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755" r:id="rId2"/>
  </p:sldMasterIdLst>
  <p:notesMasterIdLst>
    <p:notesMasterId r:id="rId13"/>
  </p:notesMasterIdLst>
  <p:handoutMasterIdLst>
    <p:handoutMasterId r:id="rId14"/>
  </p:handoutMasterIdLst>
  <p:sldIdLst>
    <p:sldId id="256" r:id="rId3"/>
    <p:sldId id="414" r:id="rId4"/>
    <p:sldId id="554" r:id="rId5"/>
    <p:sldId id="579" r:id="rId6"/>
    <p:sldId id="580" r:id="rId7"/>
    <p:sldId id="581" r:id="rId8"/>
    <p:sldId id="578" r:id="rId9"/>
    <p:sldId id="539" r:id="rId10"/>
    <p:sldId id="362" r:id="rId11"/>
    <p:sldId id="451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47" autoAdjust="0"/>
    <p:restoredTop sz="73398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-888" y="-21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6/9/20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6/9/20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79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632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53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0CA50A-4583-453D-B781-415949AD5A4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73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4EEE-8FF3-4844-8DC4-7AB0B4618F6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46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75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5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34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02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9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43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92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785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826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06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74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9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45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77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383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67" r:id="rId7"/>
    <p:sldLayoutId id="21474837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219084-C52A-F94C-A0C4-07451512D6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6/9/20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EA6123-CB18-7F45-A55A-50B480F9945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5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lauren.almquist@state.ma.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54796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June 9, 2020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Aggregate Reporting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DOI Reporting</a:t>
            </a:r>
            <a:endParaRPr lang="en-US" dirty="0"/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r>
              <a:rPr lang="en-US" dirty="0"/>
              <a:t>CHIA </a:t>
            </a:r>
            <a:r>
              <a:rPr lang="en-US" dirty="0" smtClean="0"/>
              <a:t>updates </a:t>
            </a:r>
            <a:r>
              <a:rPr lang="en-US" dirty="0"/>
              <a:t>to submission guides for </a:t>
            </a:r>
            <a:r>
              <a:rPr lang="en-US" dirty="0" smtClean="0"/>
              <a:t>2020: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ME131 – TME Global Budget/Payment Indicator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MC023 – Discharge Status</a:t>
            </a:r>
            <a:r>
              <a:rPr lang="en-US" sz="1600" dirty="0" smtClean="0"/>
              <a:t>: updated Condition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MC039 – Admitting Diagnosis</a:t>
            </a:r>
            <a:r>
              <a:rPr lang="en-US" sz="1600" dirty="0" smtClean="0"/>
              <a:t>: updated Element Submission Guideline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MC062 – Charge Amount</a:t>
            </a:r>
            <a:r>
              <a:rPr lang="en-US" sz="1600" dirty="0" smtClean="0"/>
              <a:t>: updated Condition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6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 APCD Intake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3"/>
            <a:ext cx="7761815" cy="36762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All APCD submissions through May 2020 are due by June 30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Please alert your liaison if you are going to have an issue meeting this month’s deadline.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Submissions needed for monthly Enrollment Trends reporting due to COVID-19.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0"/>
            <a:ext cx="8326967" cy="726026"/>
          </a:xfrm>
        </p:spPr>
        <p:txBody>
          <a:bodyPr/>
          <a:lstStyle/>
          <a:p>
            <a:pPr algn="l">
              <a:defRPr/>
            </a:pPr>
            <a:r>
              <a:rPr lang="en-US" sz="3000" b="1" dirty="0" smtClean="0">
                <a:latin typeface="+mn-lt"/>
              </a:rPr>
              <a:t>Enrollment Trends Update</a:t>
            </a:r>
            <a:endParaRPr lang="en-US" sz="3000" b="1" dirty="0">
              <a:latin typeface="+mn-lt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899" y="726027"/>
            <a:ext cx="8506133" cy="5792760"/>
          </a:xfrm>
        </p:spPr>
        <p:txBody>
          <a:bodyPr/>
          <a:lstStyle/>
          <a:p>
            <a:r>
              <a:rPr lang="en-US" altLang="en-US" sz="1800" dirty="0" smtClean="0"/>
              <a:t>The next Enrollment Trends report with data through </a:t>
            </a:r>
            <a:r>
              <a:rPr lang="en-US" altLang="en-US" sz="1800" b="1" dirty="0" smtClean="0"/>
              <a:t>March 2020 </a:t>
            </a:r>
            <a:r>
              <a:rPr lang="en-US" altLang="en-US" sz="1800" dirty="0" smtClean="0"/>
              <a:t>is currently scheduled to be published in </a:t>
            </a:r>
            <a:r>
              <a:rPr lang="en-US" altLang="en-US" sz="1800" b="1" dirty="0" smtClean="0"/>
              <a:t>August 2020</a:t>
            </a:r>
            <a:r>
              <a:rPr lang="en-US" altLang="en-US" sz="1800" dirty="0" smtClean="0"/>
              <a:t>.  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CHIA shared APCD-sourced enrollment counts for payer review earlier this month. These enrollment counts are based on payers’ </a:t>
            </a:r>
            <a:r>
              <a:rPr lang="en-US" altLang="en-US" sz="1800" b="1" dirty="0" smtClean="0"/>
              <a:t>March 2020</a:t>
            </a:r>
            <a:r>
              <a:rPr lang="en-US" altLang="en-US" sz="1800" dirty="0" smtClean="0"/>
              <a:t> ME submissions and do not reflect any supplemental data. 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Please contact us with any comments or concerns about this data before </a:t>
            </a:r>
            <a:r>
              <a:rPr lang="en-US" altLang="en-US" sz="1800" b="1" dirty="0" smtClean="0"/>
              <a:t>June 30, 2020</a:t>
            </a:r>
            <a:r>
              <a:rPr lang="en-US" altLang="en-US" sz="1800" dirty="0" smtClean="0"/>
              <a:t>. Feedback received after this date may not be incorporated into the upcoming report. </a:t>
            </a:r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 smtClean="0"/>
              <a:t>Thank you to payers who submitted Supplemental Data as requested in May. 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Thank you to payers who are submitting monthly supplemental enrollment data on a voluntary basis.</a:t>
            </a:r>
          </a:p>
          <a:p>
            <a:pPr>
              <a:buFont typeface="Arial" panose="020B0604020202020204" pitchFamily="34" charset="0"/>
              <a:buChar char="•"/>
              <a:tabLst>
                <a:tab pos="6799263" algn="l"/>
              </a:tabLst>
              <a:defRPr/>
            </a:pPr>
            <a:r>
              <a:rPr lang="en-US" altLang="en-US" sz="1800" b="1" dirty="0" smtClean="0">
                <a:solidFill>
                  <a:prstClr val="black"/>
                </a:solidFill>
                <a:cs typeface="Arial" charset="0"/>
              </a:rPr>
              <a:t>For </a:t>
            </a:r>
            <a:r>
              <a:rPr lang="en-US" altLang="en-US" sz="1800" b="1" dirty="0">
                <a:solidFill>
                  <a:prstClr val="black"/>
                </a:solidFill>
                <a:cs typeface="Arial" charset="0"/>
              </a:rPr>
              <a:t>questions on Enrollment Trends: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Contact your </a:t>
            </a:r>
            <a:r>
              <a:rPr lang="en-US" altLang="en-US" sz="1800" u="sng" dirty="0">
                <a:solidFill>
                  <a:prstClr val="black"/>
                </a:solidFill>
                <a:cs typeface="Arial" panose="020B0604020202020204" pitchFamily="34" charset="0"/>
              </a:rPr>
              <a:t>CHIA liaison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and Lauren Almquist at 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lauren.almquist@state.ma.us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37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prstClr val="black"/>
                </a:solidFill>
                <a:ea typeface="+mn-ea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/>
          </p:nvPr>
        </p:nvGraphicFramePr>
        <p:xfrm>
          <a:off x="533400" y="1371600"/>
          <a:ext cx="7581900" cy="406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380">
                  <a:extLst>
                    <a:ext uri="{9D8B030D-6E8A-4147-A177-3AD203B41FA5}"/>
                  </a:extLst>
                </a:gridCol>
                <a:gridCol w="1516380">
                  <a:extLst>
                    <a:ext uri="{9D8B030D-6E8A-4147-A177-3AD203B41FA5}"/>
                  </a:extLst>
                </a:gridCol>
                <a:gridCol w="1516380"/>
                <a:gridCol w="1516380"/>
                <a:gridCol w="1516380"/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Apr.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May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Jun.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Jul. 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Aug.</a:t>
                      </a:r>
                      <a:r>
                        <a:rPr lang="en-US" sz="1800" b="1" baseline="0" dirty="0" smtClean="0"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cs typeface="Helvetica" panose="020B0604020202020204" pitchFamily="34" charset="0"/>
                        </a:rPr>
                        <a:t>2020</a:t>
                      </a:r>
                      <a:endParaRPr lang="en-US" sz="1800" b="1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/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 submit March 2020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 smtClean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 smtClean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 smtClean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/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9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858621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971" y="243126"/>
            <a:ext cx="8597904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5480"/>
                </a:solidFill>
                <a:latin typeface="Arial"/>
                <a:ea typeface="+mn-ea"/>
                <a:cs typeface="Arial"/>
              </a:rPr>
              <a:t>Aggregate Data Submission Timeframes</a:t>
            </a:r>
            <a:endParaRPr lang="en-US" sz="2800" b="1" dirty="0">
              <a:solidFill>
                <a:srgbClr val="00548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621711"/>
              </p:ext>
            </p:extLst>
          </p:nvPr>
        </p:nvGraphicFramePr>
        <p:xfrm>
          <a:off x="381102" y="1147547"/>
          <a:ext cx="8455233" cy="4085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1468"/>
                <a:gridCol w="2878112"/>
                <a:gridCol w="2255653"/>
              </a:tblGrid>
              <a:tr h="5704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 Submission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Specifications Posted to CHIA’s Website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Submission Deadline</a:t>
                      </a:r>
                      <a:endParaRPr lang="en-US" sz="1400" dirty="0"/>
                    </a:p>
                  </a:txBody>
                  <a:tcPr anchor="b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Medical Expenses and Alternative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Payment Methods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 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Premiums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10,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Prescription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Drug Rebates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April 15,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September 16, 2020</a:t>
                      </a:r>
                    </a:p>
                  </a:txBody>
                  <a:tcPr marL="63500" marR="63500" marT="63500" marB="63500" anchor="ctr"/>
                </a:tc>
              </a:tr>
              <a:tr h="55861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Price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May 4, 2020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October 21, 2020</a:t>
                      </a:r>
                    </a:p>
                  </a:txBody>
                  <a:tcPr marL="63500" marR="63500" marT="63500" marB="63500" anchor="ctr"/>
                </a:tc>
              </a:tr>
              <a:tr h="60957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Behavioral Health Care Expenditures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Following CHIA’s response to stakeholder feedback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December 2, 2020</a:t>
                      </a: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1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DOI Reporting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Q1 2020 HMO Membership will be sent to select payers later this month.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Reports using data through March 2020 will be sent to payers this month.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6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July 14, 2020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August 11, 2020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22639</TotalTime>
  <Words>437</Words>
  <Application>Microsoft Macintosh PowerPoint</Application>
  <PresentationFormat>On-screen Show (4:3)</PresentationFormat>
  <Paragraphs>138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FINALPowerPointTEMPLATE</vt:lpstr>
      <vt:lpstr>Office Theme</vt:lpstr>
      <vt:lpstr>Slide 1</vt:lpstr>
      <vt:lpstr>Agenda</vt:lpstr>
      <vt:lpstr>MA APCD Intake</vt:lpstr>
      <vt:lpstr>MA APCD Intake</vt:lpstr>
      <vt:lpstr>Enrollment Trends Update</vt:lpstr>
      <vt:lpstr>Slide 6</vt:lpstr>
      <vt:lpstr>Slide 7</vt:lpstr>
      <vt:lpstr>DOI Reporting</vt:lpstr>
      <vt:lpstr>Next Meetings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1061</cp:revision>
  <cp:lastPrinted>2020-03-10T14:30:58Z</cp:lastPrinted>
  <dcterms:created xsi:type="dcterms:W3CDTF">2020-06-09T18:49:25Z</dcterms:created>
  <dcterms:modified xsi:type="dcterms:W3CDTF">2020-06-09T18:54:39Z</dcterms:modified>
</cp:coreProperties>
</file>