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5" r:id="rId2"/>
  </p:sldMasterIdLst>
  <p:notesMasterIdLst>
    <p:notesMasterId r:id="rId13"/>
  </p:notesMasterIdLst>
  <p:handoutMasterIdLst>
    <p:handoutMasterId r:id="rId14"/>
  </p:handoutMasterIdLst>
  <p:sldIdLst>
    <p:sldId id="256" r:id="rId3"/>
    <p:sldId id="414" r:id="rId4"/>
    <p:sldId id="554" r:id="rId5"/>
    <p:sldId id="579" r:id="rId6"/>
    <p:sldId id="580" r:id="rId7"/>
    <p:sldId id="581" r:id="rId8"/>
    <p:sldId id="578" r:id="rId9"/>
    <p:sldId id="539" r:id="rId10"/>
    <p:sldId id="362" r:id="rId11"/>
    <p:sldId id="451" r:id="rId1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73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, Marilyn" initials="K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87576" autoAdjust="0"/>
  </p:normalViewPr>
  <p:slideViewPr>
    <p:cSldViewPr snapToGrid="0" snapToObjects="1" showGuides="1">
      <p:cViewPr varScale="1">
        <p:scale>
          <a:sx n="147" d="100"/>
          <a:sy n="147" d="100"/>
        </p:scale>
        <p:origin x="-1384" y="-104"/>
      </p:cViewPr>
      <p:guideLst>
        <p:guide orient="horz" pos="973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34750-2352-4B2E-BA89-7D4D92F6063F}" type="datetimeFigureOut">
              <a:rPr lang="en-US" altLang="en-US"/>
              <a:pPr/>
              <a:t>7/14/20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23F82-0C55-4A82-ADB7-C020DF7AE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4FF3-F2B4-4986-85D7-E6C0D0EDDD3C}" type="datetimeFigureOut">
              <a:rPr lang="en-US" altLang="en-US"/>
              <a:pPr/>
              <a:t>7/14/20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3E6E6-89C7-4DE2-8571-13BA2D204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6932" indent="-291127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4511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30315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6119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61924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772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93532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933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F4311CE4-E988-47FC-95D4-86132A681C2E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5436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38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45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79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326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34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CA50A-4583-453D-B781-415949AD5A4C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77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A4EEE-8FF3-4844-8DC4-7AB0B4618F6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69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75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58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8039100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D77F8D-BCE2-4DEF-A10E-9452B17B9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76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2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2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35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22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85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69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67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4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28697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6BEC1-6C80-4843-84D8-EF9FABDC7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03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final-01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96838" y="-2619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53173" y="928285"/>
            <a:ext cx="7772400" cy="516948"/>
          </a:xfrm>
        </p:spPr>
        <p:txBody>
          <a:bodyPr>
            <a:normAutofit/>
          </a:bodyPr>
          <a:lstStyle>
            <a:lvl1pPr algn="r">
              <a:defRPr sz="3800" b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24773" y="1505281"/>
            <a:ext cx="6400800" cy="443587"/>
          </a:xfrm>
        </p:spPr>
        <p:txBody>
          <a:bodyPr>
            <a:normAutofit/>
          </a:bodyPr>
          <a:lstStyle>
            <a:lvl1pPr marL="0" indent="0" algn="r">
              <a:buNone/>
              <a:defRPr sz="2400" cap="all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2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3" y="1074078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49263" y="1983716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4013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6A4B19A9-79AC-44A8-B774-53CFB0574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50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Graphic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1065197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628697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6075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rgbClr val="7F7F7F"/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453C5610-CA60-43AB-B212-AA21431CD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4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70991"/>
            <a:ext cx="7772400" cy="10179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0417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415" y="1895499"/>
            <a:ext cx="7761815" cy="4118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3088" y="1692669"/>
            <a:ext cx="7654925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97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E1F12-DA55-4829-9B73-16B585796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404B-5055-4758-B2AF-AE5D50F061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8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49AAB-0DF0-468B-A451-D5BC661F1F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0763-BAB8-4508-8171-8857D94860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9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3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ttomborderfinal-04.t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/>
          <a:stretch>
            <a:fillRect/>
          </a:stretch>
        </p:blipFill>
        <p:spPr bwMode="auto">
          <a:xfrm>
            <a:off x="-69850" y="6045200"/>
            <a:ext cx="922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9113" y="736600"/>
            <a:ext cx="803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Click to Edit Master Title Slide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3700" y="6465888"/>
            <a:ext cx="2225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Title  |  Name, Position Title  |  Date     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113" y="1646238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smtClean="0"/>
              <a:t>Click to add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3950" y="6465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9A4E1B-3F2C-44F4-9ABA-DF446E6631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67" r:id="rId7"/>
    <p:sldLayoutId id="2147483768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7/14/20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552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lauren.almquist@state.ma.u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coverfinal-0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392113" y="-2746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403349"/>
            <a:ext cx="7772400" cy="1038225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tx1"/>
                </a:solidFill>
                <a:latin typeface="Times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Massachusetts All-Payer Claims Database:</a:t>
            </a:r>
            <a:br>
              <a:rPr lang="en-US" sz="4000" dirty="0" smtClean="0">
                <a:solidFill>
                  <a:schemeClr val="bg1"/>
                </a:solidFill>
                <a:latin typeface="+mn-lt"/>
              </a:rPr>
            </a:b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Technical Assistance Group (TAG)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57400" y="2039938"/>
            <a:ext cx="6400800" cy="4016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2200" cap="all" dirty="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57400" y="3660775"/>
            <a:ext cx="6400800" cy="401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Times New Roman"/>
              </a:rPr>
              <a:t>July 14, 2020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57400" y="3386138"/>
            <a:ext cx="6400800" cy="401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i="1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0" algn="ctr"/>
            <a:r>
              <a:rPr lang="en-US" sz="4800" dirty="0" smtClean="0"/>
              <a:t>Questions?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8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415" y="1759352"/>
            <a:ext cx="7761815" cy="425495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MA APCD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Enrollment Trends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Aggregate Reporting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DOI Reporting</a:t>
            </a:r>
            <a:endParaRPr lang="en-US" dirty="0"/>
          </a:p>
          <a:p>
            <a:pPr lvl="0"/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0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 APCD Intake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1960693"/>
            <a:ext cx="7761815" cy="3676216"/>
          </a:xfrm>
        </p:spPr>
        <p:txBody>
          <a:bodyPr/>
          <a:lstStyle/>
          <a:p>
            <a:r>
              <a:rPr lang="en-US" dirty="0"/>
              <a:t>CHIA </a:t>
            </a:r>
            <a:r>
              <a:rPr lang="en-US" dirty="0" smtClean="0"/>
              <a:t>updates </a:t>
            </a:r>
            <a:r>
              <a:rPr lang="en-US" dirty="0"/>
              <a:t>to submission guides for </a:t>
            </a:r>
            <a:r>
              <a:rPr lang="en-US" dirty="0" smtClean="0"/>
              <a:t>2020:</a:t>
            </a:r>
          </a:p>
          <a:p>
            <a:endParaRPr lang="en-US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ME131 – TME Global Budget/Payment Indicator</a:t>
            </a:r>
            <a:r>
              <a:rPr lang="en-US" sz="1600" dirty="0" smtClean="0"/>
              <a:t>: updated Element Submission Guideline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MC023 – Discharge Status</a:t>
            </a:r>
            <a:r>
              <a:rPr lang="en-US" sz="1600" dirty="0" smtClean="0"/>
              <a:t>: updated Condition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MC039 – Admitting Diagnosis</a:t>
            </a:r>
            <a:r>
              <a:rPr lang="en-US" sz="1600" dirty="0" smtClean="0"/>
              <a:t>: updated Element Submission Guideline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MC062 – Charge Amount</a:t>
            </a:r>
            <a:r>
              <a:rPr lang="en-US" sz="1600" dirty="0" smtClean="0"/>
              <a:t>: updated Condition</a:t>
            </a:r>
          </a:p>
          <a:p>
            <a:endParaRPr lang="en-US" sz="1600" dirty="0" smtClean="0"/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5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 APCD Intake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1960693"/>
            <a:ext cx="7761815" cy="367621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All APCD submissions through June 2020 are due by July 31</a:t>
            </a:r>
            <a:r>
              <a:rPr lang="en-US" baseline="30000" dirty="0" smtClean="0"/>
              <a:t>st</a:t>
            </a:r>
            <a:r>
              <a:rPr lang="en-US" dirty="0" smtClean="0"/>
              <a:t>. This includes any re-submissions.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Please alert your liaison if you are going to have an issue meeting this month’s deadline.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Data is needed for monthly Enrollment Trends reporting due to COVID-19.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Data is also needed for CHIA’s yearly data release – 5 years (2014 – 2018) plus 6 months runout.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4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0"/>
            <a:ext cx="8326967" cy="726026"/>
          </a:xfrm>
        </p:spPr>
        <p:txBody>
          <a:bodyPr/>
          <a:lstStyle/>
          <a:p>
            <a:pPr algn="l">
              <a:defRPr/>
            </a:pPr>
            <a:r>
              <a:rPr lang="en-US" sz="3000" b="1" dirty="0" smtClean="0">
                <a:latin typeface="+mn-lt"/>
              </a:rPr>
              <a:t>Enrollment Trends Update</a:t>
            </a:r>
            <a:endParaRPr lang="en-US" sz="3000" b="1" dirty="0">
              <a:latin typeface="+mn-lt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42899" y="726027"/>
            <a:ext cx="8506133" cy="5792760"/>
          </a:xfrm>
        </p:spPr>
        <p:txBody>
          <a:bodyPr/>
          <a:lstStyle/>
          <a:p>
            <a:r>
              <a:rPr lang="en-US" altLang="en-US" sz="1800" dirty="0" smtClean="0"/>
              <a:t>The next Enrollment Trends report with data through </a:t>
            </a:r>
            <a:r>
              <a:rPr lang="en-US" altLang="en-US" sz="1800" b="1" dirty="0" smtClean="0"/>
              <a:t>March 2020 </a:t>
            </a:r>
            <a:r>
              <a:rPr lang="en-US" altLang="en-US" sz="1800" dirty="0" smtClean="0"/>
              <a:t>is currently scheduled to be published in </a:t>
            </a:r>
            <a:r>
              <a:rPr lang="en-US" altLang="en-US" sz="1800" b="1" dirty="0" smtClean="0"/>
              <a:t>August 2020</a:t>
            </a:r>
            <a:r>
              <a:rPr lang="en-US" altLang="en-US" sz="1800" dirty="0" smtClean="0"/>
              <a:t>.  </a:t>
            </a:r>
          </a:p>
          <a:p>
            <a:pPr marL="0" indent="0">
              <a:buNone/>
            </a:pPr>
            <a:endParaRPr lang="en-US" altLang="en-US" sz="1800" dirty="0"/>
          </a:p>
          <a:p>
            <a:r>
              <a:rPr lang="en-US" altLang="en-US" sz="1800" dirty="0" smtClean="0"/>
              <a:t>Thank you to all for your continued partnership during these uncertain and challenging times. </a:t>
            </a:r>
          </a:p>
          <a:p>
            <a:pPr marL="0" indent="0">
              <a:buNone/>
            </a:pPr>
            <a:endParaRPr lang="en-US" altLang="en-US" sz="1800" dirty="0"/>
          </a:p>
          <a:p>
            <a:r>
              <a:rPr lang="en-US" altLang="en-US" sz="1800" dirty="0" smtClean="0"/>
              <a:t>Thank you to payers who are submitting monthly supplemental enrollment data on a voluntary basis.</a:t>
            </a:r>
          </a:p>
          <a:p>
            <a:endParaRPr lang="en-US" altLang="en-US" sz="1800" dirty="0" smtClean="0"/>
          </a:p>
          <a:p>
            <a:pPr>
              <a:buFont typeface="Arial" panose="020B0604020202020204" pitchFamily="34" charset="0"/>
              <a:buChar char="•"/>
              <a:tabLst>
                <a:tab pos="6799263" algn="l"/>
              </a:tabLst>
              <a:defRPr/>
            </a:pPr>
            <a:r>
              <a:rPr lang="en-US" altLang="en-US" sz="1800" b="1" dirty="0">
                <a:solidFill>
                  <a:prstClr val="black"/>
                </a:solidFill>
                <a:cs typeface="Arial" charset="0"/>
              </a:rPr>
              <a:t>For questions on Enrollment Trends: </a:t>
            </a: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Contact your </a:t>
            </a:r>
            <a:r>
              <a:rPr lang="en-US" altLang="en-US" sz="1800" u="sng" dirty="0">
                <a:solidFill>
                  <a:prstClr val="black"/>
                </a:solidFill>
                <a:cs typeface="Arial" panose="020B0604020202020204" pitchFamily="34" charset="0"/>
              </a:rPr>
              <a:t>CHIA liaison</a:t>
            </a: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 and Lauren Almquist at </a:t>
            </a: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lauren.almquist@state.ma.us</a:t>
            </a: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1096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457200" y="381000"/>
            <a:ext cx="777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prstClr val="black"/>
                </a:solidFill>
                <a:ea typeface="+mn-ea"/>
                <a:cs typeface="Arial" charset="0"/>
              </a:rPr>
              <a:t>Enrollment Trends Timeline</a:t>
            </a:r>
          </a:p>
        </p:txBody>
      </p:sp>
      <p:graphicFrame>
        <p:nvGraphicFramePr>
          <p:cNvPr id="4" name="Content Placeholder 1"/>
          <p:cNvGraphicFramePr>
            <a:graphicFrameLocks/>
          </p:cNvGraphicFramePr>
          <p:nvPr>
            <p:extLst/>
          </p:nvPr>
        </p:nvGraphicFramePr>
        <p:xfrm>
          <a:off x="533400" y="1371600"/>
          <a:ext cx="7581900" cy="406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6380">
                  <a:extLst>
                    <a:ext uri="{9D8B030D-6E8A-4147-A177-3AD203B41FA5}"/>
                  </a:extLst>
                </a:gridCol>
                <a:gridCol w="1516380">
                  <a:extLst>
                    <a:ext uri="{9D8B030D-6E8A-4147-A177-3AD203B41FA5}"/>
                  </a:extLst>
                </a:gridCol>
                <a:gridCol w="1516380"/>
                <a:gridCol w="1516380"/>
                <a:gridCol w="1516380"/>
              </a:tblGrid>
              <a:tr h="3963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Apr. 2020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May 2020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Jun. 2020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Jul. 2020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Aug.</a:t>
                      </a:r>
                      <a:r>
                        <a:rPr lang="en-US" sz="1800" b="1" baseline="0" dirty="0" smtClean="0">
                          <a:latin typeface="+mn-lt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2020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/>
                </a:extLst>
              </a:tr>
              <a:tr h="46729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/>
                </a:extLst>
              </a:tr>
              <a:tr h="79996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Helvetica" panose="020B0604020202020204" pitchFamily="34" charset="0"/>
                        </a:rPr>
                        <a:t>Payers</a:t>
                      </a:r>
                      <a:r>
                        <a:rPr lang="en-US" sz="1400" b="0" baseline="0" dirty="0" smtClean="0">
                          <a:latin typeface="+mn-lt"/>
                          <a:cs typeface="Helvetica" panose="020B0604020202020204" pitchFamily="34" charset="0"/>
                        </a:rPr>
                        <a:t> submit March 2020 MA APCD files</a:t>
                      </a:r>
                      <a:endParaRPr lang="en-US" sz="1400" b="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/>
                </a:extLst>
              </a:tr>
              <a:tr h="91455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Helvetica" panose="020B0604020202020204" pitchFamily="34" charset="0"/>
                        </a:rPr>
                        <a:t>Supplemental</a:t>
                      </a:r>
                      <a:r>
                        <a:rPr lang="en-US" sz="1400" b="1" baseline="0" dirty="0" smtClean="0">
                          <a:latin typeface="+mn-lt"/>
                          <a:cs typeface="Helvetica" panose="020B0604020202020204" pitchFamily="34" charset="0"/>
                        </a:rPr>
                        <a:t> enrollment reports due </a:t>
                      </a:r>
                      <a:r>
                        <a:rPr lang="en-US" sz="1400" b="0" baseline="0" dirty="0" smtClean="0">
                          <a:latin typeface="+mn-lt"/>
                          <a:cs typeface="Helvetica" panose="020B0604020202020204" pitchFamily="34" charset="0"/>
                        </a:rPr>
                        <a:t>(select payers)</a:t>
                      </a:r>
                      <a:endParaRPr lang="en-US" sz="1400" b="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/>
                </a:extLst>
              </a:tr>
              <a:tr h="83311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Helvetica" panose="020B0604020202020204" pitchFamily="34" charset="0"/>
                        </a:rPr>
                        <a:t>MA</a:t>
                      </a:r>
                      <a:r>
                        <a:rPr lang="en-US" sz="1400" baseline="0" dirty="0" smtClean="0">
                          <a:latin typeface="+mn-lt"/>
                          <a:cs typeface="Helvetica" panose="020B0604020202020204" pitchFamily="34" charset="0"/>
                        </a:rPr>
                        <a:t> APCD enrollment counts sent to payers for review</a:t>
                      </a:r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/>
                </a:extLst>
              </a:tr>
              <a:tr h="50813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Helvetica" panose="020B0604020202020204" pitchFamily="34" charset="0"/>
                        </a:rPr>
                        <a:t>Reporting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88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858621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8971" y="243126"/>
            <a:ext cx="8597904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5480"/>
                </a:solidFill>
                <a:latin typeface="Arial"/>
                <a:ea typeface="+mn-ea"/>
                <a:cs typeface="Arial"/>
              </a:rPr>
              <a:t>Aggregate Data Submission Timeframes</a:t>
            </a:r>
            <a:endParaRPr lang="en-US" sz="2800" b="1" dirty="0">
              <a:solidFill>
                <a:srgbClr val="00548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621711"/>
              </p:ext>
            </p:extLst>
          </p:nvPr>
        </p:nvGraphicFramePr>
        <p:xfrm>
          <a:off x="381102" y="1147547"/>
          <a:ext cx="8455233" cy="40852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1468"/>
                <a:gridCol w="2878112"/>
                <a:gridCol w="2255653"/>
              </a:tblGrid>
              <a:tr h="5704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 Submission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Specifications Posted to CHIA’s Website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Submission Deadline</a:t>
                      </a:r>
                      <a:endParaRPr lang="en-US" sz="1400" dirty="0"/>
                    </a:p>
                  </a:txBody>
                  <a:tcPr anchor="b"/>
                </a:tc>
              </a:tr>
              <a:tr h="609579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</a:tr>
              <a:tr h="609579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Medical Expenses and Alternative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Payment Methods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April 10, 2020 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September 16, 2020</a:t>
                      </a:r>
                    </a:p>
                  </a:txBody>
                  <a:tcPr marL="63500" marR="63500" marT="63500" marB="63500" anchor="ctr"/>
                </a:tc>
              </a:tr>
              <a:tr h="558617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Premiums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April 10, 2020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September 16, 2020</a:t>
                      </a:r>
                    </a:p>
                  </a:txBody>
                  <a:tcPr marL="63500" marR="63500" marT="63500" marB="63500" anchor="ctr"/>
                </a:tc>
              </a:tr>
              <a:tr h="558617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Prescription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Drug Rebates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April 15, 2020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September 16, 2020</a:t>
                      </a:r>
                    </a:p>
                  </a:txBody>
                  <a:tcPr marL="63500" marR="63500" marT="63500" marB="63500" anchor="ctr"/>
                </a:tc>
              </a:tr>
              <a:tr h="558617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Relative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Price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May 4, 2020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October 21, 2020</a:t>
                      </a:r>
                    </a:p>
                  </a:txBody>
                  <a:tcPr marL="63500" marR="63500" marT="63500" marB="63500" anchor="ctr"/>
                </a:tc>
              </a:tr>
              <a:tr h="609579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Primary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and Behavioral Health Care Expenditures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Following CHIA’s response to stakeholder feedback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December 2, 2020</a:t>
                      </a:r>
                    </a:p>
                  </a:txBody>
                  <a:tcPr marL="63500" marR="63500" marT="63500" marB="635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13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DOI Reporting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Q1 2020 HMO Membership was sent to select payers in June. Signoff is due by 8/14.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Claims/Utilization: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Reports using data through March 2020 will be sent to payers soon. CHIA is reviewing feedback and potential coding changes with DOI.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6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Meetings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August 11, 2020 </a:t>
            </a:r>
            <a:r>
              <a:rPr lang="en-US" sz="4000" dirty="0"/>
              <a:t>@ 2:00 pm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September 8, 2020 @ 2:00 pm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3767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IA PPT 2018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005480"/>
      </a:accent2>
      <a:accent3>
        <a:srgbClr val="A0A0A4"/>
      </a:accent3>
      <a:accent4>
        <a:srgbClr val="63666A"/>
      </a:accent4>
      <a:accent5>
        <a:srgbClr val="C8C9CE"/>
      </a:accent5>
      <a:accent6>
        <a:srgbClr val="00B5E2"/>
      </a:accent6>
      <a:hlink>
        <a:srgbClr val="00B5E2"/>
      </a:hlink>
      <a:folHlink>
        <a:srgbClr val="00B5E2"/>
      </a:folHlink>
    </a:clrScheme>
    <a:fontScheme name="CHIA PPT 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</Template>
  <TotalTime>22975</TotalTime>
  <Words>412</Words>
  <Application>Microsoft Macintosh PowerPoint</Application>
  <PresentationFormat>On-screen Show (4:3)</PresentationFormat>
  <Paragraphs>139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FINALPowerPointTEMPLATE</vt:lpstr>
      <vt:lpstr>Office Theme</vt:lpstr>
      <vt:lpstr>PowerPoint Presentation</vt:lpstr>
      <vt:lpstr>Agenda</vt:lpstr>
      <vt:lpstr>MA APCD Intake</vt:lpstr>
      <vt:lpstr>MA APCD Intake</vt:lpstr>
      <vt:lpstr>Enrollment Trends Update</vt:lpstr>
      <vt:lpstr>PowerPoint Presentation</vt:lpstr>
      <vt:lpstr>PowerPoint Presentation</vt:lpstr>
      <vt:lpstr>DOI Reporting</vt:lpstr>
      <vt:lpstr>Next Meetings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Rick Vogel</cp:lastModifiedBy>
  <cp:revision>1066</cp:revision>
  <cp:lastPrinted>2020-03-10T14:30:58Z</cp:lastPrinted>
  <dcterms:created xsi:type="dcterms:W3CDTF">2014-02-09T20:57:02Z</dcterms:created>
  <dcterms:modified xsi:type="dcterms:W3CDTF">2020-07-14T19:31:03Z</dcterms:modified>
</cp:coreProperties>
</file>