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</p:sldMasterIdLst>
  <p:notesMasterIdLst>
    <p:notesMasterId r:id="rId13"/>
  </p:notesMasterIdLst>
  <p:handoutMasterIdLst>
    <p:handoutMasterId r:id="rId14"/>
  </p:handoutMasterIdLst>
  <p:sldIdLst>
    <p:sldId id="256" r:id="rId3"/>
    <p:sldId id="414" r:id="rId4"/>
    <p:sldId id="554" r:id="rId5"/>
    <p:sldId id="579" r:id="rId6"/>
    <p:sldId id="580" r:id="rId7"/>
    <p:sldId id="581" r:id="rId8"/>
    <p:sldId id="578" r:id="rId9"/>
    <p:sldId id="539" r:id="rId10"/>
    <p:sldId id="362" r:id="rId11"/>
    <p:sldId id="451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7077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-1384" y="-104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8/12/20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8/12/20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9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2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0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CA50A-4583-453D-B781-415949AD5A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4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4EEE-8FF3-4844-8DC4-7AB0B4618F6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2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3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2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85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6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4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3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67" r:id="rId7"/>
    <p:sldLayoutId id="214748376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8/12/20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5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lauren.almquist@state.ma.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August 11, 2020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Aggregate Reporting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DOI Reporting</a:t>
            </a:r>
            <a:endParaRPr lang="en-US" dirty="0"/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r>
              <a:rPr lang="en-US" dirty="0"/>
              <a:t>CHIA </a:t>
            </a:r>
            <a:r>
              <a:rPr lang="en-US" dirty="0" smtClean="0"/>
              <a:t>updates </a:t>
            </a:r>
            <a:r>
              <a:rPr lang="en-US" dirty="0"/>
              <a:t>to submission guides for </a:t>
            </a:r>
            <a:r>
              <a:rPr lang="en-US" dirty="0" smtClean="0"/>
              <a:t>2020: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ME131 – TME Global Budget/Payment Indicator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MC023 – Discharge Status</a:t>
            </a:r>
            <a:r>
              <a:rPr lang="en-US" sz="1600" dirty="0" smtClean="0"/>
              <a:t>: updated Condition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MC039 – Admitting Diagnosis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MC062 – Charge Amount</a:t>
            </a:r>
            <a:r>
              <a:rPr lang="en-US" sz="1600" dirty="0" smtClean="0"/>
              <a:t>: updated Condition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5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All APCD submissions through June 2020 were due by July 31</a:t>
            </a:r>
            <a:r>
              <a:rPr lang="en-US" baseline="30000" dirty="0" smtClean="0"/>
              <a:t>st</a:t>
            </a:r>
            <a:r>
              <a:rPr lang="en-US" dirty="0" smtClean="0"/>
              <a:t>. This includes any re-submissions.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Please work with your liaison to get any outstanding files in ASAP.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 is used for monthly Enrollment Trends reporting to see effects of COVID-19 on payer’s membership.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 is needed for CHIA’s yearly data release – 5 years (2015 – 2019) plus 6 months runout.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 smtClean="0">
                <a:latin typeface="+mn-lt"/>
              </a:rPr>
              <a:t>Enrollment Trends Update</a:t>
            </a:r>
            <a:endParaRPr lang="en-US" sz="3000" b="1" dirty="0"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726027"/>
            <a:ext cx="8506133" cy="5792760"/>
          </a:xfrm>
        </p:spPr>
        <p:txBody>
          <a:bodyPr/>
          <a:lstStyle/>
          <a:p>
            <a:r>
              <a:rPr lang="en-US" altLang="en-US" sz="1800" dirty="0" smtClean="0"/>
              <a:t>The next Enrollment Trends report with data through </a:t>
            </a:r>
            <a:r>
              <a:rPr lang="en-US" altLang="en-US" sz="1800" b="1" dirty="0" smtClean="0"/>
              <a:t>March 2020 </a:t>
            </a:r>
            <a:r>
              <a:rPr lang="en-US" altLang="en-US" sz="1800" dirty="0" smtClean="0"/>
              <a:t>will be published along with an upcoming monthly publication in </a:t>
            </a:r>
            <a:r>
              <a:rPr lang="en-US" altLang="en-US" sz="1800" b="1" dirty="0" smtClean="0"/>
              <a:t>September</a:t>
            </a:r>
            <a:r>
              <a:rPr lang="en-US" altLang="en-US" sz="1800" dirty="0" smtClean="0"/>
              <a:t>.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 smtClean="0"/>
              <a:t>Thank you to all for your continued partnership during these uncertain and challenging times. 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 smtClean="0"/>
              <a:t>Thank you to payers who are submitting monthly supplemental enrollment data on a voluntary basis.</a:t>
            </a:r>
          </a:p>
          <a:p>
            <a:endParaRPr lang="en-US" altLang="en-US" sz="1800" dirty="0" smtClean="0"/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1800" b="1" dirty="0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18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and Lauren Almquist at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lauren.almquist@state.ma.us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07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/>
          </p:nvPr>
        </p:nvGraphicFramePr>
        <p:xfrm>
          <a:off x="533400" y="1371600"/>
          <a:ext cx="7509387" cy="4274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897">
                  <a:extLst>
                    <a:ext uri="{9D8B030D-6E8A-4147-A177-3AD203B41FA5}"/>
                  </a:extLst>
                </a:gridCol>
                <a:gridCol w="1258529">
                  <a:extLst>
                    <a:ext uri="{9D8B030D-6E8A-4147-A177-3AD203B41FA5}"/>
                  </a:extLst>
                </a:gridCol>
                <a:gridCol w="1386348"/>
                <a:gridCol w="1170039"/>
                <a:gridCol w="1184787"/>
                <a:gridCol w="1184787"/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Apr.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May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Jun.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Jul.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Aug.</a:t>
                      </a:r>
                      <a:r>
                        <a:rPr lang="en-US" sz="1800" b="1" baseline="0" dirty="0" smtClean="0"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Sep.</a:t>
                      </a:r>
                      <a:r>
                        <a:rPr lang="en-US" sz="1800" b="1" baseline="0" dirty="0" smtClean="0">
                          <a:latin typeface="+mn-lt"/>
                          <a:cs typeface="Helvetica" panose="020B0604020202020204" pitchFamily="34" charset="0"/>
                        </a:rPr>
                        <a:t>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 submit March 2020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 smtClean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 smtClean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0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858621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971" y="243126"/>
            <a:ext cx="859790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5480"/>
                </a:solidFill>
                <a:latin typeface="Arial"/>
                <a:ea typeface="+mn-ea"/>
                <a:cs typeface="Arial"/>
              </a:rPr>
              <a:t>Aggregate Data Submission Timeframes</a:t>
            </a:r>
            <a:endParaRPr lang="en-US" sz="2800" b="1" dirty="0">
              <a:solidFill>
                <a:srgbClr val="00548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21711"/>
              </p:ext>
            </p:extLst>
          </p:nvPr>
        </p:nvGraphicFramePr>
        <p:xfrm>
          <a:off x="381102" y="1147547"/>
          <a:ext cx="8455233" cy="4085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1468"/>
                <a:gridCol w="2878112"/>
                <a:gridCol w="2255653"/>
              </a:tblGrid>
              <a:tr h="5704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Submission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 Posted to CHIA’s Website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Submission Deadline</a:t>
                      </a:r>
                      <a:endParaRPr lang="en-US" sz="1400" dirty="0"/>
                    </a:p>
                  </a:txBody>
                  <a:tcPr anchor="b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Medical Expenses and Alternative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Payment Methods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 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Premiums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Prescription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Drug Rebates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15,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Price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4,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October 21, 2020</a:t>
                      </a: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Behavioral Health Care Expenditures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Following CHIA’s response to stakeholder feedback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December 2, 2020</a:t>
                      </a: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13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DOI Reporting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Q1 2020 HMO Membership was sent to select payers in June. Signoff is due by 8/14.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Q2 2020 HMO Membership will be sent later this month.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Reports using data through March 2020 will be sent to payers soon. CHIA is reviewing feedback and potential coding changes with DOI.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September 8, 2020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October 13, 2020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23041</TotalTime>
  <Words>428</Words>
  <Application>Microsoft Macintosh PowerPoint</Application>
  <PresentationFormat>On-screen Show (4:3)</PresentationFormat>
  <Paragraphs>141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FINALPowerPointTEMPLATE</vt:lpstr>
      <vt:lpstr>Office Theme</vt:lpstr>
      <vt:lpstr>PowerPoint Presentation</vt:lpstr>
      <vt:lpstr>Agenda</vt:lpstr>
      <vt:lpstr>MA APCD Intake</vt:lpstr>
      <vt:lpstr>MA APCD Intake</vt:lpstr>
      <vt:lpstr>Enrollment Trends Update</vt:lpstr>
      <vt:lpstr>PowerPoint Presentation</vt:lpstr>
      <vt:lpstr>PowerPoint Presentation</vt:lpstr>
      <vt:lpstr>DOI Reporting</vt:lpstr>
      <vt:lpstr>Next Meetings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1070</cp:revision>
  <cp:lastPrinted>2020-03-10T14:30:58Z</cp:lastPrinted>
  <dcterms:created xsi:type="dcterms:W3CDTF">2014-02-09T20:57:02Z</dcterms:created>
  <dcterms:modified xsi:type="dcterms:W3CDTF">2020-08-12T14:55:41Z</dcterms:modified>
</cp:coreProperties>
</file>