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67" r:id="rId2"/>
  </p:sldMasterIdLst>
  <p:notesMasterIdLst>
    <p:notesMasterId r:id="rId14"/>
  </p:notesMasterIdLst>
  <p:handoutMasterIdLst>
    <p:handoutMasterId r:id="rId15"/>
  </p:handoutMasterIdLst>
  <p:sldIdLst>
    <p:sldId id="256" r:id="rId3"/>
    <p:sldId id="414" r:id="rId4"/>
    <p:sldId id="554" r:id="rId5"/>
    <p:sldId id="579" r:id="rId6"/>
    <p:sldId id="580" r:id="rId7"/>
    <p:sldId id="581" r:id="rId8"/>
    <p:sldId id="582" r:id="rId9"/>
    <p:sldId id="583" r:id="rId10"/>
    <p:sldId id="539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-2624" y="-9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9/8/20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9/8/20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326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63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29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880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33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54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8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438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45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13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36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34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71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8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9/8/20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6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lauren.almquist@state.ma.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rin.Bonney@state.ma.us" TargetMode="External"/><Relationship Id="rId4" Type="http://schemas.openxmlformats.org/officeDocument/2006/relationships/hyperlink" Target="mailto:Ashley.Storms@state.ma.us" TargetMode="External"/><Relationship Id="rId5" Type="http://schemas.openxmlformats.org/officeDocument/2006/relationships/hyperlink" Target="mailto:CHIAData@gormanassociates.com" TargetMode="External"/><Relationship Id="rId6" Type="http://schemas.openxmlformats.org/officeDocument/2006/relationships/hyperlink" Target="mailto:CHIAData@gormanactuarial.com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Matthew.MacNabb@state.ma.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September 8,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13, 2020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10, 2020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Aggregate Reporting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r>
              <a:rPr lang="en-US" dirty="0"/>
              <a:t>CHIA </a:t>
            </a:r>
            <a:r>
              <a:rPr lang="en-US" dirty="0" smtClean="0"/>
              <a:t>updates </a:t>
            </a:r>
            <a:r>
              <a:rPr lang="en-US" dirty="0"/>
              <a:t>to submission guides for </a:t>
            </a:r>
            <a:r>
              <a:rPr lang="en-US" dirty="0" smtClean="0"/>
              <a:t>2020:</a:t>
            </a:r>
          </a:p>
          <a:p>
            <a:endParaRPr lang="en-US" sz="1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ME131 – TME Global Budget/Payment Indicator</a:t>
            </a:r>
            <a:r>
              <a:rPr lang="en-US" sz="1600" dirty="0" smtClean="0"/>
              <a:t>: updated Element Submission Guideline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MC023 – Discharge Status</a:t>
            </a:r>
            <a:r>
              <a:rPr lang="en-US" sz="1600" dirty="0" smtClean="0"/>
              <a:t>: updated Condition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MC039 – Admitting Diagnosis</a:t>
            </a:r>
            <a:r>
              <a:rPr lang="en-US" sz="1600" dirty="0" smtClean="0"/>
              <a:t>: updated Element Submission Guideline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MC062 – Charge Amount</a:t>
            </a:r>
            <a:r>
              <a:rPr lang="en-US" sz="1600" dirty="0" smtClean="0"/>
              <a:t>: updated Condition</a:t>
            </a:r>
          </a:p>
          <a:p>
            <a:endParaRPr lang="en-US" sz="1600" dirty="0" smtClean="0"/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All APCD submissions through July 2020 were due by August 31</a:t>
            </a:r>
            <a:r>
              <a:rPr lang="en-US" baseline="30000" dirty="0" smtClean="0"/>
              <a:t>st</a:t>
            </a:r>
            <a:r>
              <a:rPr lang="en-US" dirty="0" smtClean="0"/>
              <a:t>.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Please work with your liaison to get any outstanding files in ASAP.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is used for monthly Enrollment Trends reporting to analyze the effects of COVID-19 on payer’s membership.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through June is needed for CHIA’s yearly data release – 5 years (2015 – 2019) plus 6 months runout.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7"/>
            <a:ext cx="8506133" cy="5792760"/>
          </a:xfrm>
        </p:spPr>
        <p:txBody>
          <a:bodyPr/>
          <a:lstStyle/>
          <a:p>
            <a:r>
              <a:rPr lang="en-US" altLang="en-US" sz="1800" dirty="0" smtClean="0"/>
              <a:t>The next Enrollment Trends report with data through </a:t>
            </a:r>
            <a:r>
              <a:rPr lang="en-US" altLang="en-US" sz="1800" b="1" dirty="0" smtClean="0"/>
              <a:t>March 2020 </a:t>
            </a:r>
            <a:r>
              <a:rPr lang="en-US" altLang="en-US" sz="1800" dirty="0" smtClean="0"/>
              <a:t>will be published along with an upcoming monthly publication </a:t>
            </a:r>
            <a:r>
              <a:rPr lang="en-US" altLang="en-US" sz="1800" smtClean="0"/>
              <a:t>in late </a:t>
            </a:r>
            <a:r>
              <a:rPr lang="en-US" altLang="en-US" sz="1800" b="1" smtClean="0"/>
              <a:t>September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all for your continued partnership during these uncertain and challenging times. 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payers who are submitting monthly supplemental enrollment data on a voluntary basis.</a:t>
            </a:r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18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18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12524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509387" cy="42748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897">
                  <a:extLst>
                    <a:ext uri="{9D8B030D-6E8A-4147-A177-3AD203B41FA5}"/>
                  </a:extLst>
                </a:gridCol>
                <a:gridCol w="1258529">
                  <a:extLst>
                    <a:ext uri="{9D8B030D-6E8A-4147-A177-3AD203B41FA5}"/>
                  </a:extLst>
                </a:gridCol>
                <a:gridCol w="1386348"/>
                <a:gridCol w="1170039"/>
                <a:gridCol w="1184787"/>
                <a:gridCol w="1184787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Apr.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May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Jun.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Jul.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Sep.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March 2020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011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Annual Report Data Submissions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867196" cy="4004678"/>
          </a:xfrm>
        </p:spPr>
        <p:txBody>
          <a:bodyPr/>
          <a:lstStyle/>
          <a:p>
            <a:r>
              <a:rPr lang="en-US" dirty="0" smtClean="0"/>
              <a:t>The following aggregate data submissions are due </a:t>
            </a:r>
            <a:r>
              <a:rPr lang="en-US" b="1" dirty="0" smtClean="0"/>
              <a:t>September 16</a:t>
            </a:r>
            <a:r>
              <a:rPr lang="en-US" b="1" baseline="30000" dirty="0" smtClean="0"/>
              <a:t>th</a:t>
            </a:r>
            <a:r>
              <a:rPr lang="en-US" b="1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sz="1000" dirty="0" smtClean="0"/>
          </a:p>
          <a:p>
            <a:r>
              <a:rPr lang="en-US" sz="1800" dirty="0" smtClean="0"/>
              <a:t>Questions about Prescription Drug Rebates or TME-APM data may be directed to Erin Bonney at </a:t>
            </a:r>
            <a:r>
              <a:rPr lang="en-US" sz="1800" dirty="0" smtClean="0">
                <a:hlinkClick r:id="rId3"/>
              </a:rPr>
              <a:t>Erin.Bonney@state.ma.us</a:t>
            </a:r>
            <a:r>
              <a:rPr lang="en-US" sz="1800" dirty="0" smtClean="0"/>
              <a:t>.</a:t>
            </a:r>
          </a:p>
          <a:p>
            <a:endParaRPr lang="en-US" sz="1200" dirty="0" smtClean="0"/>
          </a:p>
          <a:p>
            <a:r>
              <a:rPr lang="en-US" sz="1800" dirty="0" smtClean="0"/>
              <a:t>Questions about Annual Premiums data may be directed to Ashley Storms at </a:t>
            </a:r>
            <a:r>
              <a:rPr lang="en-US" sz="1800" dirty="0">
                <a:hlinkClick r:id="rId4"/>
              </a:rPr>
              <a:t>Ashley.Storms@state.ma.us</a:t>
            </a:r>
            <a:r>
              <a:rPr lang="en-US" sz="1800" dirty="0"/>
              <a:t> or to </a:t>
            </a:r>
            <a:r>
              <a:rPr lang="en-US" sz="1800" dirty="0" smtClean="0">
                <a:hlinkClick r:id="rId5"/>
              </a:rPr>
              <a:t>CHIAData@gormanassociates.com</a:t>
            </a:r>
            <a:r>
              <a:rPr lang="en-US" sz="18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34105" y="2409371"/>
          <a:ext cx="7224940" cy="1730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7513"/>
                <a:gridCol w="369742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Submission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36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Submission Method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436E"/>
                    </a:solidFill>
                  </a:tcPr>
                </a:tc>
              </a:tr>
              <a:tr h="40930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Annual Premiums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 to </a:t>
                      </a:r>
                      <a:r>
                        <a:rPr lang="en-US" sz="1600" dirty="0" smtClean="0">
                          <a:hlinkClick r:id="rId6"/>
                        </a:rPr>
                        <a:t>CHIAData@gormanactuarial.com</a:t>
                      </a:r>
                      <a:endParaRPr 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Prescription</a:t>
                      </a:r>
                      <a:r>
                        <a:rPr lang="en-US" sz="1600" baseline="0" dirty="0" smtClean="0"/>
                        <a:t> Drug Rebates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 to </a:t>
                      </a:r>
                      <a:r>
                        <a:rPr lang="en-US" sz="1600" dirty="0" smtClean="0">
                          <a:hlinkClick r:id="rId3"/>
                        </a:rPr>
                        <a:t>Erin.Bonney@state.ma.us</a:t>
                      </a:r>
                      <a:endParaRPr 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Medical Expenses</a:t>
                      </a:r>
                      <a:r>
                        <a:rPr lang="en-US" sz="1600" baseline="0" dirty="0" smtClean="0"/>
                        <a:t> &amp; Alternative Payment Methods (TME-APM)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CHIA Submissions online platform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74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Relative Price Data Submissions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4015564"/>
          </a:xfrm>
        </p:spPr>
        <p:txBody>
          <a:bodyPr/>
          <a:lstStyle/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Relative Price submissions are due </a:t>
            </a:r>
            <a:r>
              <a:rPr lang="en-US" b="1" dirty="0" smtClean="0"/>
              <a:t>October 21</a:t>
            </a:r>
            <a:r>
              <a:rPr lang="en-US" b="1" baseline="30000" dirty="0" smtClean="0"/>
              <a:t>st</a:t>
            </a:r>
            <a:r>
              <a:rPr lang="en-US" b="1" dirty="0" smtClean="0"/>
              <a:t> </a:t>
            </a:r>
            <a:r>
              <a:rPr lang="en-US" dirty="0" smtClean="0"/>
              <a:t>via CHIA Submissions.</a:t>
            </a:r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In the next week, CHIA </a:t>
            </a:r>
            <a:r>
              <a:rPr lang="en-US" dirty="0"/>
              <a:t>will be posting updated submission materials </a:t>
            </a:r>
            <a:r>
              <a:rPr lang="en-US" dirty="0" smtClean="0"/>
              <a:t>to </a:t>
            </a:r>
            <a:r>
              <a:rPr lang="en-US" dirty="0"/>
              <a:t>reflect recent provider list requests. If you have any final requests for additions, please send those </a:t>
            </a:r>
            <a:r>
              <a:rPr lang="en-US" dirty="0" smtClean="0"/>
              <a:t>as soon as possible.</a:t>
            </a:r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Over the course of September, CHIA </a:t>
            </a:r>
            <a:r>
              <a:rPr lang="en-US" dirty="0"/>
              <a:t>staff will be reaching out to schedule one on one RP </a:t>
            </a:r>
            <a:r>
              <a:rPr lang="en-US" dirty="0" smtClean="0"/>
              <a:t>calls. </a:t>
            </a:r>
            <a:r>
              <a:rPr lang="en-US" dirty="0"/>
              <a:t>If you would like a meeting sooner, please reach out to Matthew MacNabb (</a:t>
            </a:r>
            <a:r>
              <a:rPr lang="en-US" dirty="0" smtClean="0">
                <a:hlinkClick r:id="rId3"/>
              </a:rPr>
              <a:t>Matthew.MacNabb@state.ma.us</a:t>
            </a:r>
            <a:r>
              <a:rPr lang="en-US" dirty="0" smtClean="0"/>
              <a:t>) or </a:t>
            </a:r>
            <a:r>
              <a:rPr lang="en-US" dirty="0"/>
              <a:t>your regular CHIA contact to schedule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2020 HMO Membership signoff is due October 9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Reports using data through March 2020 will be sent to payers soon. CHIA is reviewing feedback and potential coding changes with DOI.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23183</TotalTime>
  <Words>527</Words>
  <Application>Microsoft Macintosh PowerPoint</Application>
  <PresentationFormat>On-screen Show (4:3)</PresentationFormat>
  <Paragraphs>180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FINALPowerPointTEMPLATE</vt:lpstr>
      <vt:lpstr>1_Office Theme</vt:lpstr>
      <vt:lpstr>PowerPoint Presentation</vt:lpstr>
      <vt:lpstr>Agenda</vt:lpstr>
      <vt:lpstr>MA APCD Intake</vt:lpstr>
      <vt:lpstr>MA APCD Intake</vt:lpstr>
      <vt:lpstr>Enrollment Trends Update</vt:lpstr>
      <vt:lpstr>PowerPoint Presentation</vt:lpstr>
      <vt:lpstr>Annual Report Data Submissions</vt:lpstr>
      <vt:lpstr>Relative Price Data Submissions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1075</cp:revision>
  <cp:lastPrinted>2020-03-10T14:30:58Z</cp:lastPrinted>
  <dcterms:created xsi:type="dcterms:W3CDTF">2014-02-09T20:57:02Z</dcterms:created>
  <dcterms:modified xsi:type="dcterms:W3CDTF">2020-09-08T18:46:42Z</dcterms:modified>
</cp:coreProperties>
</file>