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414" r:id="rId3"/>
    <p:sldId id="579" r:id="rId4"/>
    <p:sldId id="580" r:id="rId5"/>
    <p:sldId id="581" r:id="rId6"/>
    <p:sldId id="539" r:id="rId7"/>
    <p:sldId id="582" r:id="rId8"/>
    <p:sldId id="362" r:id="rId9"/>
    <p:sldId id="451" r:id="rId10"/>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xmlns="">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73398" autoAdjust="0"/>
  </p:normalViewPr>
  <p:slideViewPr>
    <p:cSldViewPr snapToGrid="0" snapToObjects="1" showGuides="1">
      <p:cViewPr varScale="1">
        <p:scale>
          <a:sx n="107" d="100"/>
          <a:sy n="107" d="100"/>
        </p:scale>
        <p:origin x="-2536" y="-96"/>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3/12/21</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3/12/21</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18632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1368981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970CA50A-4583-453D-B781-415949AD5A4C}" type="slidenum">
              <a:rPr lang="en-US" altLang="en-US">
                <a:solidFill>
                  <a:prstClr val="black"/>
                </a:solidFill>
              </a:rPr>
              <a:pPr eaLnBrk="1" hangingPunct="1">
                <a:spcBef>
                  <a:spcPct val="0"/>
                </a:spcBef>
              </a:pPr>
              <a:t>5</a:t>
            </a:fld>
            <a:endParaRPr lang="en-US" altLang="en-US">
              <a:solidFill>
                <a:prstClr val="black"/>
              </a:solidFill>
            </a:endParaRPr>
          </a:p>
        </p:txBody>
      </p:sp>
    </p:spTree>
    <p:extLst>
      <p:ext uri="{BB962C8B-B14F-4D97-AF65-F5344CB8AC3E}">
        <p14:creationId xmlns:p14="http://schemas.microsoft.com/office/powerpoint/2010/main" val="1496742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6</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604E1F12-DA55-4829-9B73-16B585796C0C}" type="datetimeFigureOut">
              <a:rPr lang="en-US">
                <a:solidFill>
                  <a:prstClr val="black">
                    <a:tint val="75000"/>
                  </a:prstClr>
                </a:solidFill>
              </a:rPr>
              <a:pPr>
                <a:defRPr/>
              </a:pPr>
              <a:t>3/12/21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183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11E49AAB-0DF0-468B-A451-D5BC661F1F6F}" type="datetimeFigureOut">
              <a:rPr lang="en-US">
                <a:solidFill>
                  <a:prstClr val="black">
                    <a:tint val="75000"/>
                  </a:prstClr>
                </a:solidFill>
              </a:rPr>
              <a:pPr>
                <a:defRPr/>
              </a:pPr>
              <a:t>3/12/21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808769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10">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Lst>
  <p:timing>
    <p:tnLst>
      <p:par>
        <p:cTn xmlns:p14="http://schemas.microsoft.com/office/powerpoint/2010/mai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mailto:lauren.almquist@state.ma.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March 9, 2021</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smtClean="0"/>
              <a:t>MA APCD</a:t>
            </a:r>
          </a:p>
          <a:p>
            <a:pPr marL="342900" indent="-342900">
              <a:buFont typeface="Arial" pitchFamily="34" charset="0"/>
              <a:buChar char="•"/>
            </a:pPr>
            <a:endParaRPr lang="en-US" dirty="0"/>
          </a:p>
          <a:p>
            <a:pPr marL="342900" indent="-342900">
              <a:buFont typeface="Arial" pitchFamily="34" charset="0"/>
              <a:buChar char="•"/>
            </a:pPr>
            <a:r>
              <a:rPr lang="en-US" dirty="0" smtClean="0"/>
              <a:t>Enrollment Trends</a:t>
            </a:r>
          </a:p>
          <a:p>
            <a:pPr marL="342900" indent="-342900">
              <a:buFont typeface="Arial" pitchFamily="34" charset="0"/>
              <a:buChar char="•"/>
            </a:pPr>
            <a:endParaRPr lang="en-US" dirty="0"/>
          </a:p>
          <a:p>
            <a:pPr marL="342900" indent="-342900">
              <a:buFont typeface="Arial" pitchFamily="34" charset="0"/>
              <a:buChar char="•"/>
            </a:pPr>
            <a:r>
              <a:rPr lang="en-US" dirty="0" smtClean="0"/>
              <a:t>Aggregate Data Submissions</a:t>
            </a:r>
          </a:p>
          <a:p>
            <a:pPr marL="342900" indent="-342900">
              <a:buFont typeface="Arial" pitchFamily="34" charset="0"/>
              <a:buChar char="•"/>
            </a:pPr>
            <a:endParaRPr lang="en-US" dirty="0">
              <a:solidFill>
                <a:schemeClr val="tx2"/>
              </a:solidFill>
            </a:endParaRPr>
          </a:p>
          <a:p>
            <a:pPr marL="342900" indent="-342900">
              <a:buFont typeface="Arial" pitchFamily="34" charset="0"/>
              <a:buChar char="•"/>
            </a:pPr>
            <a:r>
              <a:rPr lang="en-US" dirty="0" smtClean="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smtClean="0"/>
              <a:t>Questions</a:t>
            </a:r>
            <a:endParaRPr lang="en-US" dirty="0"/>
          </a:p>
        </p:txBody>
      </p:sp>
    </p:spTree>
    <p:extLst>
      <p:ext uri="{BB962C8B-B14F-4D97-AF65-F5344CB8AC3E}">
        <p14:creationId xmlns:p14="http://schemas.microsoft.com/office/powerpoint/2010/main" val="29699071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MA APCD Intake</a:t>
            </a:r>
            <a:endParaRPr lang="en-US" sz="2800" dirty="0"/>
          </a:p>
        </p:txBody>
      </p:sp>
      <p:sp>
        <p:nvSpPr>
          <p:cNvPr id="3" name="Subtitle 2"/>
          <p:cNvSpPr>
            <a:spLocks noGrp="1"/>
          </p:cNvSpPr>
          <p:nvPr>
            <p:ph type="subTitle" idx="1"/>
          </p:nvPr>
        </p:nvSpPr>
        <p:spPr>
          <a:xfrm>
            <a:off x="460375" y="1960693"/>
            <a:ext cx="7761815" cy="3676216"/>
          </a:xfrm>
        </p:spPr>
        <p:txBody>
          <a:bodyPr/>
          <a:lstStyle/>
          <a:p>
            <a:pPr marL="285750" indent="-285750">
              <a:buFont typeface="Wingdings" panose="05000000000000000000" pitchFamily="2" charset="2"/>
              <a:buChar char="Ø"/>
            </a:pPr>
            <a:r>
              <a:rPr lang="en-US" dirty="0" smtClean="0"/>
              <a:t>All APCD submissions through January 2021 were due by February 28</a:t>
            </a:r>
            <a:r>
              <a:rPr lang="en-US" baseline="30000" dirty="0" smtClean="0"/>
              <a:t>th</a:t>
            </a:r>
            <a:r>
              <a:rPr lang="en-US" dirty="0" smtClean="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smtClean="0"/>
              <a:t>Please work with your liaison to get in any outstanding files.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smtClean="0"/>
              <a:t>Data will be used for monthly Enrollment Trends reporting.</a:t>
            </a:r>
          </a:p>
          <a:p>
            <a:endParaRPr lang="en-US" dirty="0" smtClean="0"/>
          </a:p>
          <a:p>
            <a:pPr marL="342900" indent="-342900">
              <a:buFont typeface="Arial" panose="020B0604020202020204" pitchFamily="34" charset="0"/>
              <a:buChar char="•"/>
            </a:pPr>
            <a:endParaRPr lang="en-US" dirty="0"/>
          </a:p>
          <a:p>
            <a:endParaRPr lang="en-US" dirty="0" smtClean="0"/>
          </a:p>
          <a:p>
            <a:endParaRPr lang="en-US" dirty="0" smtClean="0"/>
          </a:p>
          <a:p>
            <a:pPr marL="342900" indent="-342900">
              <a:buFont typeface="Arial" panose="020B0604020202020204" pitchFamily="34" charset="0"/>
              <a:buChar char="•"/>
            </a:pPr>
            <a:endParaRPr lang="en-US" dirty="0" smtClean="0"/>
          </a:p>
          <a:p>
            <a:endParaRPr lang="en-US" dirty="0" smtClean="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7684180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 y="0"/>
            <a:ext cx="8326967" cy="726026"/>
          </a:xfrm>
        </p:spPr>
        <p:txBody>
          <a:bodyPr/>
          <a:lstStyle/>
          <a:p>
            <a:pPr algn="l">
              <a:defRPr/>
            </a:pPr>
            <a:r>
              <a:rPr lang="en-US" sz="3000" b="1" dirty="0" smtClean="0">
                <a:latin typeface="+mn-lt"/>
              </a:rPr>
              <a:t>Enrollment Trends Update</a:t>
            </a:r>
            <a:endParaRPr lang="en-US" sz="3000" b="1" dirty="0">
              <a:latin typeface="+mn-lt"/>
            </a:endParaRPr>
          </a:p>
        </p:txBody>
      </p:sp>
      <p:sp>
        <p:nvSpPr>
          <p:cNvPr id="21507" name="Content Placeholder 2"/>
          <p:cNvSpPr>
            <a:spLocks noGrp="1"/>
          </p:cNvSpPr>
          <p:nvPr>
            <p:ph idx="1"/>
          </p:nvPr>
        </p:nvSpPr>
        <p:spPr>
          <a:xfrm>
            <a:off x="342899" y="726027"/>
            <a:ext cx="8506133" cy="5792760"/>
          </a:xfrm>
        </p:spPr>
        <p:txBody>
          <a:bodyPr/>
          <a:lstStyle/>
          <a:p>
            <a:r>
              <a:rPr lang="en-US" altLang="en-US" sz="1800" dirty="0" smtClean="0"/>
              <a:t>The next Enrollment Trends report with data through </a:t>
            </a:r>
            <a:r>
              <a:rPr lang="en-US" altLang="en-US" sz="1800" b="1" dirty="0" smtClean="0"/>
              <a:t>September 2020 </a:t>
            </a:r>
            <a:r>
              <a:rPr lang="en-US" altLang="en-US" sz="1800" dirty="0" smtClean="0"/>
              <a:t>is scheduled to be released in </a:t>
            </a:r>
            <a:r>
              <a:rPr lang="en-US" altLang="en-US" sz="1800" b="1" dirty="0" smtClean="0"/>
              <a:t>March 2021</a:t>
            </a:r>
            <a:r>
              <a:rPr lang="en-US" altLang="en-US" sz="1800" dirty="0" smtClean="0"/>
              <a:t>.</a:t>
            </a:r>
          </a:p>
          <a:p>
            <a:pPr marL="0" indent="0">
              <a:buNone/>
            </a:pPr>
            <a:endParaRPr lang="en-US" altLang="en-US" sz="1800" dirty="0"/>
          </a:p>
          <a:p>
            <a:r>
              <a:rPr lang="en-US" altLang="en-US" sz="1800" dirty="0" smtClean="0"/>
              <a:t>Thank you to payers who are submitting monthly supplemental enrollment data on a voluntary basis.</a:t>
            </a:r>
          </a:p>
          <a:p>
            <a:pPr marL="0" indent="0">
              <a:buNone/>
            </a:pPr>
            <a:endParaRPr lang="en-US" altLang="en-US" sz="1800" dirty="0" smtClean="0"/>
          </a:p>
          <a:p>
            <a:pPr>
              <a:buFont typeface="Arial" panose="020B0604020202020204" pitchFamily="34" charset="0"/>
              <a:buChar char="•"/>
              <a:tabLst>
                <a:tab pos="6799263" algn="l"/>
              </a:tabLst>
              <a:defRPr/>
            </a:pPr>
            <a:r>
              <a:rPr lang="en-US" altLang="en-US" sz="1800" b="1" dirty="0">
                <a:solidFill>
                  <a:prstClr val="black"/>
                </a:solidFill>
                <a:cs typeface="Arial" charset="0"/>
              </a:rPr>
              <a:t>For questions on Enrollment Trends: </a:t>
            </a:r>
            <a:r>
              <a:rPr lang="en-US" altLang="en-US" sz="1800" dirty="0">
                <a:solidFill>
                  <a:prstClr val="black"/>
                </a:solidFill>
                <a:cs typeface="Arial" panose="020B0604020202020204" pitchFamily="34" charset="0"/>
              </a:rPr>
              <a:t>Contact your </a:t>
            </a:r>
            <a:r>
              <a:rPr lang="en-US" altLang="en-US" sz="1800" u="sng" dirty="0">
                <a:solidFill>
                  <a:prstClr val="black"/>
                </a:solidFill>
                <a:cs typeface="Arial" panose="020B0604020202020204" pitchFamily="34" charset="0"/>
              </a:rPr>
              <a:t>CHIA liaison</a:t>
            </a:r>
            <a:r>
              <a:rPr lang="en-US" altLang="en-US" sz="1800" dirty="0">
                <a:solidFill>
                  <a:prstClr val="black"/>
                </a:solidFill>
                <a:cs typeface="Arial" panose="020B0604020202020204" pitchFamily="34" charset="0"/>
              </a:rPr>
              <a:t> and Lauren Almquist at </a:t>
            </a:r>
            <a:r>
              <a:rPr lang="en-US" altLang="en-US" sz="1800" dirty="0">
                <a:solidFill>
                  <a:prstClr val="black"/>
                </a:solidFill>
                <a:cs typeface="Arial" panose="020B0604020202020204" pitchFamily="34" charset="0"/>
                <a:hlinkClick r:id="rId3"/>
              </a:rPr>
              <a:t>lauren.almquist@state.ma.us</a:t>
            </a:r>
            <a:r>
              <a:rPr lang="en-US" altLang="en-US" sz="1800" dirty="0">
                <a:solidFill>
                  <a:prstClr val="black"/>
                </a:solidFill>
                <a:cs typeface="Arial" panose="020B0604020202020204" pitchFamily="34" charset="0"/>
              </a:rPr>
              <a:t> </a:t>
            </a:r>
          </a:p>
          <a:p>
            <a:pPr marL="0" indent="0">
              <a:buNone/>
            </a:pPr>
            <a:endParaRPr lang="en-US" altLang="en-US" sz="2000" dirty="0" smtClean="0"/>
          </a:p>
          <a:p>
            <a:endParaRPr lang="en-US" altLang="en-US" sz="2000" dirty="0"/>
          </a:p>
          <a:p>
            <a:pPr marL="0" indent="0">
              <a:buFont typeface="Arial" charset="0"/>
              <a:buNone/>
            </a:pPr>
            <a:endParaRPr lang="en-US" altLang="en-US" sz="2000" dirty="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a:p>
            <a:pPr marL="0" indent="0">
              <a:buFont typeface="Arial" charset="0"/>
              <a:buNone/>
            </a:pPr>
            <a:endParaRPr lang="en-US" altLang="en-US" sz="2000" dirty="0" smtClean="0"/>
          </a:p>
        </p:txBody>
      </p:sp>
    </p:spTree>
    <p:extLst>
      <p:ext uri="{BB962C8B-B14F-4D97-AF65-F5344CB8AC3E}">
        <p14:creationId xmlns:p14="http://schemas.microsoft.com/office/powerpoint/2010/main" val="364230262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eaLnBrk="1" hangingPunct="1">
              <a:spcBef>
                <a:spcPct val="0"/>
              </a:spcBef>
              <a:buFontTx/>
              <a:buNone/>
            </a:pPr>
            <a:r>
              <a:rPr lang="en-US" altLang="en-US" sz="3000" b="1" dirty="0" smtClean="0">
                <a:solidFill>
                  <a:prstClr val="black"/>
                </a:solidFill>
                <a:ea typeface="+mn-ea"/>
                <a:cs typeface="Arial" charset="0"/>
              </a:rPr>
              <a:t>Enrollment Trends Timeline</a:t>
            </a:r>
          </a:p>
        </p:txBody>
      </p:sp>
      <p:graphicFrame>
        <p:nvGraphicFramePr>
          <p:cNvPr id="4" name="Content Placeholder 1"/>
          <p:cNvGraphicFramePr>
            <a:graphicFrameLocks/>
          </p:cNvGraphicFramePr>
          <p:nvPr>
            <p:extLst/>
          </p:nvPr>
        </p:nvGraphicFramePr>
        <p:xfrm>
          <a:off x="533400" y="1371600"/>
          <a:ext cx="7421881" cy="4488195"/>
        </p:xfrm>
        <a:graphic>
          <a:graphicData uri="http://schemas.openxmlformats.org/drawingml/2006/table">
            <a:tbl>
              <a:tblPr firstRow="1" bandRow="1">
                <a:tableStyleId>{5940675A-B579-460E-94D1-54222C63F5DA}</a:tableStyleId>
              </a:tblPr>
              <a:tblGrid>
                <a:gridCol w="1300082">
                  <a:extLst>
                    <a:ext uri="{9D8B030D-6E8A-4147-A177-3AD203B41FA5}"/>
                  </a:extLst>
                </a:gridCol>
                <a:gridCol w="1212959">
                  <a:extLst>
                    <a:ext uri="{9D8B030D-6E8A-4147-A177-3AD203B41FA5}"/>
                  </a:extLst>
                </a:gridCol>
                <a:gridCol w="1231033"/>
                <a:gridCol w="1246325"/>
                <a:gridCol w="1215741"/>
                <a:gridCol w="1215741"/>
              </a:tblGrid>
              <a:tr h="396303">
                <a:tc>
                  <a:txBody>
                    <a:bodyPr/>
                    <a:lstStyle/>
                    <a:p>
                      <a:pPr algn="ctr"/>
                      <a:r>
                        <a:rPr lang="en-US" sz="1800" b="1" dirty="0" smtClean="0">
                          <a:latin typeface="+mn-lt"/>
                          <a:cs typeface="Helvetica" panose="020B0604020202020204" pitchFamily="34" charset="0"/>
                        </a:rPr>
                        <a:t>Oct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Nov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Dec 2020</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Jan 2021</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Feb</a:t>
                      </a:r>
                      <a:r>
                        <a:rPr lang="en-US" sz="1800" b="1" baseline="0" dirty="0" smtClean="0">
                          <a:latin typeface="+mn-lt"/>
                          <a:cs typeface="Helvetica" panose="020B0604020202020204" pitchFamily="34" charset="0"/>
                        </a:rPr>
                        <a:t> </a:t>
                      </a:r>
                      <a:r>
                        <a:rPr lang="en-US" sz="1800" b="1" dirty="0" smtClean="0">
                          <a:latin typeface="+mn-lt"/>
                          <a:cs typeface="Helvetica" panose="020B0604020202020204" pitchFamily="34" charset="0"/>
                        </a:rPr>
                        <a:t>2021</a:t>
                      </a:r>
                      <a:endParaRPr lang="en-US" sz="1800" b="1" dirty="0">
                        <a:latin typeface="+mn-lt"/>
                        <a:cs typeface="Helvetica" panose="020B0604020202020204" pitchFamily="34" charset="0"/>
                      </a:endParaRPr>
                    </a:p>
                  </a:txBody>
                  <a:tcPr marT="45724" marB="45724"/>
                </a:tc>
                <a:tc>
                  <a:txBody>
                    <a:bodyPr/>
                    <a:lstStyle/>
                    <a:p>
                      <a:pPr algn="ctr"/>
                      <a:r>
                        <a:rPr lang="en-US" sz="1800" b="1" dirty="0" smtClean="0">
                          <a:latin typeface="+mn-lt"/>
                          <a:cs typeface="Helvetica" panose="020B0604020202020204" pitchFamily="34" charset="0"/>
                        </a:rPr>
                        <a:t>Mar</a:t>
                      </a:r>
                      <a:r>
                        <a:rPr lang="en-US" sz="1800" b="1" baseline="0" dirty="0" smtClean="0">
                          <a:latin typeface="+mn-lt"/>
                          <a:cs typeface="Helvetica" panose="020B0604020202020204" pitchFamily="34" charset="0"/>
                        </a:rPr>
                        <a:t> 2021</a:t>
                      </a:r>
                      <a:endParaRPr lang="en-US" sz="1800" b="1" dirty="0">
                        <a:latin typeface="+mn-lt"/>
                        <a:cs typeface="Helvetica" panose="020B0604020202020204" pitchFamily="34" charset="0"/>
                      </a:endParaRPr>
                    </a:p>
                  </a:txBody>
                  <a:tcPr marT="45724" marB="45724"/>
                </a:tc>
                <a:extLst>
                  <a:ext uri="{0D108BD9-81ED-4DB2-BD59-A6C34878D82A}"/>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799964">
                <a:tc>
                  <a:txBody>
                    <a:bodyPr/>
                    <a:lstStyle/>
                    <a:p>
                      <a:pPr algn="ctr"/>
                      <a:r>
                        <a:rPr lang="en-US" sz="1400" b="0" dirty="0" smtClean="0">
                          <a:latin typeface="+mn-lt"/>
                          <a:cs typeface="Helvetica" panose="020B0604020202020204" pitchFamily="34" charset="0"/>
                        </a:rPr>
                        <a:t>Payers</a:t>
                      </a:r>
                      <a:r>
                        <a:rPr lang="en-US" sz="1400" b="0" baseline="0" dirty="0" smtClean="0">
                          <a:latin typeface="+mn-lt"/>
                          <a:cs typeface="Helvetica" panose="020B0604020202020204" pitchFamily="34" charset="0"/>
                        </a:rPr>
                        <a:t> submit Sept 2020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smtClean="0">
                          <a:latin typeface="+mn-lt"/>
                          <a:cs typeface="Helvetica" panose="020B0604020202020204" pitchFamily="34" charset="0"/>
                        </a:rPr>
                        <a:t>Supplemental</a:t>
                      </a:r>
                      <a:r>
                        <a:rPr lang="en-US" sz="1400" b="1" baseline="0" dirty="0" smtClean="0">
                          <a:latin typeface="+mn-lt"/>
                          <a:cs typeface="Helvetica" panose="020B0604020202020204" pitchFamily="34" charset="0"/>
                        </a:rPr>
                        <a:t> enrollment reports due </a:t>
                      </a:r>
                      <a:r>
                        <a:rPr lang="en-US" sz="1400" b="0" baseline="0" dirty="0" smtClean="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smtClean="0">
                          <a:latin typeface="+mn-lt"/>
                          <a:cs typeface="Helvetica" panose="020B0604020202020204" pitchFamily="34" charset="0"/>
                        </a:rPr>
                        <a:t>MA</a:t>
                      </a:r>
                      <a:r>
                        <a:rPr lang="en-US" sz="1400" baseline="0" dirty="0" smtClean="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3">
                  <a:txBody>
                    <a:bodyPr/>
                    <a:lstStyle/>
                    <a:p>
                      <a:pPr algn="ctr"/>
                      <a:r>
                        <a:rPr lang="en-US" sz="1400" b="1" dirty="0" smtClean="0">
                          <a:solidFill>
                            <a:schemeClr val="bg1"/>
                          </a:solidFill>
                          <a:latin typeface="+mn-lt"/>
                          <a:cs typeface="Helvetica" panose="020B0604020202020204" pitchFamily="34" charset="0"/>
                        </a:rPr>
                        <a:t>Reporting</a:t>
                      </a:r>
                      <a:endParaRPr lang="en-US" sz="1400" b="1" dirty="0">
                        <a:solidFill>
                          <a:schemeClr val="bg1"/>
                        </a:solidFill>
                        <a:latin typeface="+mn-lt"/>
                        <a:cs typeface="Helvetica" panose="020B0604020202020204" pitchFamily="34" charset="0"/>
                      </a:endParaRP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tc hMerge="1">
                  <a:txBody>
                    <a:bodyPr/>
                    <a:lstStyle/>
                    <a:p>
                      <a:pPr algn="ctr"/>
                      <a:endParaRPr lang="en-US" sz="1400" b="1" dirty="0">
                        <a:solidFill>
                          <a:schemeClr val="bg1"/>
                        </a:solidFill>
                        <a:latin typeface="+mn-lt"/>
                        <a:cs typeface="Helvetica" panose="020B0604020202020204" pitchFamily="34" charset="0"/>
                      </a:endParaRPr>
                    </a:p>
                  </a:txBody>
                  <a:tcPr marT="45724" marB="45724" anchor="ctr">
                    <a:solidFill>
                      <a:srgbClr val="0070C0"/>
                    </a:solidFill>
                  </a:tcPr>
                </a:tc>
              </a:tr>
            </a:tbl>
          </a:graphicData>
        </a:graphic>
      </p:graphicFrame>
    </p:spTree>
    <p:extLst>
      <p:ext uri="{BB962C8B-B14F-4D97-AF65-F5344CB8AC3E}">
        <p14:creationId xmlns:p14="http://schemas.microsoft.com/office/powerpoint/2010/main" val="3014766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100" dirty="0" smtClean="0"/>
              <a:t/>
            </a:r>
            <a:br>
              <a:rPr lang="en-US" sz="3100" dirty="0" smtClean="0"/>
            </a:br>
            <a:r>
              <a:rPr lang="en-US" sz="3100" dirty="0" smtClean="0"/>
              <a:t>Aggregate Data Submissions</a:t>
            </a:r>
            <a:endParaRPr lang="en-US" sz="3100" dirty="0"/>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CHIA is postponing 2021 submission deadlines for the following aggregate data filings: Total Medical Expenses and Alternative Payment Methods, Annual Premiums, Prescription Drug Rebates, and Relative Price.</a:t>
            </a:r>
          </a:p>
          <a:p>
            <a:r>
              <a:rPr lang="en-US" dirty="0"/>
              <a:t> </a:t>
            </a:r>
          </a:p>
          <a:p>
            <a:pPr marL="342900" indent="-342900">
              <a:buFont typeface="Wingdings" panose="05000000000000000000" pitchFamily="2" charset="2"/>
              <a:buChar char="Ø"/>
            </a:pPr>
            <a:r>
              <a:rPr lang="en-US" dirty="0"/>
              <a:t>Data will be collected in Fall 2021, with final timelines announced later this year. As always, draft specifications will be released for payer review and feedback prior to finalization. Thank you for your continued partnership during this time.</a:t>
            </a:r>
          </a:p>
          <a:p>
            <a:endParaRPr lang="en-US" dirty="0" smtClean="0">
              <a:solidFill>
                <a:schemeClr val="tx2"/>
              </a:solidFill>
            </a:endParaRPr>
          </a:p>
          <a:p>
            <a:endParaRPr lang="en-US" dirty="0" smtClean="0">
              <a:solidFill>
                <a:schemeClr val="tx2"/>
              </a:solidFill>
            </a:endParaRPr>
          </a:p>
          <a:p>
            <a:endParaRPr lang="en-US" dirty="0"/>
          </a:p>
          <a:p>
            <a:endParaRPr lang="en-US" dirty="0"/>
          </a:p>
          <a:p>
            <a:endParaRPr lang="en-US" dirty="0"/>
          </a:p>
          <a:p>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7666669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smtClean="0"/>
              <a:t>DOI Reporting</a:t>
            </a:r>
            <a:endParaRPr lang="en-US" sz="3100" dirty="0"/>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smtClean="0"/>
              <a:t>Q4 2020 HMO Membership and CY2020 Annual Membership reports will be distributed later this month.</a:t>
            </a:r>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Claims/Utilization:</a:t>
            </a:r>
          </a:p>
          <a:p>
            <a:pPr marL="457200" indent="-457200">
              <a:buFont typeface="Arial" panose="020B0604020202020204" pitchFamily="34" charset="0"/>
              <a:buChar char="•"/>
            </a:pPr>
            <a:r>
              <a:rPr lang="en-US" dirty="0" smtClean="0">
                <a:solidFill>
                  <a:schemeClr val="tx2"/>
                </a:solidFill>
              </a:rPr>
              <a:t>Reports using data through March 2021 will be sent to payers in May. CHIA has also reached out to individual payers to discuss reporting differences.</a:t>
            </a:r>
          </a:p>
          <a:p>
            <a:endParaRPr lang="en-US" dirty="0" smtClean="0">
              <a:solidFill>
                <a:schemeClr val="tx2"/>
              </a:solidFill>
            </a:endParaRPr>
          </a:p>
          <a:p>
            <a:endParaRPr lang="en-US" dirty="0" smtClean="0">
              <a:solidFill>
                <a:schemeClr val="tx2"/>
              </a:solidFill>
            </a:endParaRPr>
          </a:p>
          <a:p>
            <a:endParaRPr lang="en-US" dirty="0"/>
          </a:p>
          <a:p>
            <a:endParaRPr lang="en-US" dirty="0"/>
          </a:p>
          <a:p>
            <a:endParaRPr lang="en-US" dirty="0"/>
          </a:p>
          <a:p>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8036689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smtClean="0"/>
              <a:t>April 13, 2021 </a:t>
            </a:r>
            <a:r>
              <a:rPr lang="en-US" sz="4000" dirty="0"/>
              <a:t>@ 2:00 pm</a:t>
            </a:r>
          </a:p>
          <a:p>
            <a:pPr algn="ctr"/>
            <a:endParaRPr lang="en-US" sz="4000" dirty="0" smtClean="0"/>
          </a:p>
          <a:p>
            <a:pPr algn="ctr"/>
            <a:r>
              <a:rPr lang="en-US" sz="4000" dirty="0" smtClean="0"/>
              <a:t>May 11, 2021 @ 2:00 pm</a:t>
            </a:r>
            <a:endParaRPr lang="en-US" sz="4000" dirty="0"/>
          </a:p>
        </p:txBody>
      </p:sp>
    </p:spTree>
    <p:extLst>
      <p:ext uri="{BB962C8B-B14F-4D97-AF65-F5344CB8AC3E}">
        <p14:creationId xmlns:p14="http://schemas.microsoft.com/office/powerpoint/2010/main" val="19376748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40045822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24634</TotalTime>
  <Words>273</Words>
  <Application>Microsoft Macintosh PowerPoint</Application>
  <PresentationFormat>On-screen Show (4:3)</PresentationFormat>
  <Paragraphs>89</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FINALPowerPointTEMPLATE</vt:lpstr>
      <vt:lpstr>PowerPoint Presentation</vt:lpstr>
      <vt:lpstr>Agenda</vt:lpstr>
      <vt:lpstr>MA APCD Intake</vt:lpstr>
      <vt:lpstr>Enrollment Trends Update</vt:lpstr>
      <vt:lpstr>PowerPoint Presentation</vt:lpstr>
      <vt:lpstr> Aggregate Data Submissions</vt:lpstr>
      <vt:lpstr>DOI Reporting</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1106</cp:revision>
  <cp:lastPrinted>2020-03-10T14:30:58Z</cp:lastPrinted>
  <dcterms:created xsi:type="dcterms:W3CDTF">2014-02-09T20:57:02Z</dcterms:created>
  <dcterms:modified xsi:type="dcterms:W3CDTF">2021-03-12T18:24:49Z</dcterms:modified>
</cp:coreProperties>
</file>