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414" r:id="rId3"/>
    <p:sldId id="579" r:id="rId4"/>
    <p:sldId id="583" r:id="rId5"/>
    <p:sldId id="584" r:id="rId6"/>
    <p:sldId id="539" r:id="rId7"/>
    <p:sldId id="582" r:id="rId8"/>
    <p:sldId id="362" r:id="rId9"/>
    <p:sldId id="451" r:id="rId10"/>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6405" autoAdjust="0"/>
  </p:normalViewPr>
  <p:slideViewPr>
    <p:cSldViewPr snapToGrid="0" snapToObjects="1" showGuides="1">
      <p:cViewPr varScale="1">
        <p:scale>
          <a:sx n="131" d="100"/>
          <a:sy n="131" d="100"/>
        </p:scale>
        <p:origin x="1656" y="184"/>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4/14/21</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4/14/21</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186326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3605938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0CA50A-4583-453D-B781-415949AD5A4C}" type="slidenum">
              <a:rPr lang="en-US" altLang="en-US">
                <a:solidFill>
                  <a:prstClr val="black"/>
                </a:solidFill>
              </a:rPr>
              <a:pPr eaLnBrk="1" hangingPunct="1">
                <a:spcBef>
                  <a:spcPct val="0"/>
                </a:spcBef>
              </a:pPr>
              <a:t>5</a:t>
            </a:fld>
            <a:endParaRPr lang="en-US" altLang="en-US">
              <a:solidFill>
                <a:prstClr val="black"/>
              </a:solidFill>
            </a:endParaRPr>
          </a:p>
        </p:txBody>
      </p:sp>
    </p:spTree>
    <p:extLst>
      <p:ext uri="{BB962C8B-B14F-4D97-AF65-F5344CB8AC3E}">
        <p14:creationId xmlns:p14="http://schemas.microsoft.com/office/powerpoint/2010/main" val="1641665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04E1F12-DA55-4829-9B73-16B585796C0C}" type="datetimeFigureOut">
              <a:rPr lang="en-US">
                <a:solidFill>
                  <a:prstClr val="black">
                    <a:tint val="75000"/>
                  </a:prstClr>
                </a:solidFill>
              </a:rPr>
              <a:pPr>
                <a:defRPr/>
              </a:pPr>
              <a:t>4/14/21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670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1E49AAB-0DF0-468B-A451-D5BC661F1F6F}" type="datetimeFigureOut">
              <a:rPr lang="en-US">
                <a:solidFill>
                  <a:prstClr val="black">
                    <a:tint val="75000"/>
                  </a:prstClr>
                </a:solidFill>
              </a:rPr>
              <a:pPr>
                <a:defRPr/>
              </a:pPr>
              <a:t>4/14/21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7904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10">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mailto:lauren.almquist@state.ma.us"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a:solidFill>
                  <a:schemeClr val="bg1"/>
                </a:solidFill>
                <a:latin typeface="+mn-lt"/>
              </a:rPr>
              <a:t>Massachusetts All-Payer Claims Database:</a:t>
            </a:r>
            <a:br>
              <a:rPr lang="en-US" sz="4000" dirty="0">
                <a:solidFill>
                  <a:schemeClr val="bg1"/>
                </a:solidFill>
                <a:latin typeface="+mn-lt"/>
              </a:rPr>
            </a:br>
            <a:r>
              <a:rPr lang="en-US" sz="40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April 13, 2021</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MA APCD</a:t>
            </a:r>
          </a:p>
          <a:p>
            <a:pPr marL="342900" indent="-342900">
              <a:buFont typeface="Arial" pitchFamily="34" charset="0"/>
              <a:buChar char="•"/>
            </a:pPr>
            <a:endParaRPr lang="en-US" dirty="0"/>
          </a:p>
          <a:p>
            <a:pPr marL="342900" indent="-342900">
              <a:buFont typeface="Arial" pitchFamily="34" charset="0"/>
              <a:buChar char="•"/>
            </a:pPr>
            <a:r>
              <a:rPr lang="en-US" dirty="0"/>
              <a:t>Enrollment Trends</a:t>
            </a:r>
          </a:p>
          <a:p>
            <a:pPr marL="342900" indent="-342900">
              <a:buFont typeface="Arial" pitchFamily="34" charset="0"/>
              <a:buChar char="•"/>
            </a:pPr>
            <a:endParaRPr lang="en-US" dirty="0"/>
          </a:p>
          <a:p>
            <a:pPr marL="342900" indent="-342900">
              <a:buFont typeface="Arial" pitchFamily="34" charset="0"/>
              <a:buChar char="•"/>
            </a:pPr>
            <a:r>
              <a:rPr lang="en-US" dirty="0"/>
              <a:t>Aggregate Data Submissions</a:t>
            </a:r>
          </a:p>
          <a:p>
            <a:pPr marL="342900" indent="-342900">
              <a:buFont typeface="Arial" pitchFamily="34" charset="0"/>
              <a:buChar char="•"/>
            </a:pPr>
            <a:endParaRPr lang="en-US" dirty="0">
              <a:solidFill>
                <a:schemeClr val="tx2"/>
              </a:solidFill>
            </a:endParaRPr>
          </a:p>
          <a:p>
            <a:pPr marL="342900" indent="-342900">
              <a:buFont typeface="Arial" pitchFamily="34" charset="0"/>
              <a:buChar char="•"/>
            </a:pPr>
            <a:r>
              <a:rPr lang="en-US" dirty="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960693"/>
            <a:ext cx="7761815" cy="3676216"/>
          </a:xfrm>
        </p:spPr>
        <p:txBody>
          <a:bodyPr/>
          <a:lstStyle/>
          <a:p>
            <a:pPr marL="285750" indent="-285750">
              <a:buFont typeface="Wingdings" panose="05000000000000000000" pitchFamily="2" charset="2"/>
              <a:buChar char="Ø"/>
            </a:pPr>
            <a:r>
              <a:rPr lang="en-US" dirty="0"/>
              <a:t>All APCD submissions through March 2021 are due by April 30</a:t>
            </a:r>
            <a:r>
              <a:rPr lang="en-US" baseline="30000" dirty="0"/>
              <a:t>th</a:t>
            </a:r>
            <a:r>
              <a:rPr lang="en-US" dirty="0"/>
              <a:t>. This includes any re-submissions.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Please alert your liaison if you anticipate any delays in submitting your files.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Data will be used for Quarterly Enrollment Trends reporting, Quarterly DOI HMO Membership reports and Bi-annual DOI Claims Utilization reports.</a:t>
            </a:r>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7684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0"/>
            <a:ext cx="8326967" cy="726026"/>
          </a:xfrm>
        </p:spPr>
        <p:txBody>
          <a:bodyPr/>
          <a:lstStyle/>
          <a:p>
            <a:pPr algn="l">
              <a:defRPr/>
            </a:pPr>
            <a:r>
              <a:rPr lang="en-US" sz="3000" b="1" dirty="0">
                <a:latin typeface="+mn-lt"/>
              </a:rPr>
              <a:t>Enrollment Trends Update</a:t>
            </a:r>
          </a:p>
        </p:txBody>
      </p:sp>
      <p:sp>
        <p:nvSpPr>
          <p:cNvPr id="21507" name="Content Placeholder 2"/>
          <p:cNvSpPr>
            <a:spLocks noGrp="1"/>
          </p:cNvSpPr>
          <p:nvPr>
            <p:ph idx="1"/>
          </p:nvPr>
        </p:nvSpPr>
        <p:spPr>
          <a:xfrm>
            <a:off x="342899" y="726027"/>
            <a:ext cx="8506133" cy="5792760"/>
          </a:xfrm>
        </p:spPr>
        <p:txBody>
          <a:bodyPr/>
          <a:lstStyle/>
          <a:p>
            <a:r>
              <a:rPr lang="en-US" altLang="en-US" sz="1800" dirty="0"/>
              <a:t>The next Enrollment Trends report with data through </a:t>
            </a:r>
            <a:r>
              <a:rPr lang="en-US" altLang="en-US" sz="1800" b="1" dirty="0"/>
              <a:t>March 2021 </a:t>
            </a:r>
            <a:r>
              <a:rPr lang="en-US" altLang="en-US" sz="1800" dirty="0"/>
              <a:t>is scheduled to be released in </a:t>
            </a:r>
            <a:r>
              <a:rPr lang="en-US" altLang="en-US" sz="1800" b="1" dirty="0"/>
              <a:t>August 2021</a:t>
            </a:r>
            <a:r>
              <a:rPr lang="en-US" altLang="en-US" sz="1800" dirty="0"/>
              <a:t>.</a:t>
            </a:r>
          </a:p>
          <a:p>
            <a:pPr marL="0" indent="0">
              <a:buNone/>
            </a:pPr>
            <a:endParaRPr lang="en-US" altLang="en-US" sz="1800" dirty="0"/>
          </a:p>
          <a:p>
            <a:r>
              <a:rPr lang="en-US" altLang="en-US" sz="1800" dirty="0"/>
              <a:t>Requests for Supplemental enrollment data were sent to selected payers in early </a:t>
            </a:r>
            <a:r>
              <a:rPr lang="en-US" altLang="en-US" sz="1800" b="1" dirty="0"/>
              <a:t>April, </a:t>
            </a:r>
            <a:r>
              <a:rPr lang="en-US" altLang="en-US" sz="1800" dirty="0"/>
              <a:t>the due date is </a:t>
            </a:r>
            <a:r>
              <a:rPr lang="en-US" altLang="en-US" sz="1800" b="1" dirty="0"/>
              <a:t>May 14, 2021</a:t>
            </a:r>
            <a:r>
              <a:rPr lang="en-US" altLang="en-US" sz="1800" dirty="0"/>
              <a:t>. Supplemental enrollment reporting is requested where populations cannot be accurately sourced from the MA APCD.</a:t>
            </a:r>
          </a:p>
          <a:p>
            <a:endParaRPr lang="en-US" altLang="en-US" sz="1800" dirty="0"/>
          </a:p>
          <a:p>
            <a:r>
              <a:rPr lang="en-US" altLang="en-US" sz="1800" dirty="0"/>
              <a:t>Thank you to payers who are submitting monthly supplemental enrollment data on a voluntary basis.</a:t>
            </a:r>
          </a:p>
          <a:p>
            <a:endParaRPr lang="en-US" altLang="en-US" sz="1800" dirty="0"/>
          </a:p>
          <a:p>
            <a:r>
              <a:rPr lang="en-US" altLang="en-US" sz="1800" dirty="0"/>
              <a:t>Payers will receive aggregate MA APCD Member Eligibility data (through March 2021) for review in early June.</a:t>
            </a:r>
          </a:p>
          <a:p>
            <a:pPr marL="0" indent="0">
              <a:buNone/>
            </a:pPr>
            <a:endParaRPr lang="en-US" altLang="en-US" sz="1800" dirty="0"/>
          </a:p>
          <a:p>
            <a:pPr>
              <a:buFont typeface="Arial" panose="020B0604020202020204" pitchFamily="34" charset="0"/>
              <a:buChar char="•"/>
              <a:tabLst>
                <a:tab pos="6799263" algn="l"/>
              </a:tabLst>
              <a:defRPr/>
            </a:pPr>
            <a:r>
              <a:rPr lang="en-US" altLang="en-US" sz="1800" b="1" dirty="0">
                <a:solidFill>
                  <a:prstClr val="black"/>
                </a:solidFill>
                <a:cs typeface="Arial" charset="0"/>
              </a:rPr>
              <a:t>For questions on Enrollment Trends: </a:t>
            </a:r>
            <a:r>
              <a:rPr lang="en-US" altLang="en-US" sz="1800" dirty="0">
                <a:solidFill>
                  <a:prstClr val="black"/>
                </a:solidFill>
                <a:cs typeface="Arial" panose="020B0604020202020204" pitchFamily="34" charset="0"/>
              </a:rPr>
              <a:t>Contact your </a:t>
            </a:r>
            <a:r>
              <a:rPr lang="en-US" altLang="en-US" sz="1800" u="sng" dirty="0">
                <a:solidFill>
                  <a:prstClr val="black"/>
                </a:solidFill>
                <a:cs typeface="Arial" panose="020B0604020202020204" pitchFamily="34" charset="0"/>
              </a:rPr>
              <a:t>CHIA liaison</a:t>
            </a:r>
            <a:r>
              <a:rPr lang="en-US" altLang="en-US" sz="1800" dirty="0">
                <a:solidFill>
                  <a:prstClr val="black"/>
                </a:solidFill>
                <a:cs typeface="Arial" panose="020B0604020202020204" pitchFamily="34" charset="0"/>
              </a:rPr>
              <a:t> and Lauren Almquist at </a:t>
            </a:r>
            <a:r>
              <a:rPr lang="en-US" altLang="en-US" sz="1800" dirty="0">
                <a:solidFill>
                  <a:prstClr val="black"/>
                </a:solidFill>
                <a:cs typeface="Arial" panose="020B0604020202020204" pitchFamily="34" charset="0"/>
                <a:hlinkClick r:id="rId3"/>
              </a:rPr>
              <a:t>lauren.almquist@state.ma.us</a:t>
            </a:r>
            <a:r>
              <a:rPr lang="en-US" altLang="en-US" sz="1800" dirty="0">
                <a:solidFill>
                  <a:prstClr val="black"/>
                </a:solidFill>
                <a:cs typeface="Arial" panose="020B0604020202020204" pitchFamily="34" charset="0"/>
              </a:rPr>
              <a:t> </a:t>
            </a:r>
          </a:p>
          <a:p>
            <a:pPr marL="0" indent="0">
              <a:buNone/>
            </a:pPr>
            <a:endParaRPr lang="en-US" altLang="en-US" sz="2000" dirty="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p:txBody>
      </p:sp>
    </p:spTree>
    <p:extLst>
      <p:ext uri="{BB962C8B-B14F-4D97-AF65-F5344CB8AC3E}">
        <p14:creationId xmlns:p14="http://schemas.microsoft.com/office/powerpoint/2010/main" val="926930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a:solidFill>
                  <a:prstClr val="black"/>
                </a:solidFill>
                <a:ea typeface="+mn-ea"/>
                <a:cs typeface="Arial" charset="0"/>
              </a:rPr>
              <a:t>Enrollment Trends Timeline</a:t>
            </a:r>
          </a:p>
        </p:txBody>
      </p:sp>
      <p:graphicFrame>
        <p:nvGraphicFramePr>
          <p:cNvPr id="4" name="Content Placeholder 1"/>
          <p:cNvGraphicFramePr>
            <a:graphicFrameLocks/>
          </p:cNvGraphicFramePr>
          <p:nvPr/>
        </p:nvGraphicFramePr>
        <p:xfrm>
          <a:off x="533400" y="1371600"/>
          <a:ext cx="7581900" cy="4061476"/>
        </p:xfrm>
        <a:graphic>
          <a:graphicData uri="http://schemas.openxmlformats.org/drawingml/2006/table">
            <a:tbl>
              <a:tblPr firstRow="1" bandRow="1">
                <a:tableStyleId>{5940675A-B579-460E-94D1-54222C63F5DA}</a:tableStyleId>
              </a:tblPr>
              <a:tblGrid>
                <a:gridCol w="1516380">
                  <a:extLst>
                    <a:ext uri="{9D8B030D-6E8A-4147-A177-3AD203B41FA5}">
                      <a16:colId xmlns:a16="http://schemas.microsoft.com/office/drawing/2014/main" val="20000"/>
                    </a:ext>
                  </a:extLst>
                </a:gridCol>
                <a:gridCol w="1516380">
                  <a:extLst>
                    <a:ext uri="{9D8B030D-6E8A-4147-A177-3AD203B41FA5}">
                      <a16:colId xmlns:a16="http://schemas.microsoft.com/office/drawing/2014/main" val="20001"/>
                    </a:ext>
                  </a:extLst>
                </a:gridCol>
                <a:gridCol w="1516380">
                  <a:extLst>
                    <a:ext uri="{9D8B030D-6E8A-4147-A177-3AD203B41FA5}">
                      <a16:colId xmlns:a16="http://schemas.microsoft.com/office/drawing/2014/main" val="20002"/>
                    </a:ext>
                  </a:extLst>
                </a:gridCol>
                <a:gridCol w="1516380">
                  <a:extLst>
                    <a:ext uri="{9D8B030D-6E8A-4147-A177-3AD203B41FA5}">
                      <a16:colId xmlns:a16="http://schemas.microsoft.com/office/drawing/2014/main" val="20003"/>
                    </a:ext>
                  </a:extLst>
                </a:gridCol>
                <a:gridCol w="1516380">
                  <a:extLst>
                    <a:ext uri="{9D8B030D-6E8A-4147-A177-3AD203B41FA5}">
                      <a16:colId xmlns:a16="http://schemas.microsoft.com/office/drawing/2014/main" val="20004"/>
                    </a:ext>
                  </a:extLst>
                </a:gridCol>
              </a:tblGrid>
              <a:tr h="396303">
                <a:tc>
                  <a:txBody>
                    <a:bodyPr/>
                    <a:lstStyle/>
                    <a:p>
                      <a:pPr algn="ctr"/>
                      <a:r>
                        <a:rPr lang="en-US" sz="1800" b="1" dirty="0">
                          <a:latin typeface="+mn-lt"/>
                          <a:cs typeface="Helvetica" panose="020B0604020202020204" pitchFamily="34" charset="0"/>
                        </a:rPr>
                        <a:t>Apr 2021</a:t>
                      </a:r>
                    </a:p>
                  </a:txBody>
                  <a:tcPr marT="45724" marB="45724"/>
                </a:tc>
                <a:tc>
                  <a:txBody>
                    <a:bodyPr/>
                    <a:lstStyle/>
                    <a:p>
                      <a:pPr algn="ctr"/>
                      <a:r>
                        <a:rPr lang="en-US" sz="1800" b="1" dirty="0">
                          <a:latin typeface="+mn-lt"/>
                          <a:cs typeface="Helvetica" panose="020B0604020202020204" pitchFamily="34" charset="0"/>
                        </a:rPr>
                        <a:t>May 2021</a:t>
                      </a:r>
                    </a:p>
                  </a:txBody>
                  <a:tcPr marT="45724" marB="45724"/>
                </a:tc>
                <a:tc>
                  <a:txBody>
                    <a:bodyPr/>
                    <a:lstStyle/>
                    <a:p>
                      <a:pPr algn="ctr"/>
                      <a:r>
                        <a:rPr lang="en-US" sz="1800" b="1" dirty="0">
                          <a:latin typeface="+mn-lt"/>
                          <a:cs typeface="Helvetica" panose="020B0604020202020204" pitchFamily="34" charset="0"/>
                        </a:rPr>
                        <a:t>Jun 2021</a:t>
                      </a:r>
                    </a:p>
                  </a:txBody>
                  <a:tcPr marT="45724" marB="45724"/>
                </a:tc>
                <a:tc>
                  <a:txBody>
                    <a:bodyPr/>
                    <a:lstStyle/>
                    <a:p>
                      <a:pPr algn="ctr"/>
                      <a:r>
                        <a:rPr lang="en-US" sz="1800" b="1" dirty="0">
                          <a:latin typeface="+mn-lt"/>
                          <a:cs typeface="Helvetica" panose="020B0604020202020204" pitchFamily="34" charset="0"/>
                        </a:rPr>
                        <a:t>Jul 2021</a:t>
                      </a:r>
                    </a:p>
                  </a:txBody>
                  <a:tcPr marT="45724" marB="45724"/>
                </a:tc>
                <a:tc>
                  <a:txBody>
                    <a:bodyPr/>
                    <a:lstStyle/>
                    <a:p>
                      <a:pPr algn="ctr"/>
                      <a:r>
                        <a:rPr lang="en-US" sz="1800" b="1" dirty="0">
                          <a:latin typeface="+mn-lt"/>
                          <a:cs typeface="Helvetica" panose="020B0604020202020204" pitchFamily="34" charset="0"/>
                        </a:rPr>
                        <a:t>Aug</a:t>
                      </a:r>
                      <a:r>
                        <a:rPr lang="en-US" sz="1800" b="1" baseline="0" dirty="0">
                          <a:latin typeface="+mn-lt"/>
                          <a:cs typeface="Helvetica" panose="020B0604020202020204" pitchFamily="34" charset="0"/>
                        </a:rPr>
                        <a:t> </a:t>
                      </a:r>
                      <a:r>
                        <a:rPr lang="en-US" sz="1800" b="1" dirty="0">
                          <a:latin typeface="+mn-lt"/>
                          <a:cs typeface="Helvetica" panose="020B0604020202020204" pitchFamily="34" charset="0"/>
                        </a:rPr>
                        <a:t>2021</a:t>
                      </a:r>
                    </a:p>
                  </a:txBody>
                  <a:tcPr marT="45724" marB="45724"/>
                </a:tc>
                <a:extLst>
                  <a:ext uri="{0D108BD9-81ED-4DB2-BD59-A6C34878D82A}">
                    <a16:rowId xmlns:a16="http://schemas.microsoft.com/office/drawing/2014/main" val="10000"/>
                  </a:ext>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a:latin typeface="+mn-lt"/>
                      </a:endParaRPr>
                    </a:p>
                  </a:txBody>
                  <a:tcPr marT="45724" marB="45724" anchor="ctr"/>
                </a:tc>
                <a:extLst>
                  <a:ext uri="{0D108BD9-81ED-4DB2-BD59-A6C34878D82A}">
                    <a16:rowId xmlns:a16="http://schemas.microsoft.com/office/drawing/2014/main" val="10001"/>
                  </a:ext>
                </a:extLst>
              </a:tr>
              <a:tr h="799964">
                <a:tc>
                  <a:txBody>
                    <a:bodyPr/>
                    <a:lstStyle/>
                    <a:p>
                      <a:pPr algn="ctr"/>
                      <a:r>
                        <a:rPr lang="en-US" sz="1400" b="0" dirty="0">
                          <a:latin typeface="+mn-lt"/>
                          <a:cs typeface="Helvetica" panose="020B0604020202020204" pitchFamily="34" charset="0"/>
                        </a:rPr>
                        <a:t>Payers</a:t>
                      </a:r>
                      <a:r>
                        <a:rPr lang="en-US" sz="1400" b="0" baseline="0" dirty="0">
                          <a:latin typeface="+mn-lt"/>
                          <a:cs typeface="Helvetica" panose="020B0604020202020204" pitchFamily="34" charset="0"/>
                        </a:rPr>
                        <a:t> submit March 2021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2"/>
                  </a:ext>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a:latin typeface="+mn-lt"/>
                          <a:cs typeface="Helvetica" panose="020B0604020202020204" pitchFamily="34" charset="0"/>
                        </a:rPr>
                        <a:t>Supplemental</a:t>
                      </a:r>
                      <a:r>
                        <a:rPr lang="en-US" sz="1400" b="1" baseline="0" dirty="0">
                          <a:latin typeface="+mn-lt"/>
                          <a:cs typeface="Helvetica" panose="020B0604020202020204" pitchFamily="34" charset="0"/>
                        </a:rPr>
                        <a:t> enrollment reports due </a:t>
                      </a:r>
                      <a:r>
                        <a:rPr lang="en-US" sz="1400" b="0" baseline="0" dirty="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3"/>
                  </a:ext>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a:latin typeface="+mn-lt"/>
                          <a:cs typeface="Helvetica" panose="020B0604020202020204" pitchFamily="34" charset="0"/>
                        </a:rPr>
                        <a:t>MA</a:t>
                      </a:r>
                      <a:r>
                        <a:rPr lang="en-US" sz="1400" baseline="0" dirty="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4"/>
                  </a:ext>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a:solidFill>
                            <a:schemeClr val="bg1"/>
                          </a:solidFill>
                          <a:latin typeface="+mn-lt"/>
                          <a:cs typeface="Helvetica" panose="020B0604020202020204" pitchFamily="34" charset="0"/>
                        </a:rPr>
                        <a:t>Reporting</a:t>
                      </a: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1522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100" dirty="0"/>
            </a:br>
            <a:r>
              <a:rPr lang="en-US" sz="3100" dirty="0"/>
              <a:t>Aggregate Data Submissions</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CHIA is postponing 2021 submission deadlines for the following aggregate data filings: Total Medical Expenses and Alternative Payment Methods, Annual Premiums, Prescription Drug Rebates, and Relative Price.</a:t>
            </a:r>
          </a:p>
          <a:p>
            <a:r>
              <a:rPr lang="en-US" dirty="0"/>
              <a:t> </a:t>
            </a:r>
          </a:p>
          <a:p>
            <a:pPr marL="342900" indent="-342900">
              <a:buFont typeface="Wingdings" panose="05000000000000000000" pitchFamily="2" charset="2"/>
              <a:buChar char="Ø"/>
            </a:pPr>
            <a:r>
              <a:rPr lang="en-US" dirty="0"/>
              <a:t>Data will be collected in Fall 2021, with final timelines announced later this year. As always, draft specifications will be released for payer review and feedback prior to finalization. Thank you for your continued partnership during this time.</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76666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a:t>DOI Reporting</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Q4 2020 HMO Membership and CY2020 Annual Membership reports were distributed earlier this month.</a:t>
            </a:r>
          </a:p>
          <a:p>
            <a:pPr marL="342900" indent="-342900">
              <a:buFont typeface="Arial" panose="020B0604020202020204" pitchFamily="34" charset="0"/>
              <a:buChar char="•"/>
            </a:pPr>
            <a:r>
              <a:rPr lang="en-US" dirty="0"/>
              <a:t>Q4 2020 signoff is due 4/26</a:t>
            </a:r>
          </a:p>
          <a:p>
            <a:pPr marL="342900" indent="-342900">
              <a:buFont typeface="Arial" panose="020B0604020202020204" pitchFamily="34" charset="0"/>
              <a:buChar char="•"/>
            </a:pPr>
            <a:r>
              <a:rPr lang="en-US" dirty="0"/>
              <a:t>CY2020 is due 5/21</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Claims/Utilization:</a:t>
            </a:r>
          </a:p>
          <a:p>
            <a:pPr marL="457200" indent="-457200">
              <a:buFont typeface="Arial" panose="020B0604020202020204" pitchFamily="34" charset="0"/>
              <a:buChar char="•"/>
            </a:pPr>
            <a:r>
              <a:rPr lang="en-US" dirty="0">
                <a:solidFill>
                  <a:schemeClr val="tx2"/>
                </a:solidFill>
              </a:rPr>
              <a:t>Reports using data through March 2021 will be sent to payers in May. CHIA has also reached out to individual payers to discuss reporting differences.</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0366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algn="ctr"/>
            <a:r>
              <a:rPr lang="en-US" sz="4000" dirty="0"/>
              <a:t>May 11, 2021 @ 2:00 pm</a:t>
            </a:r>
          </a:p>
          <a:p>
            <a:pPr algn="ctr"/>
            <a:endParaRPr lang="en-US" sz="4000" dirty="0"/>
          </a:p>
          <a:p>
            <a:pPr algn="ctr"/>
            <a:r>
              <a:rPr lang="en-US" sz="4000" dirty="0"/>
              <a:t>June 8, 2021 @ 2:00 pm</a:t>
            </a:r>
          </a:p>
        </p:txBody>
      </p:sp>
    </p:spTree>
    <p:extLst>
      <p:ext uri="{BB962C8B-B14F-4D97-AF65-F5344CB8AC3E}">
        <p14:creationId xmlns:p14="http://schemas.microsoft.com/office/powerpoint/2010/main" val="193767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a:p>
          <a:p>
            <a:endParaRPr lang="en-US" dirty="0"/>
          </a:p>
          <a:p>
            <a:pPr lvl="0" algn="ctr"/>
            <a:r>
              <a:rPr lang="en-US" sz="4800" dirty="0"/>
              <a:t>Questions?</a:t>
            </a:r>
            <a:endParaRPr lang="en-US" dirty="0"/>
          </a:p>
          <a:p>
            <a:endParaRPr lang="en-US" dirty="0"/>
          </a:p>
        </p:txBody>
      </p:sp>
    </p:spTree>
    <p:extLst>
      <p:ext uri="{BB962C8B-B14F-4D97-AF65-F5344CB8AC3E}">
        <p14:creationId xmlns:p14="http://schemas.microsoft.com/office/powerpoint/2010/main" val="4004582245"/>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24673</TotalTime>
  <Words>406</Words>
  <Application>Microsoft Macintosh PowerPoint</Application>
  <PresentationFormat>On-screen Show (4:3)</PresentationFormat>
  <Paragraphs>94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FINALPowerPointTEMPLATE</vt:lpstr>
      <vt:lpstr>PowerPoint Presentation</vt:lpstr>
      <vt:lpstr>Agenda</vt:lpstr>
      <vt:lpstr>MA APCD Intake</vt:lpstr>
      <vt:lpstr>Enrollment Trends Update</vt:lpstr>
      <vt:lpstr>PowerPoint Presentation</vt:lpstr>
      <vt:lpstr> Aggregate Data Submissions</vt:lpstr>
      <vt:lpstr>DOI Reporting</vt:lpstr>
      <vt:lpstr>Next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Microsoft Office User</cp:lastModifiedBy>
  <cp:revision>1109</cp:revision>
  <cp:lastPrinted>2020-03-10T14:30:58Z</cp:lastPrinted>
  <dcterms:created xsi:type="dcterms:W3CDTF">2014-02-09T20:57:02Z</dcterms:created>
  <dcterms:modified xsi:type="dcterms:W3CDTF">2021-04-14T13:26:37Z</dcterms:modified>
</cp:coreProperties>
</file>