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55" r:id="rId2"/>
  </p:sldMasterIdLst>
  <p:notesMasterIdLst>
    <p:notesMasterId r:id="rId12"/>
  </p:notesMasterIdLst>
  <p:handoutMasterIdLst>
    <p:handoutMasterId r:id="rId13"/>
  </p:handoutMasterIdLst>
  <p:sldIdLst>
    <p:sldId id="256" r:id="rId3"/>
    <p:sldId id="414" r:id="rId4"/>
    <p:sldId id="579" r:id="rId5"/>
    <p:sldId id="465" r:id="rId6"/>
    <p:sldId id="468" r:id="rId7"/>
    <p:sldId id="539" r:id="rId8"/>
    <p:sldId id="582" r:id="rId9"/>
    <p:sldId id="362" r:id="rId10"/>
    <p:sldId id="451" r:id="rId11"/>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7" autoAdjust="0"/>
    <p:restoredTop sz="97308" autoAdjust="0"/>
  </p:normalViewPr>
  <p:slideViewPr>
    <p:cSldViewPr snapToGrid="0" snapToObjects="1" showGuides="1">
      <p:cViewPr varScale="1">
        <p:scale>
          <a:sx n="178" d="100"/>
          <a:sy n="178" d="100"/>
        </p:scale>
        <p:origin x="1416" y="168"/>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6/8/21</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6/8/21</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186326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3460993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970CA50A-4583-453D-B781-415949AD5A4C}" type="slidenum">
              <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3609590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6</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288160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5"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403C31B-0D22-4CA6-9E7C-468322E30DAC}" type="datetimeFigureOut">
              <a:rPr lang="en-US">
                <a:solidFill>
                  <a:prstClr val="black">
                    <a:tint val="75000"/>
                  </a:prstClr>
                </a:solidFill>
              </a:rPr>
              <a:pPr>
                <a:defRPr/>
              </a:pPr>
              <a:t>6/8/21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D755641-0D04-44F4-B3D6-7C0EE0D14F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78612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0E12B1D-D7C4-4023-B549-CE3F7F6616E7}" type="datetimeFigureOut">
              <a:rPr lang="en-US">
                <a:solidFill>
                  <a:prstClr val="black">
                    <a:tint val="75000"/>
                  </a:prstClr>
                </a:solidFill>
              </a:rPr>
              <a:pPr>
                <a:defRPr/>
              </a:pPr>
              <a:t>6/8/21</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C6BCEEE-BB86-4D47-8EC7-0590C10B0F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09151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8CA49BC-02AF-4314-AA35-FC63F04CA46A}" type="datetimeFigureOut">
              <a:rPr lang="en-US">
                <a:solidFill>
                  <a:prstClr val="black">
                    <a:tint val="75000"/>
                  </a:prstClr>
                </a:solidFill>
              </a:rPr>
              <a:pPr>
                <a:defRPr/>
              </a:pPr>
              <a:t>6/8/21</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70359F9-5BA7-4A36-A821-4895A505EC2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15688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97DE258-D4EB-440D-A3DE-05AF83935251}" type="datetimeFigureOut">
              <a:rPr lang="en-US">
                <a:solidFill>
                  <a:prstClr val="black">
                    <a:tint val="75000"/>
                  </a:prstClr>
                </a:solidFill>
              </a:rPr>
              <a:pPr>
                <a:defRPr/>
              </a:pPr>
              <a:t>6/8/21</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0EFEACE-0E8A-40F8-9A0C-FA7CB3C59F1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701124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B2BF148-2E11-4474-86C0-5BCDD73AD0D8}" type="datetimeFigureOut">
              <a:rPr lang="en-US">
                <a:solidFill>
                  <a:prstClr val="black">
                    <a:tint val="75000"/>
                  </a:prstClr>
                </a:solidFill>
              </a:rPr>
              <a:pPr>
                <a:defRPr/>
              </a:pPr>
              <a:t>6/8/21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3DA762D-EEED-4571-B328-11A0E926D54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01805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43E5093-71E1-4390-AA5F-24DCD89C9D2A}" type="datetimeFigureOut">
              <a:rPr lang="en-US">
                <a:solidFill>
                  <a:prstClr val="black">
                    <a:tint val="75000"/>
                  </a:prstClr>
                </a:solidFill>
              </a:rPr>
              <a:pPr>
                <a:defRPr/>
              </a:pPr>
              <a:t>6/8/21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5BB7F70-952E-4DAB-8763-C77839CC0EC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56537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9D7EDC4-8EAE-405E-8C8E-3D6D2A3D2473}" type="datetimeFigureOut">
              <a:rPr lang="en-US">
                <a:solidFill>
                  <a:prstClr val="black">
                    <a:tint val="75000"/>
                  </a:prstClr>
                </a:solidFill>
              </a:rPr>
              <a:pPr>
                <a:defRPr/>
              </a:pPr>
              <a:t>6/8/21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173C7B2-D81B-4B93-8646-BD33CB06C80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176195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BA41AB1-AF6F-4F4E-9EB5-04EBA4430437}" type="datetimeFigureOut">
              <a:rPr lang="en-US">
                <a:solidFill>
                  <a:prstClr val="black">
                    <a:tint val="75000"/>
                  </a:prstClr>
                </a:solidFill>
              </a:rPr>
              <a:pPr>
                <a:defRPr/>
              </a:pPr>
              <a:t>6/8/21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9ABF39-5DEB-41F7-9528-CCE43A71F1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62622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2pPr marL="457200" indent="-457200">
              <a:buFont typeface="Wingdings" charset="2"/>
              <a:buChar char="§"/>
              <a:defRPr sz="2400" b="0"/>
            </a:lvl2pPr>
          </a:lstStyle>
          <a:p>
            <a:pPr lvl="0"/>
            <a:r>
              <a:rPr lang="en-US" noProof="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1065197"/>
            <a:ext cx="8039100" cy="641350"/>
          </a:xfrm>
        </p:spPr>
        <p:txBody>
          <a:bodyPr/>
          <a:lstStyle/>
          <a:p>
            <a:r>
              <a:rPr lang="en-US"/>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a:t>Click to add slide title</a:t>
            </a:r>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text</a:t>
            </a:r>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1E49AAB-0DF0-468B-A451-D5BC661F1F6F}" type="datetimeFigureOut">
              <a:rPr lang="en-US">
                <a:solidFill>
                  <a:prstClr val="black">
                    <a:tint val="75000"/>
                  </a:prstClr>
                </a:solidFill>
              </a:rPr>
              <a:pPr>
                <a:defRPr/>
              </a:pPr>
              <a:t>6/8/21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8088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04E1F12-DA55-4829-9B73-16B585796C0C}" type="datetimeFigureOut">
              <a:rPr lang="en-US">
                <a:solidFill>
                  <a:prstClr val="black">
                    <a:tint val="75000"/>
                  </a:prstClr>
                </a:solidFill>
              </a:rPr>
              <a:pPr>
                <a:defRPr/>
              </a:pPr>
              <a:t>6/8/21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84714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283E80B-1ED5-40D1-A32A-26ABE381FCC4}" type="datetimeFigureOut">
              <a:rPr lang="en-US">
                <a:solidFill>
                  <a:prstClr val="black">
                    <a:tint val="75000"/>
                  </a:prstClr>
                </a:solidFill>
              </a:rPr>
              <a:pPr>
                <a:defRPr/>
              </a:pPr>
              <a:t>6/8/21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DEA6784-0D68-4B4D-B02D-9164CD41B9B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20547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br>
              <a:rPr lang="en-US" altLang="en-US"/>
            </a:br>
            <a:br>
              <a:rPr lang="en-US" altLang="en-US"/>
            </a:br>
            <a:r>
              <a:rPr lang="en-US" altLang="en-US"/>
              <a:t>Click to Edit Master Title Slide</a:t>
            </a:r>
            <a:br>
              <a:rPr lang="en-US" altLang="en-US"/>
            </a:br>
            <a:br>
              <a:rPr lang="en-US" altLang="en-US"/>
            </a:br>
            <a:endParaRPr lang="en-US" altLang="en-US"/>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760EC138-8C88-48E7-ADD0-6E413742012B}" type="datetimeFigureOut">
              <a:rPr lang="en-US">
                <a:solidFill>
                  <a:prstClr val="black">
                    <a:tint val="75000"/>
                  </a:prstClr>
                </a:solidFill>
                <a:ea typeface="+mn-ea"/>
              </a:rPr>
              <a:pPr defTabSz="914400">
                <a:defRPr/>
              </a:pPr>
              <a:t>6/8/21</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35DA24ED-914E-482F-AE8A-23346656E119}" type="slidenum">
              <a:rPr lang="en-US">
                <a:solidFill>
                  <a:prstClr val="black">
                    <a:tint val="75000"/>
                  </a:prstClr>
                </a:solidFill>
                <a:ea typeface="+mn-ea"/>
              </a:rPr>
              <a:pPr defTabSz="914400">
                <a:defRPr/>
              </a:pPr>
              <a:t>‹#›</a:t>
            </a:fld>
            <a:endParaRPr lang="en-US">
              <a:solidFill>
                <a:prstClr val="black">
                  <a:tint val="75000"/>
                </a:prstClr>
              </a:solidFill>
              <a:ea typeface="+mn-ea"/>
            </a:endParaRPr>
          </a:p>
        </p:txBody>
      </p:sp>
    </p:spTree>
    <p:extLst>
      <p:ext uri="{BB962C8B-B14F-4D97-AF65-F5344CB8AC3E}">
        <p14:creationId xmlns:p14="http://schemas.microsoft.com/office/powerpoint/2010/main" val="3366081131"/>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mailto:lauren.almquist@state.ma.us"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a:solidFill>
                  <a:schemeClr val="bg1"/>
                </a:solidFill>
                <a:latin typeface="+mn-lt"/>
              </a:rPr>
              <a:t>Massachusetts All-Payer Claims Database:</a:t>
            </a:r>
            <a:br>
              <a:rPr lang="en-US" sz="4000" dirty="0">
                <a:solidFill>
                  <a:schemeClr val="bg1"/>
                </a:solidFill>
                <a:latin typeface="+mn-lt"/>
              </a:rPr>
            </a:br>
            <a:r>
              <a:rPr lang="en-US" sz="4000" dirty="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a:solidFill>
                  <a:schemeClr val="bg1">
                    <a:lumMod val="65000"/>
                  </a:schemeClr>
                </a:solidFill>
                <a:latin typeface="Arial"/>
                <a:cs typeface="Times New Roman"/>
              </a:rPr>
              <a:t>June 8, 2021</a:t>
            </a: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Agenda</a:t>
            </a:r>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a:t>MA APCD</a:t>
            </a:r>
          </a:p>
          <a:p>
            <a:pPr marL="342900" indent="-342900">
              <a:buFont typeface="Arial" pitchFamily="34" charset="0"/>
              <a:buChar char="•"/>
            </a:pPr>
            <a:endParaRPr lang="en-US" dirty="0"/>
          </a:p>
          <a:p>
            <a:pPr marL="342900" indent="-342900">
              <a:buFont typeface="Arial" pitchFamily="34" charset="0"/>
              <a:buChar char="•"/>
            </a:pPr>
            <a:r>
              <a:rPr lang="en-US" dirty="0"/>
              <a:t>Enrollment Trends</a:t>
            </a:r>
          </a:p>
          <a:p>
            <a:pPr marL="342900" indent="-342900">
              <a:buFont typeface="Arial" pitchFamily="34" charset="0"/>
              <a:buChar char="•"/>
            </a:pPr>
            <a:endParaRPr lang="en-US" dirty="0"/>
          </a:p>
          <a:p>
            <a:pPr marL="342900" indent="-342900">
              <a:buFont typeface="Arial" pitchFamily="34" charset="0"/>
              <a:buChar char="•"/>
            </a:pPr>
            <a:r>
              <a:rPr lang="en-US" dirty="0"/>
              <a:t>Aggregate Data Submissions</a:t>
            </a:r>
          </a:p>
          <a:p>
            <a:pPr marL="342900" indent="-342900">
              <a:buFont typeface="Arial" pitchFamily="34" charset="0"/>
              <a:buChar char="•"/>
            </a:pPr>
            <a:endParaRPr lang="en-US" dirty="0">
              <a:solidFill>
                <a:schemeClr val="tx2"/>
              </a:solidFill>
            </a:endParaRPr>
          </a:p>
          <a:p>
            <a:pPr marL="342900" indent="-342900">
              <a:buFont typeface="Arial" pitchFamily="34" charset="0"/>
              <a:buChar char="•"/>
            </a:pPr>
            <a:r>
              <a:rPr lang="en-US" dirty="0"/>
              <a:t>DOI Reporting</a:t>
            </a:r>
          </a:p>
          <a:p>
            <a:pPr marL="342900" indent="-342900">
              <a:buFont typeface="Arial" pitchFamily="34" charset="0"/>
              <a:buChar char="•"/>
            </a:pPr>
            <a:endParaRPr lang="en-US" dirty="0"/>
          </a:p>
          <a:p>
            <a:pPr marL="342900" lvl="0" indent="-342900">
              <a:buFont typeface="Arial" panose="020B0604020202020204" pitchFamily="34" charset="0"/>
              <a:buChar char="•"/>
            </a:pPr>
            <a:r>
              <a:rPr lang="en-US" dirty="0"/>
              <a:t>Questions</a:t>
            </a:r>
          </a:p>
        </p:txBody>
      </p:sp>
    </p:spTree>
    <p:extLst>
      <p:ext uri="{BB962C8B-B14F-4D97-AF65-F5344CB8AC3E}">
        <p14:creationId xmlns:p14="http://schemas.microsoft.com/office/powerpoint/2010/main" val="2969907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3" name="Subtitle 2"/>
          <p:cNvSpPr>
            <a:spLocks noGrp="1"/>
          </p:cNvSpPr>
          <p:nvPr>
            <p:ph type="subTitle" idx="1"/>
          </p:nvPr>
        </p:nvSpPr>
        <p:spPr>
          <a:xfrm>
            <a:off x="460375" y="1960693"/>
            <a:ext cx="7761815" cy="3676216"/>
          </a:xfrm>
        </p:spPr>
        <p:txBody>
          <a:bodyPr/>
          <a:lstStyle/>
          <a:p>
            <a:pPr marL="285750" indent="-285750">
              <a:buFont typeface="Wingdings" panose="05000000000000000000" pitchFamily="2" charset="2"/>
              <a:buChar char="Ø"/>
            </a:pPr>
            <a:r>
              <a:rPr lang="en-US" dirty="0"/>
              <a:t>All APCD submissions through April 2021 were due by May 31</a:t>
            </a:r>
            <a:r>
              <a:rPr lang="en-US" baseline="30000" dirty="0"/>
              <a:t>st.</a:t>
            </a:r>
            <a:r>
              <a:rPr lang="en-US" dirty="0"/>
              <a:t> This includes any re-submissions.</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Please work with your liaison in submitting any overdue files. </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Data is used for monthly Enrollment Trends reporting and will also be incorporated into CHIA’s next data release in the Fall.</a:t>
            </a:r>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87684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899" y="0"/>
            <a:ext cx="8326967" cy="726026"/>
          </a:xfrm>
        </p:spPr>
        <p:txBody>
          <a:bodyPr/>
          <a:lstStyle/>
          <a:p>
            <a:pPr algn="l">
              <a:defRPr/>
            </a:pPr>
            <a:r>
              <a:rPr lang="en-US" sz="3000" b="1" dirty="0">
                <a:latin typeface="+mn-lt"/>
              </a:rPr>
              <a:t>Enrollment Trends Update</a:t>
            </a:r>
          </a:p>
        </p:txBody>
      </p:sp>
      <p:sp>
        <p:nvSpPr>
          <p:cNvPr id="21507" name="Content Placeholder 2"/>
          <p:cNvSpPr>
            <a:spLocks noGrp="1"/>
          </p:cNvSpPr>
          <p:nvPr>
            <p:ph idx="1"/>
          </p:nvPr>
        </p:nvSpPr>
        <p:spPr>
          <a:xfrm>
            <a:off x="342899" y="726027"/>
            <a:ext cx="8506133" cy="5792760"/>
          </a:xfrm>
        </p:spPr>
        <p:txBody>
          <a:bodyPr/>
          <a:lstStyle/>
          <a:p>
            <a:r>
              <a:rPr lang="en-US" altLang="en-US" sz="1800" dirty="0"/>
              <a:t>The next Enrollment Trends report with data through </a:t>
            </a:r>
            <a:r>
              <a:rPr lang="en-US" altLang="en-US" sz="1800" b="1" dirty="0"/>
              <a:t>March 2021 </a:t>
            </a:r>
            <a:r>
              <a:rPr lang="en-US" altLang="en-US" sz="1800" dirty="0"/>
              <a:t>is scheduled to be released in </a:t>
            </a:r>
            <a:r>
              <a:rPr lang="en-US" altLang="en-US" sz="1800" b="1" dirty="0"/>
              <a:t>August 2021</a:t>
            </a:r>
            <a:r>
              <a:rPr lang="en-US" altLang="en-US" sz="1800" dirty="0"/>
              <a:t>.</a:t>
            </a:r>
          </a:p>
          <a:p>
            <a:endParaRPr lang="en-US" altLang="en-US" sz="1800" dirty="0"/>
          </a:p>
          <a:p>
            <a:r>
              <a:rPr lang="en-US" altLang="en-US" sz="1800" dirty="0"/>
              <a:t>CHIA shared APCD-sourced enrollment counts for payer review earlier this month. These enrollment counts are based on payers’ March 2021 ME submissions and do not reflect any supplemental data.</a:t>
            </a:r>
          </a:p>
          <a:p>
            <a:endParaRPr lang="en-US" altLang="en-US" sz="1800" dirty="0"/>
          </a:p>
          <a:p>
            <a:r>
              <a:rPr lang="en-US" altLang="en-US" sz="1800" dirty="0"/>
              <a:t>Please contact us with any comments or concerns about this data before </a:t>
            </a:r>
            <a:r>
              <a:rPr lang="en-US" altLang="en-US" sz="1800" b="1" dirty="0"/>
              <a:t>June 30</a:t>
            </a:r>
            <a:r>
              <a:rPr lang="en-US" altLang="en-US" sz="1800" dirty="0"/>
              <a:t>, </a:t>
            </a:r>
            <a:r>
              <a:rPr lang="en-US" altLang="en-US" sz="1800" b="1" dirty="0"/>
              <a:t>2021.</a:t>
            </a:r>
            <a:r>
              <a:rPr lang="en-US" altLang="en-US" sz="1800" dirty="0"/>
              <a:t> Feedback received after this date may not be incorporated into the upcoming report.</a:t>
            </a:r>
          </a:p>
          <a:p>
            <a:pPr marL="0" indent="0">
              <a:buNone/>
            </a:pPr>
            <a:endParaRPr lang="en-US" altLang="en-US" sz="1800" dirty="0"/>
          </a:p>
          <a:p>
            <a:r>
              <a:rPr lang="en-US" altLang="en-US" sz="1800" dirty="0"/>
              <a:t>Thank you to those payers who submitted Supplemental enrollment data as requested in May.</a:t>
            </a:r>
          </a:p>
          <a:p>
            <a:endParaRPr lang="en-US" altLang="en-US" sz="1800" dirty="0"/>
          </a:p>
          <a:p>
            <a:r>
              <a:rPr lang="en-US" altLang="en-US" sz="1800" dirty="0"/>
              <a:t>Thank you to payers who are submitting monthly supplemental enrollment data on a voluntary basis.</a:t>
            </a:r>
          </a:p>
          <a:p>
            <a:pPr marL="0" indent="0">
              <a:buNone/>
            </a:pPr>
            <a:endParaRPr lang="en-US" altLang="en-US" sz="1800" dirty="0"/>
          </a:p>
          <a:p>
            <a:pPr>
              <a:buFont typeface="Arial" panose="020B0604020202020204" pitchFamily="34" charset="0"/>
              <a:buChar char="•"/>
              <a:tabLst>
                <a:tab pos="6799263" algn="l"/>
              </a:tabLst>
              <a:defRPr/>
            </a:pPr>
            <a:r>
              <a:rPr lang="en-US" altLang="en-US" sz="1800" b="1" dirty="0">
                <a:solidFill>
                  <a:prstClr val="black"/>
                </a:solidFill>
                <a:cs typeface="Arial" charset="0"/>
              </a:rPr>
              <a:t>For questions on Enrollment Trends: </a:t>
            </a:r>
            <a:r>
              <a:rPr lang="en-US" altLang="en-US" sz="1800" dirty="0">
                <a:solidFill>
                  <a:prstClr val="black"/>
                </a:solidFill>
                <a:cs typeface="Arial" panose="020B0604020202020204" pitchFamily="34" charset="0"/>
              </a:rPr>
              <a:t>Contact your </a:t>
            </a:r>
            <a:r>
              <a:rPr lang="en-US" altLang="en-US" sz="1800" u="sng" dirty="0">
                <a:solidFill>
                  <a:prstClr val="black"/>
                </a:solidFill>
                <a:cs typeface="Arial" panose="020B0604020202020204" pitchFamily="34" charset="0"/>
              </a:rPr>
              <a:t>CHIA liaison</a:t>
            </a:r>
            <a:r>
              <a:rPr lang="en-US" altLang="en-US" sz="1800" dirty="0">
                <a:solidFill>
                  <a:prstClr val="black"/>
                </a:solidFill>
                <a:cs typeface="Arial" panose="020B0604020202020204" pitchFamily="34" charset="0"/>
              </a:rPr>
              <a:t> and Lauren Almquist at </a:t>
            </a:r>
            <a:r>
              <a:rPr lang="en-US" altLang="en-US" sz="1800" dirty="0">
                <a:solidFill>
                  <a:prstClr val="black"/>
                </a:solidFill>
                <a:cs typeface="Arial" panose="020B0604020202020204" pitchFamily="34" charset="0"/>
                <a:hlinkClick r:id="rId3"/>
              </a:rPr>
              <a:t>lauren.almquist@state.ma.us</a:t>
            </a:r>
            <a:r>
              <a:rPr lang="en-US" altLang="en-US" sz="1800" dirty="0">
                <a:solidFill>
                  <a:prstClr val="black"/>
                </a:solidFill>
                <a:cs typeface="Arial" panose="020B0604020202020204" pitchFamily="34" charset="0"/>
              </a:rPr>
              <a:t> </a:t>
            </a:r>
          </a:p>
          <a:p>
            <a:pPr marL="0" indent="0">
              <a:buNone/>
            </a:pPr>
            <a:endParaRPr lang="en-US" altLang="en-US" sz="2000" dirty="0"/>
          </a:p>
          <a:p>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p:txBody>
      </p:sp>
    </p:spTree>
    <p:extLst>
      <p:ext uri="{BB962C8B-B14F-4D97-AF65-F5344CB8AC3E}">
        <p14:creationId xmlns:p14="http://schemas.microsoft.com/office/powerpoint/2010/main" val="3729148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000" b="1" i="0" u="none" strike="noStrike" kern="1200" cap="none" spc="0" normalizeH="0" baseline="0" noProof="0" dirty="0">
                <a:ln>
                  <a:noFill/>
                </a:ln>
                <a:solidFill>
                  <a:prstClr val="black"/>
                </a:solidFill>
                <a:effectLst/>
                <a:uLnTx/>
                <a:uFillTx/>
                <a:latin typeface="Calibri" pitchFamily="34" charset="0"/>
                <a:ea typeface="ＭＳ Ｐゴシック" charset="-128"/>
                <a:cs typeface="Arial" charset="0"/>
              </a:rPr>
              <a:t>Enrollment Trends Timeline</a:t>
            </a:r>
          </a:p>
        </p:txBody>
      </p:sp>
      <p:graphicFrame>
        <p:nvGraphicFramePr>
          <p:cNvPr id="4" name="Content Placeholder 1"/>
          <p:cNvGraphicFramePr>
            <a:graphicFrameLocks/>
          </p:cNvGraphicFramePr>
          <p:nvPr/>
        </p:nvGraphicFramePr>
        <p:xfrm>
          <a:off x="533400" y="1371600"/>
          <a:ext cx="7581900" cy="4061476"/>
        </p:xfrm>
        <a:graphic>
          <a:graphicData uri="http://schemas.openxmlformats.org/drawingml/2006/table">
            <a:tbl>
              <a:tblPr firstRow="1" bandRow="1">
                <a:tableStyleId>{5940675A-B579-460E-94D1-54222C63F5DA}</a:tableStyleId>
              </a:tblPr>
              <a:tblGrid>
                <a:gridCol w="1516380">
                  <a:extLst>
                    <a:ext uri="{9D8B030D-6E8A-4147-A177-3AD203B41FA5}">
                      <a16:colId xmlns:a16="http://schemas.microsoft.com/office/drawing/2014/main" val="20000"/>
                    </a:ext>
                  </a:extLst>
                </a:gridCol>
                <a:gridCol w="1516380">
                  <a:extLst>
                    <a:ext uri="{9D8B030D-6E8A-4147-A177-3AD203B41FA5}">
                      <a16:colId xmlns:a16="http://schemas.microsoft.com/office/drawing/2014/main" val="20001"/>
                    </a:ext>
                  </a:extLst>
                </a:gridCol>
                <a:gridCol w="1516380">
                  <a:extLst>
                    <a:ext uri="{9D8B030D-6E8A-4147-A177-3AD203B41FA5}">
                      <a16:colId xmlns:a16="http://schemas.microsoft.com/office/drawing/2014/main" val="20002"/>
                    </a:ext>
                  </a:extLst>
                </a:gridCol>
                <a:gridCol w="1516380">
                  <a:extLst>
                    <a:ext uri="{9D8B030D-6E8A-4147-A177-3AD203B41FA5}">
                      <a16:colId xmlns:a16="http://schemas.microsoft.com/office/drawing/2014/main" val="20003"/>
                    </a:ext>
                  </a:extLst>
                </a:gridCol>
                <a:gridCol w="1516380">
                  <a:extLst>
                    <a:ext uri="{9D8B030D-6E8A-4147-A177-3AD203B41FA5}">
                      <a16:colId xmlns:a16="http://schemas.microsoft.com/office/drawing/2014/main" val="20004"/>
                    </a:ext>
                  </a:extLst>
                </a:gridCol>
              </a:tblGrid>
              <a:tr h="396303">
                <a:tc>
                  <a:txBody>
                    <a:bodyPr/>
                    <a:lstStyle/>
                    <a:p>
                      <a:pPr algn="ctr"/>
                      <a:r>
                        <a:rPr lang="en-US" sz="1800" b="1" dirty="0">
                          <a:latin typeface="+mn-lt"/>
                          <a:cs typeface="Helvetica" panose="020B0604020202020204" pitchFamily="34" charset="0"/>
                        </a:rPr>
                        <a:t>Apr 2021</a:t>
                      </a:r>
                    </a:p>
                  </a:txBody>
                  <a:tcPr marT="45724" marB="45724"/>
                </a:tc>
                <a:tc>
                  <a:txBody>
                    <a:bodyPr/>
                    <a:lstStyle/>
                    <a:p>
                      <a:pPr algn="ctr"/>
                      <a:r>
                        <a:rPr lang="en-US" sz="1800" b="1" dirty="0">
                          <a:latin typeface="+mn-lt"/>
                          <a:cs typeface="Helvetica" panose="020B0604020202020204" pitchFamily="34" charset="0"/>
                        </a:rPr>
                        <a:t>May 2021</a:t>
                      </a:r>
                    </a:p>
                  </a:txBody>
                  <a:tcPr marT="45724" marB="45724"/>
                </a:tc>
                <a:tc>
                  <a:txBody>
                    <a:bodyPr/>
                    <a:lstStyle/>
                    <a:p>
                      <a:pPr algn="ctr"/>
                      <a:r>
                        <a:rPr lang="en-US" sz="1800" b="1" dirty="0">
                          <a:latin typeface="+mn-lt"/>
                          <a:cs typeface="Helvetica" panose="020B0604020202020204" pitchFamily="34" charset="0"/>
                        </a:rPr>
                        <a:t>Jun 2021</a:t>
                      </a:r>
                    </a:p>
                  </a:txBody>
                  <a:tcPr marT="45724" marB="45724"/>
                </a:tc>
                <a:tc>
                  <a:txBody>
                    <a:bodyPr/>
                    <a:lstStyle/>
                    <a:p>
                      <a:pPr algn="ctr"/>
                      <a:r>
                        <a:rPr lang="en-US" sz="1800" b="1" dirty="0">
                          <a:latin typeface="+mn-lt"/>
                          <a:cs typeface="Helvetica" panose="020B0604020202020204" pitchFamily="34" charset="0"/>
                        </a:rPr>
                        <a:t>Jul 2021</a:t>
                      </a:r>
                    </a:p>
                  </a:txBody>
                  <a:tcPr marT="45724" marB="45724"/>
                </a:tc>
                <a:tc>
                  <a:txBody>
                    <a:bodyPr/>
                    <a:lstStyle/>
                    <a:p>
                      <a:pPr algn="ctr"/>
                      <a:r>
                        <a:rPr lang="en-US" sz="1800" b="1" dirty="0">
                          <a:latin typeface="+mn-lt"/>
                          <a:cs typeface="Helvetica" panose="020B0604020202020204" pitchFamily="34" charset="0"/>
                        </a:rPr>
                        <a:t>Aug</a:t>
                      </a:r>
                      <a:r>
                        <a:rPr lang="en-US" sz="1800" b="1" baseline="0" dirty="0">
                          <a:latin typeface="+mn-lt"/>
                          <a:cs typeface="Helvetica" panose="020B0604020202020204" pitchFamily="34" charset="0"/>
                        </a:rPr>
                        <a:t> </a:t>
                      </a:r>
                      <a:r>
                        <a:rPr lang="en-US" sz="1800" b="1" dirty="0">
                          <a:latin typeface="+mn-lt"/>
                          <a:cs typeface="Helvetica" panose="020B0604020202020204" pitchFamily="34" charset="0"/>
                        </a:rPr>
                        <a:t>2021</a:t>
                      </a:r>
                    </a:p>
                  </a:txBody>
                  <a:tcPr marT="45724" marB="45724"/>
                </a:tc>
                <a:extLst>
                  <a:ext uri="{0D108BD9-81ED-4DB2-BD59-A6C34878D82A}">
                    <a16:rowId xmlns:a16="http://schemas.microsoft.com/office/drawing/2014/main" val="10000"/>
                  </a:ext>
                </a:extLst>
              </a:tr>
              <a:tr h="467297">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a:latin typeface="+mn-lt"/>
                      </a:endParaRPr>
                    </a:p>
                  </a:txBody>
                  <a:tcPr marT="45724" marB="45724" anchor="ctr"/>
                </a:tc>
                <a:extLst>
                  <a:ext uri="{0D108BD9-81ED-4DB2-BD59-A6C34878D82A}">
                    <a16:rowId xmlns:a16="http://schemas.microsoft.com/office/drawing/2014/main" val="10001"/>
                  </a:ext>
                </a:extLst>
              </a:tr>
              <a:tr h="799964">
                <a:tc>
                  <a:txBody>
                    <a:bodyPr/>
                    <a:lstStyle/>
                    <a:p>
                      <a:pPr algn="ctr"/>
                      <a:r>
                        <a:rPr lang="en-US" sz="1400" b="0" dirty="0">
                          <a:latin typeface="+mn-lt"/>
                          <a:cs typeface="Helvetica" panose="020B0604020202020204" pitchFamily="34" charset="0"/>
                        </a:rPr>
                        <a:t>Payers</a:t>
                      </a:r>
                      <a:r>
                        <a:rPr lang="en-US" sz="1400" b="0" baseline="0" dirty="0">
                          <a:latin typeface="+mn-lt"/>
                          <a:cs typeface="Helvetica" panose="020B0604020202020204" pitchFamily="34" charset="0"/>
                        </a:rPr>
                        <a:t> submit March 2021 MA APCD files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2"/>
                  </a:ext>
                </a:extLst>
              </a:tr>
              <a:tr h="914555">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b="1" dirty="0">
                          <a:latin typeface="+mn-lt"/>
                          <a:cs typeface="Helvetica" panose="020B0604020202020204" pitchFamily="34" charset="0"/>
                        </a:rPr>
                        <a:t>Supplemental</a:t>
                      </a:r>
                      <a:r>
                        <a:rPr lang="en-US" sz="1400" b="1" baseline="0" dirty="0">
                          <a:latin typeface="+mn-lt"/>
                          <a:cs typeface="Helvetica" panose="020B0604020202020204" pitchFamily="34" charset="0"/>
                        </a:rPr>
                        <a:t> enrollment reports due </a:t>
                      </a:r>
                      <a:r>
                        <a:rPr lang="en-US" sz="1400" b="0" baseline="0" dirty="0">
                          <a:latin typeface="+mn-lt"/>
                          <a:cs typeface="Helvetica" panose="020B0604020202020204" pitchFamily="34" charset="0"/>
                        </a:rPr>
                        <a:t>(select payers)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3"/>
                  </a:ext>
                </a:extLst>
              </a:tr>
              <a:tr h="833112">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dirty="0">
                          <a:latin typeface="+mn-lt"/>
                          <a:cs typeface="Helvetica" panose="020B0604020202020204" pitchFamily="34" charset="0"/>
                        </a:rPr>
                        <a:t>MA</a:t>
                      </a:r>
                      <a:r>
                        <a:rPr lang="en-US" sz="1400" baseline="0" dirty="0">
                          <a:latin typeface="+mn-lt"/>
                          <a:cs typeface="Helvetica" panose="020B0604020202020204" pitchFamily="34" charset="0"/>
                        </a:rPr>
                        <a:t> APCD enrollment counts sent to payers for review</a:t>
                      </a:r>
                      <a:endParaRPr lang="en-US" sz="1400" dirty="0">
                        <a:latin typeface="+mn-lt"/>
                        <a:cs typeface="Helvetica" panose="020B0604020202020204" pitchFamily="34" charset="0"/>
                      </a:endParaRPr>
                    </a:p>
                  </a:txBody>
                  <a:tcPr marT="45724" marB="45724" anchor="ctr">
                    <a:solidFill>
                      <a:schemeClr val="accent1">
                        <a:lumMod val="20000"/>
                        <a:lumOff val="80000"/>
                      </a:schemeClr>
                    </a:solidFill>
                  </a:tcP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4"/>
                  </a:ext>
                </a:extLst>
              </a:tr>
              <a:tr h="508136">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gridSpan="2">
                  <a:txBody>
                    <a:bodyPr/>
                    <a:lstStyle/>
                    <a:p>
                      <a:pPr algn="ctr"/>
                      <a:r>
                        <a:rPr lang="en-US" sz="1400" b="1" dirty="0">
                          <a:solidFill>
                            <a:schemeClr val="bg1"/>
                          </a:solidFill>
                          <a:latin typeface="+mn-lt"/>
                          <a:cs typeface="Helvetica" panose="020B0604020202020204" pitchFamily="34" charset="0"/>
                        </a:rPr>
                        <a:t>Reporting</a:t>
                      </a:r>
                    </a:p>
                  </a:txBody>
                  <a:tcPr marT="45724" marB="45724" anchor="ctr">
                    <a:solidFill>
                      <a:srgbClr val="0070C0"/>
                    </a:solidFill>
                  </a:tcPr>
                </a:tc>
                <a:tc hMerge="1">
                  <a:txBody>
                    <a:bodyPr/>
                    <a:lstStyle/>
                    <a:p>
                      <a:pPr algn="ctr"/>
                      <a:endParaRPr lang="en-US" sz="1400" b="1" dirty="0">
                        <a:solidFill>
                          <a:schemeClr val="bg1"/>
                        </a:solidFill>
                        <a:latin typeface="Helvetica" panose="020B0604020202020204" pitchFamily="34" charset="0"/>
                        <a:cs typeface="Helvetica" panose="020B0604020202020204" pitchFamily="34" charset="0"/>
                      </a:endParaRPr>
                    </a:p>
                  </a:txBody>
                  <a:tcPr marT="45724" marB="45724" anchor="ctr">
                    <a:solidFill>
                      <a:srgbClr val="0070C0"/>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16273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sz="3100" dirty="0"/>
            </a:br>
            <a:r>
              <a:rPr lang="en-US" sz="3100" dirty="0"/>
              <a:t>Aggregate Data Submissions</a:t>
            </a:r>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a:t>CHIA is postponing 2021 submission deadlines for the following aggregate data filings: Total Medical Expenses and Alternative Payment Methods, Annual Premiums, Prescription Drug Rebates, and Relative Price.</a:t>
            </a:r>
          </a:p>
          <a:p>
            <a:r>
              <a:rPr lang="en-US" dirty="0"/>
              <a:t> </a:t>
            </a:r>
          </a:p>
          <a:p>
            <a:pPr marL="342900" indent="-342900">
              <a:buFont typeface="Wingdings" panose="05000000000000000000" pitchFamily="2" charset="2"/>
              <a:buChar char="Ø"/>
            </a:pPr>
            <a:r>
              <a:rPr lang="en-US" dirty="0"/>
              <a:t>Data will be collected in Fall 2021, with final timelines announced later this year. As always, draft specifications will be released for payer review and feedback prior to finalization. Thank you for your continued partnership during this time.</a:t>
            </a:r>
          </a:p>
          <a:p>
            <a:endParaRPr lang="en-US" dirty="0">
              <a:solidFill>
                <a:schemeClr val="tx2"/>
              </a:solidFill>
            </a:endParaRPr>
          </a:p>
          <a:p>
            <a:endParaRPr lang="en-US" dirty="0">
              <a:solidFill>
                <a:schemeClr val="tx2"/>
              </a:solidFill>
            </a:endParaRPr>
          </a:p>
          <a:p>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766666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a:t>DOI Reporting</a:t>
            </a:r>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a:t>Q1 2021 HMO Membership reports were distributed on 5/25 to select payers. Signoff is due 7/9.</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Claims/Utilization:</a:t>
            </a:r>
          </a:p>
          <a:p>
            <a:pPr marL="457200" indent="-457200">
              <a:buFont typeface="Arial" panose="020B0604020202020204" pitchFamily="34" charset="0"/>
              <a:buChar char="•"/>
            </a:pPr>
            <a:r>
              <a:rPr lang="en-US" dirty="0">
                <a:solidFill>
                  <a:schemeClr val="tx2"/>
                </a:solidFill>
              </a:rPr>
              <a:t>Reports using data through March 2021 will be sent to payers in the coming weeks.</a:t>
            </a:r>
          </a:p>
          <a:p>
            <a:endParaRPr lang="en-US" dirty="0">
              <a:solidFill>
                <a:schemeClr val="tx2"/>
              </a:solidFill>
            </a:endParaRPr>
          </a:p>
          <a:p>
            <a:endParaRPr lang="en-US" dirty="0">
              <a:solidFill>
                <a:schemeClr val="tx2"/>
              </a:solidFill>
            </a:endParaRPr>
          </a:p>
          <a:p>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803668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Next Meetings</a:t>
            </a:r>
          </a:p>
        </p:txBody>
      </p:sp>
      <p:sp>
        <p:nvSpPr>
          <p:cNvPr id="3" name="Subtitle 2"/>
          <p:cNvSpPr>
            <a:spLocks noGrp="1"/>
          </p:cNvSpPr>
          <p:nvPr>
            <p:ph type="subTitle" idx="1"/>
          </p:nvPr>
        </p:nvSpPr>
        <p:spPr/>
        <p:txBody>
          <a:bodyPr/>
          <a:lstStyle/>
          <a:p>
            <a:pPr algn="ctr"/>
            <a:endParaRPr lang="en-US" sz="4000" dirty="0"/>
          </a:p>
          <a:p>
            <a:pPr algn="ctr"/>
            <a:r>
              <a:rPr lang="en-US" sz="4000" dirty="0"/>
              <a:t>July 13, 2021 @ 2:00 pm</a:t>
            </a:r>
          </a:p>
          <a:p>
            <a:pPr algn="ctr"/>
            <a:endParaRPr lang="en-US" sz="4000" dirty="0"/>
          </a:p>
          <a:p>
            <a:pPr algn="ctr"/>
            <a:r>
              <a:rPr lang="en-US" sz="4000" dirty="0"/>
              <a:t>August 10, 2021 @ 2:00 pm</a:t>
            </a:r>
          </a:p>
        </p:txBody>
      </p:sp>
    </p:spTree>
    <p:extLst>
      <p:ext uri="{BB962C8B-B14F-4D97-AF65-F5344CB8AC3E}">
        <p14:creationId xmlns:p14="http://schemas.microsoft.com/office/powerpoint/2010/main" val="1937674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a:p>
          <a:p>
            <a:endParaRPr lang="en-US" dirty="0"/>
          </a:p>
          <a:p>
            <a:pPr lvl="0" algn="ctr"/>
            <a:r>
              <a:rPr lang="en-US" sz="4800" dirty="0"/>
              <a:t>Questions?</a:t>
            </a:r>
            <a:endParaRPr lang="en-US" dirty="0"/>
          </a:p>
          <a:p>
            <a:endParaRPr lang="en-US" dirty="0"/>
          </a:p>
        </p:txBody>
      </p:sp>
    </p:spTree>
    <p:extLst>
      <p:ext uri="{BB962C8B-B14F-4D97-AF65-F5344CB8AC3E}">
        <p14:creationId xmlns:p14="http://schemas.microsoft.com/office/powerpoint/2010/main" val="4004582245"/>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24725</TotalTime>
  <Words>404</Words>
  <Application>Microsoft Macintosh PowerPoint</Application>
  <PresentationFormat>On-screen Show (4:3)</PresentationFormat>
  <Paragraphs>94</Paragraphs>
  <Slides>9</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Wingdings</vt:lpstr>
      <vt:lpstr>FINALPowerPointTEMPLATE</vt:lpstr>
      <vt:lpstr>Office Theme</vt:lpstr>
      <vt:lpstr>PowerPoint Presentation</vt:lpstr>
      <vt:lpstr>Agenda</vt:lpstr>
      <vt:lpstr>MA APCD Intake</vt:lpstr>
      <vt:lpstr>Enrollment Trends Update</vt:lpstr>
      <vt:lpstr>PowerPoint Presentation</vt:lpstr>
      <vt:lpstr> Aggregate Data Submissions</vt:lpstr>
      <vt:lpstr>DOI Reporting</vt:lpstr>
      <vt:lpstr>Next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Rick Vogel</cp:lastModifiedBy>
  <cp:revision>1115</cp:revision>
  <cp:lastPrinted>2020-03-10T14:30:58Z</cp:lastPrinted>
  <dcterms:created xsi:type="dcterms:W3CDTF">2014-02-09T20:57:02Z</dcterms:created>
  <dcterms:modified xsi:type="dcterms:W3CDTF">2021-06-08T19:40:26Z</dcterms:modified>
</cp:coreProperties>
</file>