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5" r:id="rId2"/>
  </p:sldMasterIdLst>
  <p:notesMasterIdLst>
    <p:notesMasterId r:id="rId13"/>
  </p:notesMasterIdLst>
  <p:handoutMasterIdLst>
    <p:handoutMasterId r:id="rId14"/>
  </p:handoutMasterIdLst>
  <p:sldIdLst>
    <p:sldId id="256" r:id="rId3"/>
    <p:sldId id="414" r:id="rId4"/>
    <p:sldId id="579" r:id="rId5"/>
    <p:sldId id="583" r:id="rId6"/>
    <p:sldId id="584" r:id="rId7"/>
    <p:sldId id="468" r:id="rId8"/>
    <p:sldId id="539" r:id="rId9"/>
    <p:sldId id="582" r:id="rId10"/>
    <p:sldId id="362" r:id="rId11"/>
    <p:sldId id="451" r:id="rId12"/>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9" autoAdjust="0"/>
    <p:restoredTop sz="73340" autoAdjust="0"/>
  </p:normalViewPr>
  <p:slideViewPr>
    <p:cSldViewPr snapToGrid="0" snapToObjects="1" showGuides="1">
      <p:cViewPr varScale="1">
        <p:scale>
          <a:sx n="133" d="100"/>
          <a:sy n="133" d="100"/>
        </p:scale>
        <p:origin x="1328" y="200"/>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7/13/21</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7/13/21</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18632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341961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157712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60959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55158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7/13/21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861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7/13/21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9151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7/13/21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5688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7/13/21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70112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7/13/21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01805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7/13/21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56537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7/13/21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7619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7/13/21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262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7/13/21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808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7/13/21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8471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7/13/21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2054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7/13/21</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336608113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firstname.lastname@state.ma.us"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mailto:firstname.lastname@chiamass.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July 13, 2021</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Aggregate Data Submissions</a:t>
            </a:r>
          </a:p>
          <a:p>
            <a:pPr marL="342900" indent="-342900">
              <a:buFont typeface="Arial" pitchFamily="34" charset="0"/>
              <a:buChar char="•"/>
            </a:pPr>
            <a:endParaRPr lang="en-US" dirty="0">
              <a:solidFill>
                <a:schemeClr val="tx2"/>
              </a:solidFill>
            </a:endParaRPr>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CHIA Email Addresses</a:t>
            </a:r>
          </a:p>
        </p:txBody>
      </p:sp>
      <p:sp>
        <p:nvSpPr>
          <p:cNvPr id="3" name="Subtitle 2"/>
          <p:cNvSpPr>
            <a:spLocks noGrp="1"/>
          </p:cNvSpPr>
          <p:nvPr>
            <p:ph type="subTitle" idx="1"/>
          </p:nvPr>
        </p:nvSpPr>
        <p:spPr>
          <a:xfrm>
            <a:off x="460375" y="1960693"/>
            <a:ext cx="7761815" cy="3676216"/>
          </a:xfrm>
        </p:spPr>
        <p:txBody>
          <a:bodyPr/>
          <a:lstStyle/>
          <a:p>
            <a:pPr marL="285750" indent="-285750">
              <a:buFont typeface="Wingdings" panose="05000000000000000000" pitchFamily="2" charset="2"/>
              <a:buChar char="Ø"/>
            </a:pPr>
            <a:r>
              <a:rPr lang="en-US" dirty="0"/>
              <a:t>All CHIA staff have migrated to MS Office 365 and now have new email addresses.</a:t>
            </a:r>
          </a:p>
          <a:p>
            <a:pPr marL="285750" indent="-285750">
              <a:buFont typeface="Wingdings" panose="05000000000000000000" pitchFamily="2" charset="2"/>
              <a:buChar char="Ø"/>
            </a:pPr>
            <a:endParaRPr lang="en-US" dirty="0"/>
          </a:p>
          <a:p>
            <a:pPr marL="342900" indent="-342900">
              <a:buFont typeface="Wingdings" panose="05000000000000000000" pitchFamily="2" charset="2"/>
              <a:buChar char="§"/>
            </a:pPr>
            <a:r>
              <a:rPr lang="en-US" dirty="0"/>
              <a:t>Old format: </a:t>
            </a:r>
            <a:r>
              <a:rPr lang="en-US" dirty="0">
                <a:hlinkClick r:id="rId3"/>
              </a:rPr>
              <a:t>firstname.lastname@state.ma.us</a:t>
            </a:r>
            <a:endParaRPr lang="en-US" dirty="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a:t>New format: </a:t>
            </a:r>
            <a:r>
              <a:rPr lang="en-US" dirty="0">
                <a:hlinkClick r:id="rId4"/>
              </a:rPr>
              <a:t>firstname.lastname@chiamass.gov</a:t>
            </a:r>
            <a:endParaRPr lang="en-US" dirty="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Ø"/>
            </a:pPr>
            <a:r>
              <a:rPr lang="en-US" dirty="0"/>
              <a:t>Please have your IT allow traffic from this new </a:t>
            </a:r>
            <a:r>
              <a:rPr lang="en-US" u="sng" dirty="0"/>
              <a:t>chiamass.gov</a:t>
            </a:r>
            <a:r>
              <a:rPr lang="en-US" dirty="0"/>
              <a:t> domain. Check your spam/junk folders as well.</a:t>
            </a:r>
          </a:p>
          <a:p>
            <a:pPr marL="285750" indent="-285750">
              <a:buFont typeface="Wingdings" panose="05000000000000000000" pitchFamily="2" charset="2"/>
              <a:buChar char="Ø"/>
            </a:pPr>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7684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960692"/>
            <a:ext cx="7761815" cy="3917593"/>
          </a:xfrm>
        </p:spPr>
        <p:txBody>
          <a:bodyPr/>
          <a:lstStyle/>
          <a:p>
            <a:pPr marL="285750" indent="-285750">
              <a:buFont typeface="Wingdings" panose="05000000000000000000" pitchFamily="2" charset="2"/>
              <a:buChar char="Ø"/>
            </a:pPr>
            <a:r>
              <a:rPr lang="en-US" dirty="0"/>
              <a:t>All APCD submissions through June 2021 are due by July 31</a:t>
            </a:r>
            <a:r>
              <a:rPr lang="en-US" baseline="30000" dirty="0"/>
              <a:t>st.</a:t>
            </a:r>
            <a:r>
              <a:rPr lang="en-US" dirty="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Please work with your liaison in submitting any overdue files and alert them if you expect delays.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Data will be used for quarterly Enrollment Trends reporting, quarterly DOI HMO membership reporting and will also be incorporated into CHIA’s next data release in the Fall.</a:t>
            </a:r>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1907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960692"/>
            <a:ext cx="7761815" cy="3917593"/>
          </a:xfrm>
        </p:spPr>
        <p:txBody>
          <a:bodyPr/>
          <a:lstStyle/>
          <a:p>
            <a:pPr marL="285750" indent="-285750">
              <a:buFont typeface="Wingdings" panose="05000000000000000000" pitchFamily="2" charset="2"/>
              <a:buChar char="Ø"/>
            </a:pPr>
            <a:r>
              <a:rPr lang="en-US" dirty="0"/>
              <a:t>Potential updates/changes to Submission Guides for 2022 will start to be considered in the coming weeks.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More to come on upcoming TAG meetings and through email communications to payers.</a:t>
            </a:r>
          </a:p>
          <a:p>
            <a:pPr marL="285750" indent="-285750">
              <a:buFont typeface="Wingdings" panose="05000000000000000000" pitchFamily="2" charset="2"/>
              <a:buChar char="Ø"/>
            </a:pPr>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5329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Enrollment Trends Timeline</a:t>
            </a:r>
          </a:p>
        </p:txBody>
      </p:sp>
      <p:graphicFrame>
        <p:nvGraphicFramePr>
          <p:cNvPr id="4" name="Content Placeholder 1"/>
          <p:cNvGraphicFramePr>
            <a:graphicFrameLocks/>
          </p:cNvGraphicFramePr>
          <p:nvPr/>
        </p:nvGraphicFramePr>
        <p:xfrm>
          <a:off x="533400" y="1371600"/>
          <a:ext cx="7581900" cy="4061476"/>
        </p:xfrm>
        <a:graphic>
          <a:graphicData uri="http://schemas.openxmlformats.org/drawingml/2006/table">
            <a:tbl>
              <a:tblPr firstRow="1" bandRow="1">
                <a:tableStyleId>{5940675A-B579-460E-94D1-54222C63F5DA}</a:tableStyleId>
              </a:tblPr>
              <a:tblGrid>
                <a:gridCol w="1516380">
                  <a:extLst>
                    <a:ext uri="{9D8B030D-6E8A-4147-A177-3AD203B41FA5}">
                      <a16:colId xmlns:a16="http://schemas.microsoft.com/office/drawing/2014/main" val="20000"/>
                    </a:ext>
                  </a:extLst>
                </a:gridCol>
                <a:gridCol w="1516380">
                  <a:extLst>
                    <a:ext uri="{9D8B030D-6E8A-4147-A177-3AD203B41FA5}">
                      <a16:colId xmlns:a16="http://schemas.microsoft.com/office/drawing/2014/main" val="20001"/>
                    </a:ext>
                  </a:extLst>
                </a:gridCol>
                <a:gridCol w="1516380">
                  <a:extLst>
                    <a:ext uri="{9D8B030D-6E8A-4147-A177-3AD203B41FA5}">
                      <a16:colId xmlns:a16="http://schemas.microsoft.com/office/drawing/2014/main" val="20002"/>
                    </a:ext>
                  </a:extLst>
                </a:gridCol>
                <a:gridCol w="1516380">
                  <a:extLst>
                    <a:ext uri="{9D8B030D-6E8A-4147-A177-3AD203B41FA5}">
                      <a16:colId xmlns:a16="http://schemas.microsoft.com/office/drawing/2014/main" val="20003"/>
                    </a:ext>
                  </a:extLst>
                </a:gridCol>
                <a:gridCol w="1516380">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Apr 2021</a:t>
                      </a:r>
                    </a:p>
                  </a:txBody>
                  <a:tcPr marT="45724" marB="45724"/>
                </a:tc>
                <a:tc>
                  <a:txBody>
                    <a:bodyPr/>
                    <a:lstStyle/>
                    <a:p>
                      <a:pPr algn="ctr"/>
                      <a:r>
                        <a:rPr lang="en-US" sz="1800" b="1" dirty="0">
                          <a:latin typeface="+mn-lt"/>
                          <a:cs typeface="Helvetica" panose="020B0604020202020204" pitchFamily="34" charset="0"/>
                        </a:rPr>
                        <a:t>May 2021</a:t>
                      </a:r>
                    </a:p>
                  </a:txBody>
                  <a:tcPr marT="45724" marB="45724"/>
                </a:tc>
                <a:tc>
                  <a:txBody>
                    <a:bodyPr/>
                    <a:lstStyle/>
                    <a:p>
                      <a:pPr algn="ctr"/>
                      <a:r>
                        <a:rPr lang="en-US" sz="1800" b="1" dirty="0">
                          <a:latin typeface="+mn-lt"/>
                          <a:cs typeface="Helvetica" panose="020B0604020202020204" pitchFamily="34" charset="0"/>
                        </a:rPr>
                        <a:t>Jun 2021</a:t>
                      </a:r>
                    </a:p>
                  </a:txBody>
                  <a:tcPr marT="45724" marB="45724"/>
                </a:tc>
                <a:tc>
                  <a:txBody>
                    <a:bodyPr/>
                    <a:lstStyle/>
                    <a:p>
                      <a:pPr algn="ctr"/>
                      <a:r>
                        <a:rPr lang="en-US" sz="1800" b="1" dirty="0">
                          <a:latin typeface="+mn-lt"/>
                          <a:cs typeface="Helvetica" panose="020B0604020202020204" pitchFamily="34" charset="0"/>
                        </a:rPr>
                        <a:t>Jul 2021</a:t>
                      </a:r>
                    </a:p>
                  </a:txBody>
                  <a:tcPr marT="45724" marB="45724"/>
                </a:tc>
                <a:tc>
                  <a:txBody>
                    <a:bodyPr/>
                    <a:lstStyle/>
                    <a:p>
                      <a:pPr algn="ctr"/>
                      <a:r>
                        <a:rPr lang="en-US" sz="1800" b="1" dirty="0">
                          <a:latin typeface="+mn-lt"/>
                          <a:cs typeface="Helvetica" panose="020B0604020202020204" pitchFamily="34" charset="0"/>
                        </a:rPr>
                        <a:t>Aug</a:t>
                      </a:r>
                      <a:r>
                        <a:rPr lang="en-US" sz="1800" b="1" baseline="0" dirty="0">
                          <a:latin typeface="+mn-lt"/>
                          <a:cs typeface="Helvetica" panose="020B0604020202020204" pitchFamily="34" charset="0"/>
                        </a:rPr>
                        <a:t> </a:t>
                      </a:r>
                      <a:r>
                        <a:rPr lang="en-US" sz="1800" b="1" dirty="0">
                          <a:latin typeface="+mn-lt"/>
                          <a:cs typeface="Helvetica" panose="020B0604020202020204" pitchFamily="34" charset="0"/>
                        </a:rPr>
                        <a:t>2021</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March 2021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16273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100" dirty="0"/>
            </a:br>
            <a:r>
              <a:rPr lang="en-US" sz="3100" dirty="0"/>
              <a:t>Aggregate Data Submissions</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CHIA is postponing 2021 submission deadlines for the following aggregate data filings: Total Medical Expenses and Alternative Payment Methods, Annual Premiums, Prescription Drug Rebates, and Relative Price.</a:t>
            </a:r>
          </a:p>
          <a:p>
            <a:r>
              <a:rPr lang="en-US" dirty="0"/>
              <a:t> </a:t>
            </a:r>
          </a:p>
          <a:p>
            <a:pPr marL="342900" indent="-342900">
              <a:buFont typeface="Wingdings" panose="05000000000000000000" pitchFamily="2" charset="2"/>
              <a:buChar char="Ø"/>
            </a:pPr>
            <a:r>
              <a:rPr lang="en-US" dirty="0"/>
              <a:t>Data will be collected in Fall 2021, with final timelines announced later this year. As always, draft specifications will be released for payer review and feedback prior to finalization. Thank you for your continued partnership during this time.</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6666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Q1 2021 HMO Membership reports were distributed on 5/25 to select payers. Signoff was due 7/9.</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Q2 2021 HMO Membership reports will be sent in August.</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March 2021 will be sent to payers in the coming weeks.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August 10, 2021 @ 2:00 pm</a:t>
            </a:r>
          </a:p>
          <a:p>
            <a:pPr algn="ctr"/>
            <a:endParaRPr lang="en-US" sz="4000" dirty="0"/>
          </a:p>
          <a:p>
            <a:pPr algn="ctr"/>
            <a:r>
              <a:rPr lang="en-US" sz="4000" dirty="0"/>
              <a:t>September 14, 2021 @ 2:00 pm</a:t>
            </a:r>
          </a:p>
        </p:txBody>
      </p:sp>
    </p:spTree>
    <p:extLst>
      <p:ext uri="{BB962C8B-B14F-4D97-AF65-F5344CB8AC3E}">
        <p14:creationId xmlns:p14="http://schemas.microsoft.com/office/powerpoint/2010/main" val="1937674814"/>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24820</TotalTime>
  <Words>391</Words>
  <Application>Microsoft Macintosh PowerPoint</Application>
  <PresentationFormat>On-screen Show (4:3)</PresentationFormat>
  <Paragraphs>107</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FINALPowerPointTEMPLATE</vt:lpstr>
      <vt:lpstr>Office Theme</vt:lpstr>
      <vt:lpstr>PowerPoint Presentation</vt:lpstr>
      <vt:lpstr>Agenda</vt:lpstr>
      <vt:lpstr>CHIA Email Addresses</vt:lpstr>
      <vt:lpstr>MA APCD Intake</vt:lpstr>
      <vt:lpstr>MA APCD Intake</vt:lpstr>
      <vt:lpstr>PowerPoint Presentation</vt:lpstr>
      <vt:lpstr> Aggregate Data Submissions</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1119</cp:revision>
  <cp:lastPrinted>2020-03-10T14:30:58Z</cp:lastPrinted>
  <dcterms:created xsi:type="dcterms:W3CDTF">2014-02-09T20:57:02Z</dcterms:created>
  <dcterms:modified xsi:type="dcterms:W3CDTF">2021-07-13T19:05:54Z</dcterms:modified>
</cp:coreProperties>
</file>