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55" r:id="rId2"/>
  </p:sldMasterIdLst>
  <p:notesMasterIdLst>
    <p:notesMasterId r:id="rId13"/>
  </p:notesMasterIdLst>
  <p:handoutMasterIdLst>
    <p:handoutMasterId r:id="rId14"/>
  </p:handoutMasterIdLst>
  <p:sldIdLst>
    <p:sldId id="256" r:id="rId3"/>
    <p:sldId id="414" r:id="rId4"/>
    <p:sldId id="579" r:id="rId5"/>
    <p:sldId id="583" r:id="rId6"/>
    <p:sldId id="584" r:id="rId7"/>
    <p:sldId id="468" r:id="rId8"/>
    <p:sldId id="539" r:id="rId9"/>
    <p:sldId id="582" r:id="rId10"/>
    <p:sldId id="362" r:id="rId11"/>
    <p:sldId id="451" r:id="rId12"/>
  </p:sldIdLst>
  <p:sldSz cx="9144000" cy="6858000" type="screen4x3"/>
  <p:notesSz cx="7010400" cy="9296400"/>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p15:guide id="1" orient="horz" pos="973">
          <p15:clr>
            <a:srgbClr val="A4A3A4"/>
          </p15:clr>
        </p15:guide>
        <p15:guide id="2" pos="3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69" autoAdjust="0"/>
    <p:restoredTop sz="73340" autoAdjust="0"/>
  </p:normalViewPr>
  <p:slideViewPr>
    <p:cSldViewPr snapToGrid="0" snapToObjects="1" showGuides="1">
      <p:cViewPr varScale="1">
        <p:scale>
          <a:sx n="133" d="100"/>
          <a:sy n="133" d="100"/>
        </p:scale>
        <p:origin x="1328" y="200"/>
      </p:cViewPr>
      <p:guideLst>
        <p:guide orient="horz" pos="973"/>
        <p:guide pos="33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7C334750-2352-4B2E-BA89-7D4D92F6063F}" type="datetimeFigureOut">
              <a:rPr lang="en-US" altLang="en-US"/>
              <a:pPr/>
              <a:t>7/13/21</a:t>
            </a:fld>
            <a:endParaRPr lang="en-US" alt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3161" tIns="46581" rIns="93161" bIns="46581" rtlCol="0" anchor="b"/>
          <a:lstStyle>
            <a:lvl1pPr algn="l">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07923F82-0C55-4A82-ADB7-C020DF7AEF21}" type="slidenum">
              <a:rPr lang="en-US" altLang="en-US"/>
              <a:pPr/>
              <a:t>‹#›</a:t>
            </a:fld>
            <a:endParaRPr lang="en-US" altLang="en-US"/>
          </a:p>
        </p:txBody>
      </p:sp>
    </p:spTree>
    <p:extLst>
      <p:ext uri="{BB962C8B-B14F-4D97-AF65-F5344CB8AC3E}">
        <p14:creationId xmlns:p14="http://schemas.microsoft.com/office/powerpoint/2010/main" val="240460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pitchFamily="34"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CEFC4FF3-F2B4-4986-85D7-E6C0D0EDDD3C}" type="datetimeFigureOut">
              <a:rPr lang="en-US" altLang="en-US"/>
              <a:pPr/>
              <a:t>7/13/21</a:t>
            </a:fld>
            <a:endParaRPr lang="en-US" alt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1" tIns="46581" rIns="93161" bIns="46581" rtlCol="0" anchor="ctr"/>
          <a:lstStyle/>
          <a:p>
            <a:pPr lvl="0"/>
            <a:endParaRPr lang="en-US" noProof="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1" tIns="46581" rIns="93161" bIns="46581"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1" tIns="46581" rIns="93161" bIns="46581" rtlCol="0" anchor="b"/>
          <a:lstStyle>
            <a:lvl1pPr algn="l">
              <a:defRPr sz="1200">
                <a:latin typeface="Calibri" pitchFamily="34"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C633E6E6-89C7-4DE2-8571-13BA2D2041F3}" type="slidenum">
              <a:rPr lang="en-US" altLang="en-US"/>
              <a:pPr/>
              <a:t>‹#›</a:t>
            </a:fld>
            <a:endParaRPr lang="en-US" altLang="en-US"/>
          </a:p>
        </p:txBody>
      </p:sp>
    </p:spTree>
    <p:extLst>
      <p:ext uri="{BB962C8B-B14F-4D97-AF65-F5344CB8AC3E}">
        <p14:creationId xmlns:p14="http://schemas.microsoft.com/office/powerpoint/2010/main" val="1195750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56932" indent="-291127" eaLnBrk="0" hangingPunct="0">
              <a:defRPr sz="2400">
                <a:solidFill>
                  <a:schemeClr val="tx1"/>
                </a:solidFill>
                <a:latin typeface="Calibri" pitchFamily="34" charset="0"/>
                <a:ea typeface="ＭＳ Ｐゴシック" charset="-128"/>
              </a:defRPr>
            </a:lvl2pPr>
            <a:lvl3pPr marL="1164511" indent="-232902" eaLnBrk="0" hangingPunct="0">
              <a:defRPr sz="2400">
                <a:solidFill>
                  <a:schemeClr val="tx1"/>
                </a:solidFill>
                <a:latin typeface="Calibri" pitchFamily="34" charset="0"/>
                <a:ea typeface="ＭＳ Ｐゴシック" charset="-128"/>
              </a:defRPr>
            </a:lvl3pPr>
            <a:lvl4pPr marL="1630315" indent="-232902" eaLnBrk="0" hangingPunct="0">
              <a:defRPr sz="2400">
                <a:solidFill>
                  <a:schemeClr val="tx1"/>
                </a:solidFill>
                <a:latin typeface="Calibri" pitchFamily="34" charset="0"/>
                <a:ea typeface="ＭＳ Ｐゴシック" charset="-128"/>
              </a:defRPr>
            </a:lvl4pPr>
            <a:lvl5pPr marL="2096119" indent="-232902" eaLnBrk="0" hangingPunct="0">
              <a:defRPr sz="2400">
                <a:solidFill>
                  <a:schemeClr val="tx1"/>
                </a:solidFill>
                <a:latin typeface="Calibri" pitchFamily="34" charset="0"/>
                <a:ea typeface="ＭＳ Ｐゴシック" charset="-128"/>
              </a:defRPr>
            </a:lvl5pPr>
            <a:lvl6pPr marL="2561924"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6pPr>
            <a:lvl7pPr marL="302772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7pPr>
            <a:lvl8pPr marL="3493532"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8pPr>
            <a:lvl9pPr marL="395933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1</a:t>
            </a:fld>
            <a:endParaRPr lang="en-US" altLang="en-US" sz="1200" dirty="0"/>
          </a:p>
        </p:txBody>
      </p:sp>
    </p:spTree>
    <p:extLst>
      <p:ext uri="{BB962C8B-B14F-4D97-AF65-F5344CB8AC3E}">
        <p14:creationId xmlns:p14="http://schemas.microsoft.com/office/powerpoint/2010/main" val="954369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10</a:t>
            </a:fld>
            <a:endParaRPr lang="en-US" altLang="en-US"/>
          </a:p>
        </p:txBody>
      </p:sp>
    </p:spTree>
    <p:extLst>
      <p:ext uri="{BB962C8B-B14F-4D97-AF65-F5344CB8AC3E}">
        <p14:creationId xmlns:p14="http://schemas.microsoft.com/office/powerpoint/2010/main" val="1860381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a:t>
            </a:fld>
            <a:endParaRPr lang="en-US" altLang="en-US"/>
          </a:p>
        </p:txBody>
      </p:sp>
    </p:spTree>
    <p:extLst>
      <p:ext uri="{BB962C8B-B14F-4D97-AF65-F5344CB8AC3E}">
        <p14:creationId xmlns:p14="http://schemas.microsoft.com/office/powerpoint/2010/main" val="1496452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3</a:t>
            </a:fld>
            <a:endParaRPr lang="en-US" altLang="en-US"/>
          </a:p>
        </p:txBody>
      </p:sp>
    </p:spTree>
    <p:extLst>
      <p:ext uri="{BB962C8B-B14F-4D97-AF65-F5344CB8AC3E}">
        <p14:creationId xmlns:p14="http://schemas.microsoft.com/office/powerpoint/2010/main" val="3186326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4</a:t>
            </a:fld>
            <a:endParaRPr lang="en-US" altLang="en-US"/>
          </a:p>
        </p:txBody>
      </p:sp>
    </p:spTree>
    <p:extLst>
      <p:ext uri="{BB962C8B-B14F-4D97-AF65-F5344CB8AC3E}">
        <p14:creationId xmlns:p14="http://schemas.microsoft.com/office/powerpoint/2010/main" val="34196179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5</a:t>
            </a:fld>
            <a:endParaRPr lang="en-US" altLang="en-US"/>
          </a:p>
        </p:txBody>
      </p:sp>
    </p:spTree>
    <p:extLst>
      <p:ext uri="{BB962C8B-B14F-4D97-AF65-F5344CB8AC3E}">
        <p14:creationId xmlns:p14="http://schemas.microsoft.com/office/powerpoint/2010/main" val="1577125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970CA50A-4583-453D-B781-415949AD5A4C}" type="slidenum">
              <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3609590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7</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8</a:t>
            </a:fld>
            <a:endParaRPr lang="en-US" altLang="en-US"/>
          </a:p>
        </p:txBody>
      </p:sp>
    </p:spTree>
    <p:extLst>
      <p:ext uri="{BB962C8B-B14F-4D97-AF65-F5344CB8AC3E}">
        <p14:creationId xmlns:p14="http://schemas.microsoft.com/office/powerpoint/2010/main" val="288160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9</a:t>
            </a:fld>
            <a:endParaRPr lang="en-US" altLang="en-US"/>
          </a:p>
        </p:txBody>
      </p:sp>
    </p:spTree>
    <p:extLst>
      <p:ext uri="{BB962C8B-B14F-4D97-AF65-F5344CB8AC3E}">
        <p14:creationId xmlns:p14="http://schemas.microsoft.com/office/powerpoint/2010/main" val="551585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5" name="Title 1"/>
          <p:cNvSpPr>
            <a:spLocks noGrp="1"/>
          </p:cNvSpPr>
          <p:nvPr>
            <p:ph type="title"/>
          </p:nvPr>
        </p:nvSpPr>
        <p:spPr>
          <a:xfrm>
            <a:off x="449263" y="736600"/>
            <a:ext cx="8039100" cy="641350"/>
          </a:xfrm>
        </p:spPr>
        <p:txBody>
          <a:bodyPr/>
          <a:lstStyle/>
          <a:p>
            <a:r>
              <a:rPr lang="en-US"/>
              <a:t>Click to edit Master title style</a:t>
            </a:r>
            <a:endParaRPr lang="en-US" dirty="0"/>
          </a:p>
        </p:txBody>
      </p:sp>
      <p:sp>
        <p:nvSpPr>
          <p:cNvPr id="4" name="Footer Placeholder 3"/>
          <p:cNvSpPr>
            <a:spLocks noGrp="1"/>
          </p:cNvSpPr>
          <p:nvPr>
            <p:ph type="ftr" sz="quarter" idx="10"/>
          </p:nvPr>
        </p:nvSpPr>
        <p:spPr/>
        <p:txBody>
          <a:bodyPr/>
          <a:lstStyle>
            <a:lvl1pPr algn="ctr">
              <a:defRPr smtClean="0"/>
            </a:lvl1pPr>
          </a:lstStyle>
          <a:p>
            <a:pPr algn="l">
              <a:defRPr/>
            </a:pPr>
            <a:r>
              <a:rPr lang="en-US"/>
              <a:t>Title  |  Name, Position Title  |  Date     </a:t>
            </a:r>
          </a:p>
          <a:p>
            <a:pPr>
              <a:defRPr/>
            </a:pPr>
            <a:endParaRPr lang="en-US"/>
          </a:p>
        </p:txBody>
      </p:sp>
      <p:sp>
        <p:nvSpPr>
          <p:cNvPr id="6" name="Slide Number Placeholder 5"/>
          <p:cNvSpPr>
            <a:spLocks noGrp="1"/>
          </p:cNvSpPr>
          <p:nvPr>
            <p:ph type="sldNum" sz="quarter" idx="11"/>
          </p:nvPr>
        </p:nvSpPr>
        <p:spPr/>
        <p:txBody>
          <a:bodyPr/>
          <a:lstStyle>
            <a:lvl1pPr>
              <a:defRPr/>
            </a:lvl1pPr>
          </a:lstStyle>
          <a:p>
            <a:fld id="{FCD77F8D-BCE2-4DEF-A10E-9452B17B910D}" type="slidenum">
              <a:rPr lang="en-US" altLang="en-US"/>
              <a:pPr/>
              <a:t>‹#›</a:t>
            </a:fld>
            <a:endParaRPr lang="en-US" altLang="en-US"/>
          </a:p>
        </p:txBody>
      </p:sp>
    </p:spTree>
    <p:extLst>
      <p:ext uri="{BB962C8B-B14F-4D97-AF65-F5344CB8AC3E}">
        <p14:creationId xmlns:p14="http://schemas.microsoft.com/office/powerpoint/2010/main" val="3506765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C403C31B-0D22-4CA6-9E7C-468322E30DAC}" type="datetimeFigureOut">
              <a:rPr lang="en-US">
                <a:solidFill>
                  <a:prstClr val="black">
                    <a:tint val="75000"/>
                  </a:prstClr>
                </a:solidFill>
              </a:rPr>
              <a:pPr>
                <a:defRPr/>
              </a:pPr>
              <a:t>7/13/21</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D755641-0D04-44F4-B3D6-7C0EE0D14F4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78612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0E12B1D-D7C4-4023-B549-CE3F7F6616E7}" type="datetimeFigureOut">
              <a:rPr lang="en-US">
                <a:solidFill>
                  <a:prstClr val="black">
                    <a:tint val="75000"/>
                  </a:prstClr>
                </a:solidFill>
              </a:rPr>
              <a:pPr>
                <a:defRPr/>
              </a:pPr>
              <a:t>7/13/21</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FC6BCEEE-BB86-4D47-8EC7-0590C10B0F6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091519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8CA49BC-02AF-4314-AA35-FC63F04CA46A}" type="datetimeFigureOut">
              <a:rPr lang="en-US">
                <a:solidFill>
                  <a:prstClr val="black">
                    <a:tint val="75000"/>
                  </a:prstClr>
                </a:solidFill>
              </a:rPr>
              <a:pPr>
                <a:defRPr/>
              </a:pPr>
              <a:t>7/13/21</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370359F9-5BA7-4A36-A821-4895A505EC2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156885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97DE258-D4EB-440D-A3DE-05AF83935251}" type="datetimeFigureOut">
              <a:rPr lang="en-US">
                <a:solidFill>
                  <a:prstClr val="black">
                    <a:tint val="75000"/>
                  </a:prstClr>
                </a:solidFill>
              </a:rPr>
              <a:pPr>
                <a:defRPr/>
              </a:pPr>
              <a:t>7/13/21</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0EFEACE-0E8A-40F8-9A0C-FA7CB3C59F1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9701124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B2BF148-2E11-4474-86C0-5BCDD73AD0D8}" type="datetimeFigureOut">
              <a:rPr lang="en-US">
                <a:solidFill>
                  <a:prstClr val="black">
                    <a:tint val="75000"/>
                  </a:prstClr>
                </a:solidFill>
              </a:rPr>
              <a:pPr>
                <a:defRPr/>
              </a:pPr>
              <a:t>7/13/21</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23DA762D-EEED-4571-B328-11A0E926D54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018055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43E5093-71E1-4390-AA5F-24DCD89C9D2A}" type="datetimeFigureOut">
              <a:rPr lang="en-US">
                <a:solidFill>
                  <a:prstClr val="black">
                    <a:tint val="75000"/>
                  </a:prstClr>
                </a:solidFill>
              </a:rPr>
              <a:pPr>
                <a:defRPr/>
              </a:pPr>
              <a:t>7/13/21</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5BB7F70-952E-4DAB-8763-C77839CC0EC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565377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9D7EDC4-8EAE-405E-8C8E-3D6D2A3D2473}" type="datetimeFigureOut">
              <a:rPr lang="en-US">
                <a:solidFill>
                  <a:prstClr val="black">
                    <a:tint val="75000"/>
                  </a:prstClr>
                </a:solidFill>
              </a:rPr>
              <a:pPr>
                <a:defRPr/>
              </a:pPr>
              <a:t>7/13/21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173C7B2-D81B-4B93-8646-BD33CB06C80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176195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BA41AB1-AF6F-4F4E-9EB5-04EBA4430437}" type="datetimeFigureOut">
              <a:rPr lang="en-US">
                <a:solidFill>
                  <a:prstClr val="black">
                    <a:tint val="75000"/>
                  </a:prstClr>
                </a:solidFill>
              </a:rPr>
              <a:pPr>
                <a:defRPr/>
              </a:pPr>
              <a:t>7/13/21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D9ABF39-5DEB-41F7-9528-CCE43A71F1A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62622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6" name="Title 1"/>
          <p:cNvSpPr>
            <a:spLocks noGrp="1"/>
          </p:cNvSpPr>
          <p:nvPr>
            <p:ph type="title"/>
          </p:nvPr>
        </p:nvSpPr>
        <p:spPr>
          <a:xfrm>
            <a:off x="449263" y="736600"/>
            <a:ext cx="8039100" cy="641350"/>
          </a:xfrm>
        </p:spPr>
        <p:txBody>
          <a:bodyPr/>
          <a:lstStyle/>
          <a:p>
            <a:r>
              <a:rPr lang="en-US"/>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7" name="Footer Placeholder 1"/>
          <p:cNvSpPr>
            <a:spLocks noGrp="1"/>
          </p:cNvSpPr>
          <p:nvPr>
            <p:ph type="ftr" sz="quarter" idx="11"/>
          </p:nvPr>
        </p:nvSpPr>
        <p:spPr/>
        <p:txBody>
          <a:bodyPr/>
          <a:lstStyle>
            <a:lvl1pPr algn="ctr">
              <a:defRPr smtClean="0"/>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2"/>
          </p:nvPr>
        </p:nvSpPr>
        <p:spPr/>
        <p:txBody>
          <a:bodyPr/>
          <a:lstStyle>
            <a:lvl1pPr>
              <a:defRPr/>
            </a:lvl1pPr>
          </a:lstStyle>
          <a:p>
            <a:fld id="{7BE6BEC1-6C80-4843-84D8-EF9FABDC7B1C}" type="slidenum">
              <a:rPr lang="en-US" altLang="en-US"/>
              <a:pPr/>
              <a:t>‹#›</a:t>
            </a:fld>
            <a:endParaRPr lang="en-US" altLang="en-US"/>
          </a:p>
        </p:txBody>
      </p:sp>
    </p:spTree>
    <p:extLst>
      <p:ext uri="{BB962C8B-B14F-4D97-AF65-F5344CB8AC3E}">
        <p14:creationId xmlns:p14="http://schemas.microsoft.com/office/powerpoint/2010/main" val="55903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402052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2pPr marL="457200" indent="-457200">
              <a:buFont typeface="Wingdings" charset="2"/>
              <a:buChar char="§"/>
              <a:defRPr sz="2400" b="0"/>
            </a:lvl2pPr>
          </a:lstStyle>
          <a:p>
            <a:pPr lvl="0"/>
            <a:r>
              <a:rPr lang="en-US" noProof="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dirty="0" smtClean="0">
                <a:solidFill>
                  <a:schemeClr val="bg1">
                    <a:lumMod val="50000"/>
                  </a:schemeClr>
                </a:solidFill>
              </a:defRPr>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a:p>
        </p:txBody>
      </p:sp>
    </p:spTree>
    <p:extLst>
      <p:ext uri="{BB962C8B-B14F-4D97-AF65-F5344CB8AC3E}">
        <p14:creationId xmlns:p14="http://schemas.microsoft.com/office/powerpoint/2010/main" val="419350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6" name="Title 1"/>
          <p:cNvSpPr>
            <a:spLocks noGrp="1"/>
          </p:cNvSpPr>
          <p:nvPr>
            <p:ph type="title"/>
          </p:nvPr>
        </p:nvSpPr>
        <p:spPr>
          <a:xfrm>
            <a:off x="449263" y="1065197"/>
            <a:ext cx="8039100" cy="641350"/>
          </a:xfrm>
        </p:spPr>
        <p:txBody>
          <a:bodyPr/>
          <a:lstStyle/>
          <a:p>
            <a:r>
              <a:rPr lang="en-US"/>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dirty="0" smtClean="0">
                <a:solidFill>
                  <a:srgbClr val="7F7F7F"/>
                </a:solidFill>
              </a:defRPr>
            </a:lvl1pPr>
          </a:lstStyle>
          <a:p>
            <a:pPr algn="l">
              <a:defRPr/>
            </a:pPr>
            <a:r>
              <a:rPr lang="en-US"/>
              <a:t>Title  |  Name, Position Title  |  Date     </a:t>
            </a:r>
          </a:p>
          <a:p>
            <a:pP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fld id="{453C5610-CA60-43AB-B212-AA21431CD306}" type="slidenum">
              <a:rPr lang="en-US" altLang="en-US"/>
              <a:pPr/>
              <a:t>‹#›</a:t>
            </a:fld>
            <a:endParaRPr lang="en-US" altLang="en-US"/>
          </a:p>
        </p:txBody>
      </p:sp>
    </p:spTree>
    <p:extLst>
      <p:ext uri="{BB962C8B-B14F-4D97-AF65-F5344CB8AC3E}">
        <p14:creationId xmlns:p14="http://schemas.microsoft.com/office/powerpoint/2010/main" val="60549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a:t>Click to add slide title</a:t>
            </a:r>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text</a:t>
            </a:r>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979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1E49AAB-0DF0-468B-A451-D5BC661F1F6F}" type="datetimeFigureOut">
              <a:rPr lang="en-US">
                <a:solidFill>
                  <a:prstClr val="black">
                    <a:tint val="75000"/>
                  </a:prstClr>
                </a:solidFill>
              </a:rPr>
              <a:pPr>
                <a:defRPr/>
              </a:pPr>
              <a:t>7/13/21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B8A0763-BAB8-4508-8171-8857D948609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80882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04E1F12-DA55-4829-9B73-16B585796C0C}" type="datetimeFigureOut">
              <a:rPr lang="en-US">
                <a:solidFill>
                  <a:prstClr val="black">
                    <a:tint val="75000"/>
                  </a:prstClr>
                </a:solidFill>
              </a:rPr>
              <a:pPr>
                <a:defRPr/>
              </a:pPr>
              <a:t>7/13/21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2DC404B-5055-4758-B2AF-AE5D50F061A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84714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283E80B-1ED5-40D1-A32A-26ABE381FCC4}" type="datetimeFigureOut">
              <a:rPr lang="en-US">
                <a:solidFill>
                  <a:prstClr val="black">
                    <a:tint val="75000"/>
                  </a:prstClr>
                </a:solidFill>
              </a:rPr>
              <a:pPr>
                <a:defRPr/>
              </a:pPr>
              <a:t>7/13/21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DEA6784-0D68-4B4D-B02D-9164CD41B9B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420547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8">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br>
              <a:rPr lang="en-US" altLang="en-US"/>
            </a:br>
            <a:br>
              <a:rPr lang="en-US" altLang="en-US"/>
            </a:br>
            <a:r>
              <a:rPr lang="en-US" altLang="en-US"/>
              <a:t>Click to Edit Master Title Slide</a:t>
            </a:r>
            <a:br>
              <a:rPr lang="en-US" altLang="en-US"/>
            </a:br>
            <a:br>
              <a:rPr lang="en-US" altLang="en-US"/>
            </a:br>
            <a:endParaRPr lang="en-US" altLang="en-US"/>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dirty="0">
                <a:solidFill>
                  <a:srgbClr val="FFFFFF"/>
                </a:solidFill>
                <a:latin typeface="Arial"/>
                <a:ea typeface="ＭＳ Ｐゴシック" charset="0"/>
                <a:cs typeface="Arial"/>
              </a:defRPr>
            </a:lvl1pPr>
          </a:lstStyle>
          <a:p>
            <a:pPr>
              <a:defRPr/>
            </a:pPr>
            <a:r>
              <a:rPr lang="en-US"/>
              <a:t>Title  |  Name, Position Title  |  Date     </a:t>
            </a:r>
          </a:p>
          <a:p>
            <a:pPr algn="ctr">
              <a:defRPr/>
            </a:pPr>
            <a:endParaRPr 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cs typeface="Arial" pitchFamily="34" charset="0"/>
              </a:defRPr>
            </a:lvl1pPr>
          </a:lstStyle>
          <a:p>
            <a:fld id="{969A4E1B-3F2C-44F4-9ABA-DF446E66318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Lst>
  <p:txStyles>
    <p:title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itchFamily="34"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Arial" charset="0"/>
          <a:cs typeface="Arial"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defTabSz="914400">
              <a:defRPr/>
            </a:pPr>
            <a:fld id="{760EC138-8C88-48E7-ADD0-6E413742012B}" type="datetimeFigureOut">
              <a:rPr lang="en-US">
                <a:solidFill>
                  <a:prstClr val="black">
                    <a:tint val="75000"/>
                  </a:prstClr>
                </a:solidFill>
                <a:ea typeface="+mn-ea"/>
              </a:rPr>
              <a:pPr defTabSz="914400">
                <a:defRPr/>
              </a:pPr>
              <a:t>7/13/21</a:t>
            </a:fld>
            <a:endParaRPr lang="en-US">
              <a:solidFill>
                <a:prstClr val="black">
                  <a:tint val="75000"/>
                </a:prstClr>
              </a:solidFill>
              <a:ea typeface="+mn-ea"/>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defTabSz="914400">
              <a:defRPr/>
            </a:pPr>
            <a:endParaRPr lang="en-US">
              <a:solidFill>
                <a:prstClr val="black">
                  <a:tint val="75000"/>
                </a:prstClr>
              </a:solidFill>
              <a:ea typeface="+mn-ea"/>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defTabSz="914400">
              <a:defRPr/>
            </a:pPr>
            <a:fld id="{35DA24ED-914E-482F-AE8A-23346656E119}" type="slidenum">
              <a:rPr lang="en-US">
                <a:solidFill>
                  <a:prstClr val="black">
                    <a:tint val="75000"/>
                  </a:prstClr>
                </a:solidFill>
                <a:ea typeface="+mn-ea"/>
              </a:rPr>
              <a:pPr defTabSz="914400">
                <a:defRPr/>
              </a:pPr>
              <a:t>‹#›</a:t>
            </a:fld>
            <a:endParaRPr lang="en-US">
              <a:solidFill>
                <a:prstClr val="black">
                  <a:tint val="75000"/>
                </a:prstClr>
              </a:solidFill>
              <a:ea typeface="+mn-ea"/>
            </a:endParaRPr>
          </a:p>
        </p:txBody>
      </p:sp>
    </p:spTree>
    <p:extLst>
      <p:ext uri="{BB962C8B-B14F-4D97-AF65-F5344CB8AC3E}">
        <p14:creationId xmlns:p14="http://schemas.microsoft.com/office/powerpoint/2010/main" val="3366081131"/>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mailto:firstname.lastname@state.ma.us"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hyperlink" Target="mailto:firstname.lastname@chiamass.gov"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92113"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403349"/>
            <a:ext cx="7772400" cy="1038225"/>
          </a:xfrm>
          <a:prstGeom prst="rect">
            <a:avLst/>
          </a:prstGeom>
        </p:spPr>
        <p:txBody>
          <a:bodyPr anchor="ctr">
            <a:normAutofit fontScale="82500" lnSpcReduction="1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sz="4000" dirty="0">
                <a:solidFill>
                  <a:schemeClr val="bg1"/>
                </a:solidFill>
                <a:latin typeface="+mn-lt"/>
              </a:rPr>
              <a:t>Massachusetts All-Payer Claims Database:</a:t>
            </a:r>
            <a:br>
              <a:rPr lang="en-US" sz="4000" dirty="0">
                <a:solidFill>
                  <a:schemeClr val="bg1"/>
                </a:solidFill>
                <a:latin typeface="+mn-lt"/>
              </a:rPr>
            </a:br>
            <a:r>
              <a:rPr lang="en-US" sz="4000" dirty="0">
                <a:solidFill>
                  <a:schemeClr val="bg1"/>
                </a:solidFill>
                <a:latin typeface="+mn-lt"/>
              </a:rPr>
              <a:t>Technical Assistance Group (TAG)</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a:solidFill>
                  <a:schemeClr val="bg1">
                    <a:lumMod val="65000"/>
                  </a:schemeClr>
                </a:solidFill>
                <a:latin typeface="Arial"/>
                <a:cs typeface="Times New Roman"/>
              </a:rPr>
              <a:t>July 13, 2021</a:t>
            </a: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a:p>
            <a:endParaRPr lang="en-US" dirty="0"/>
          </a:p>
          <a:p>
            <a:endParaRPr lang="en-US" dirty="0"/>
          </a:p>
          <a:p>
            <a:pPr lvl="0" algn="ctr"/>
            <a:r>
              <a:rPr lang="en-US" sz="4800" dirty="0"/>
              <a:t>Questions?</a:t>
            </a:r>
            <a:endParaRPr lang="en-US" dirty="0"/>
          </a:p>
          <a:p>
            <a:endParaRPr lang="en-US" dirty="0"/>
          </a:p>
        </p:txBody>
      </p:sp>
    </p:spTree>
    <p:extLst>
      <p:ext uri="{BB962C8B-B14F-4D97-AF65-F5344CB8AC3E}">
        <p14:creationId xmlns:p14="http://schemas.microsoft.com/office/powerpoint/2010/main" val="4004582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Agenda</a:t>
            </a:r>
          </a:p>
        </p:txBody>
      </p:sp>
      <p:sp>
        <p:nvSpPr>
          <p:cNvPr id="3" name="Subtitle 2"/>
          <p:cNvSpPr>
            <a:spLocks noGrp="1"/>
          </p:cNvSpPr>
          <p:nvPr>
            <p:ph type="subTitle" idx="1"/>
          </p:nvPr>
        </p:nvSpPr>
        <p:spPr>
          <a:xfrm>
            <a:off x="485415" y="1759352"/>
            <a:ext cx="7761815" cy="4254951"/>
          </a:xfrm>
        </p:spPr>
        <p:txBody>
          <a:bodyPr/>
          <a:lstStyle/>
          <a:p>
            <a:pPr marL="342900" indent="-342900">
              <a:buFont typeface="Arial" pitchFamily="34" charset="0"/>
              <a:buChar char="•"/>
            </a:pPr>
            <a:r>
              <a:rPr lang="en-US" dirty="0"/>
              <a:t>MA APCD</a:t>
            </a:r>
          </a:p>
          <a:p>
            <a:pPr marL="342900" indent="-342900">
              <a:buFont typeface="Arial" pitchFamily="34" charset="0"/>
              <a:buChar char="•"/>
            </a:pPr>
            <a:endParaRPr lang="en-US" dirty="0"/>
          </a:p>
          <a:p>
            <a:pPr marL="342900" indent="-342900">
              <a:buFont typeface="Arial" pitchFamily="34" charset="0"/>
              <a:buChar char="•"/>
            </a:pPr>
            <a:r>
              <a:rPr lang="en-US" dirty="0"/>
              <a:t>Enrollment Trends</a:t>
            </a:r>
          </a:p>
          <a:p>
            <a:pPr marL="342900" indent="-342900">
              <a:buFont typeface="Arial" pitchFamily="34" charset="0"/>
              <a:buChar char="•"/>
            </a:pPr>
            <a:endParaRPr lang="en-US" dirty="0"/>
          </a:p>
          <a:p>
            <a:pPr marL="342900" indent="-342900">
              <a:buFont typeface="Arial" pitchFamily="34" charset="0"/>
              <a:buChar char="•"/>
            </a:pPr>
            <a:r>
              <a:rPr lang="en-US" dirty="0"/>
              <a:t>Aggregate Data Submissions</a:t>
            </a:r>
          </a:p>
          <a:p>
            <a:pPr marL="342900" indent="-342900">
              <a:buFont typeface="Arial" pitchFamily="34" charset="0"/>
              <a:buChar char="•"/>
            </a:pPr>
            <a:endParaRPr lang="en-US" dirty="0">
              <a:solidFill>
                <a:schemeClr val="tx2"/>
              </a:solidFill>
            </a:endParaRPr>
          </a:p>
          <a:p>
            <a:pPr marL="342900" indent="-342900">
              <a:buFont typeface="Arial" pitchFamily="34" charset="0"/>
              <a:buChar char="•"/>
            </a:pPr>
            <a:r>
              <a:rPr lang="en-US" dirty="0"/>
              <a:t>DOI Reporting</a:t>
            </a:r>
          </a:p>
          <a:p>
            <a:pPr marL="342900" indent="-342900">
              <a:buFont typeface="Arial" pitchFamily="34" charset="0"/>
              <a:buChar char="•"/>
            </a:pPr>
            <a:endParaRPr lang="en-US" dirty="0"/>
          </a:p>
          <a:p>
            <a:pPr marL="342900" lvl="0" indent="-342900">
              <a:buFont typeface="Arial" panose="020B0604020202020204" pitchFamily="34" charset="0"/>
              <a:buChar char="•"/>
            </a:pPr>
            <a:r>
              <a:rPr lang="en-US" dirty="0"/>
              <a:t>Questions</a:t>
            </a:r>
          </a:p>
        </p:txBody>
      </p:sp>
    </p:spTree>
    <p:extLst>
      <p:ext uri="{BB962C8B-B14F-4D97-AF65-F5344CB8AC3E}">
        <p14:creationId xmlns:p14="http://schemas.microsoft.com/office/powerpoint/2010/main" val="2969907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CHIA Email Addresses</a:t>
            </a:r>
          </a:p>
        </p:txBody>
      </p:sp>
      <p:sp>
        <p:nvSpPr>
          <p:cNvPr id="3" name="Subtitle 2"/>
          <p:cNvSpPr>
            <a:spLocks noGrp="1"/>
          </p:cNvSpPr>
          <p:nvPr>
            <p:ph type="subTitle" idx="1"/>
          </p:nvPr>
        </p:nvSpPr>
        <p:spPr>
          <a:xfrm>
            <a:off x="460375" y="1960693"/>
            <a:ext cx="7761815" cy="3676216"/>
          </a:xfrm>
        </p:spPr>
        <p:txBody>
          <a:bodyPr/>
          <a:lstStyle/>
          <a:p>
            <a:pPr marL="285750" indent="-285750">
              <a:buFont typeface="Wingdings" panose="05000000000000000000" pitchFamily="2" charset="2"/>
              <a:buChar char="Ø"/>
            </a:pPr>
            <a:r>
              <a:rPr lang="en-US" dirty="0"/>
              <a:t>All CHIA staff have migrated to MS Office 365 and now have new email addresses.</a:t>
            </a:r>
          </a:p>
          <a:p>
            <a:pPr marL="285750" indent="-285750">
              <a:buFont typeface="Wingdings" panose="05000000000000000000" pitchFamily="2" charset="2"/>
              <a:buChar char="Ø"/>
            </a:pPr>
            <a:endParaRPr lang="en-US" dirty="0"/>
          </a:p>
          <a:p>
            <a:pPr marL="342900" indent="-342900">
              <a:buFont typeface="Wingdings" panose="05000000000000000000" pitchFamily="2" charset="2"/>
              <a:buChar char="§"/>
            </a:pPr>
            <a:r>
              <a:rPr lang="en-US" dirty="0"/>
              <a:t>Old format: </a:t>
            </a:r>
            <a:r>
              <a:rPr lang="en-US" dirty="0">
                <a:hlinkClick r:id="rId3"/>
              </a:rPr>
              <a:t>firstname.lastname@state.ma.us</a:t>
            </a:r>
            <a:endParaRPr lang="en-US" dirty="0"/>
          </a:p>
          <a:p>
            <a:pPr marL="342900" indent="-342900">
              <a:buFont typeface="Wingdings" panose="05000000000000000000" pitchFamily="2" charset="2"/>
              <a:buChar char="§"/>
            </a:pPr>
            <a:endParaRPr lang="en-US" dirty="0"/>
          </a:p>
          <a:p>
            <a:pPr marL="342900" indent="-342900">
              <a:buFont typeface="Wingdings" panose="05000000000000000000" pitchFamily="2" charset="2"/>
              <a:buChar char="§"/>
            </a:pPr>
            <a:r>
              <a:rPr lang="en-US" dirty="0"/>
              <a:t>New format: </a:t>
            </a:r>
            <a:r>
              <a:rPr lang="en-US" dirty="0">
                <a:hlinkClick r:id="rId4"/>
              </a:rPr>
              <a:t>firstname.lastname@chiamass.gov</a:t>
            </a:r>
            <a:endParaRPr lang="en-US" dirty="0"/>
          </a:p>
          <a:p>
            <a:pPr marL="342900" indent="-342900">
              <a:buFont typeface="Wingdings" panose="05000000000000000000" pitchFamily="2" charset="2"/>
              <a:buChar char="§"/>
            </a:pPr>
            <a:endParaRPr lang="en-US" dirty="0"/>
          </a:p>
          <a:p>
            <a:pPr marL="342900" indent="-342900">
              <a:buFont typeface="Wingdings" panose="05000000000000000000" pitchFamily="2" charset="2"/>
              <a:buChar char="Ø"/>
            </a:pPr>
            <a:r>
              <a:rPr lang="en-US" dirty="0"/>
              <a:t>Please have your IT allow traffic from this new </a:t>
            </a:r>
            <a:r>
              <a:rPr lang="en-US" u="sng" dirty="0"/>
              <a:t>chiamass.gov</a:t>
            </a:r>
            <a:r>
              <a:rPr lang="en-US" dirty="0"/>
              <a:t> domain. Check your spam/junk folders as well.</a:t>
            </a:r>
          </a:p>
          <a:p>
            <a:pPr marL="285750" indent="-285750">
              <a:buFont typeface="Wingdings" panose="05000000000000000000" pitchFamily="2" charset="2"/>
              <a:buChar char="Ø"/>
            </a:pPr>
            <a:endParaRPr lang="en-US" dirty="0"/>
          </a:p>
          <a:p>
            <a:endParaRPr lang="en-US" dirty="0"/>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876841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MA APCD Intake</a:t>
            </a:r>
          </a:p>
        </p:txBody>
      </p:sp>
      <p:sp>
        <p:nvSpPr>
          <p:cNvPr id="3" name="Subtitle 2"/>
          <p:cNvSpPr>
            <a:spLocks noGrp="1"/>
          </p:cNvSpPr>
          <p:nvPr>
            <p:ph type="subTitle" idx="1"/>
          </p:nvPr>
        </p:nvSpPr>
        <p:spPr>
          <a:xfrm>
            <a:off x="460375" y="1960692"/>
            <a:ext cx="7761815" cy="3917593"/>
          </a:xfrm>
        </p:spPr>
        <p:txBody>
          <a:bodyPr/>
          <a:lstStyle/>
          <a:p>
            <a:pPr marL="285750" indent="-285750">
              <a:buFont typeface="Wingdings" panose="05000000000000000000" pitchFamily="2" charset="2"/>
              <a:buChar char="Ø"/>
            </a:pPr>
            <a:r>
              <a:rPr lang="en-US" dirty="0"/>
              <a:t>All APCD submissions through June 2021 are due by July 31</a:t>
            </a:r>
            <a:r>
              <a:rPr lang="en-US" baseline="30000" dirty="0"/>
              <a:t>st.</a:t>
            </a:r>
            <a:r>
              <a:rPr lang="en-US" dirty="0"/>
              <a:t> This includes any re-submissions.</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a:t>Please work with your liaison in submitting any overdue files and alert them if you expect delays. </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a:t>Data will be used for quarterly Enrollment Trends reporting, quarterly DOI HMO membership reporting and will also be incorporated into CHIA’s next data release in the Fall.</a:t>
            </a:r>
          </a:p>
          <a:p>
            <a:endParaRPr lang="en-US" dirty="0"/>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519073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MA APCD Intake</a:t>
            </a:r>
          </a:p>
        </p:txBody>
      </p:sp>
      <p:sp>
        <p:nvSpPr>
          <p:cNvPr id="3" name="Subtitle 2"/>
          <p:cNvSpPr>
            <a:spLocks noGrp="1"/>
          </p:cNvSpPr>
          <p:nvPr>
            <p:ph type="subTitle" idx="1"/>
          </p:nvPr>
        </p:nvSpPr>
        <p:spPr>
          <a:xfrm>
            <a:off x="460375" y="1960692"/>
            <a:ext cx="7761815" cy="3917593"/>
          </a:xfrm>
        </p:spPr>
        <p:txBody>
          <a:bodyPr/>
          <a:lstStyle/>
          <a:p>
            <a:pPr marL="285750" indent="-285750">
              <a:buFont typeface="Wingdings" panose="05000000000000000000" pitchFamily="2" charset="2"/>
              <a:buChar char="Ø"/>
            </a:pPr>
            <a:r>
              <a:rPr lang="en-US" dirty="0"/>
              <a:t>Potential updates/changes to Submission Guides for 2022 will start to be considered in the coming weeks.</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r>
              <a:rPr lang="en-US" dirty="0"/>
              <a:t>More to come on upcoming TAG meetings and through email communications to payers.</a:t>
            </a:r>
          </a:p>
          <a:p>
            <a:pPr marL="285750" indent="-285750">
              <a:buFont typeface="Wingdings" panose="05000000000000000000" pitchFamily="2" charset="2"/>
              <a:buChar char="Ø"/>
            </a:pPr>
            <a:endParaRPr lang="en-US" dirty="0"/>
          </a:p>
          <a:p>
            <a:endParaRPr lang="en-US" dirty="0"/>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4053299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000" b="1" i="0" u="none" strike="noStrike" kern="1200" cap="none" spc="0" normalizeH="0" baseline="0" noProof="0" dirty="0">
                <a:ln>
                  <a:noFill/>
                </a:ln>
                <a:solidFill>
                  <a:prstClr val="black"/>
                </a:solidFill>
                <a:effectLst/>
                <a:uLnTx/>
                <a:uFillTx/>
                <a:latin typeface="Calibri" pitchFamily="34" charset="0"/>
                <a:ea typeface="ＭＳ Ｐゴシック" charset="-128"/>
                <a:cs typeface="Arial" charset="0"/>
              </a:rPr>
              <a:t>Enrollment Trends Timeline</a:t>
            </a:r>
          </a:p>
        </p:txBody>
      </p:sp>
      <p:graphicFrame>
        <p:nvGraphicFramePr>
          <p:cNvPr id="4" name="Content Placeholder 1"/>
          <p:cNvGraphicFramePr>
            <a:graphicFrameLocks/>
          </p:cNvGraphicFramePr>
          <p:nvPr/>
        </p:nvGraphicFramePr>
        <p:xfrm>
          <a:off x="533400" y="1371600"/>
          <a:ext cx="7581900" cy="4061476"/>
        </p:xfrm>
        <a:graphic>
          <a:graphicData uri="http://schemas.openxmlformats.org/drawingml/2006/table">
            <a:tbl>
              <a:tblPr firstRow="1" bandRow="1">
                <a:tableStyleId>{5940675A-B579-460E-94D1-54222C63F5DA}</a:tableStyleId>
              </a:tblPr>
              <a:tblGrid>
                <a:gridCol w="1516380">
                  <a:extLst>
                    <a:ext uri="{9D8B030D-6E8A-4147-A177-3AD203B41FA5}">
                      <a16:colId xmlns:a16="http://schemas.microsoft.com/office/drawing/2014/main" val="20000"/>
                    </a:ext>
                  </a:extLst>
                </a:gridCol>
                <a:gridCol w="1516380">
                  <a:extLst>
                    <a:ext uri="{9D8B030D-6E8A-4147-A177-3AD203B41FA5}">
                      <a16:colId xmlns:a16="http://schemas.microsoft.com/office/drawing/2014/main" val="20001"/>
                    </a:ext>
                  </a:extLst>
                </a:gridCol>
                <a:gridCol w="1516380">
                  <a:extLst>
                    <a:ext uri="{9D8B030D-6E8A-4147-A177-3AD203B41FA5}">
                      <a16:colId xmlns:a16="http://schemas.microsoft.com/office/drawing/2014/main" val="20002"/>
                    </a:ext>
                  </a:extLst>
                </a:gridCol>
                <a:gridCol w="1516380">
                  <a:extLst>
                    <a:ext uri="{9D8B030D-6E8A-4147-A177-3AD203B41FA5}">
                      <a16:colId xmlns:a16="http://schemas.microsoft.com/office/drawing/2014/main" val="20003"/>
                    </a:ext>
                  </a:extLst>
                </a:gridCol>
                <a:gridCol w="1516380">
                  <a:extLst>
                    <a:ext uri="{9D8B030D-6E8A-4147-A177-3AD203B41FA5}">
                      <a16:colId xmlns:a16="http://schemas.microsoft.com/office/drawing/2014/main" val="20004"/>
                    </a:ext>
                  </a:extLst>
                </a:gridCol>
              </a:tblGrid>
              <a:tr h="396303">
                <a:tc>
                  <a:txBody>
                    <a:bodyPr/>
                    <a:lstStyle/>
                    <a:p>
                      <a:pPr algn="ctr"/>
                      <a:r>
                        <a:rPr lang="en-US" sz="1800" b="1" dirty="0">
                          <a:latin typeface="+mn-lt"/>
                          <a:cs typeface="Helvetica" panose="020B0604020202020204" pitchFamily="34" charset="0"/>
                        </a:rPr>
                        <a:t>Apr 2021</a:t>
                      </a:r>
                    </a:p>
                  </a:txBody>
                  <a:tcPr marT="45724" marB="45724"/>
                </a:tc>
                <a:tc>
                  <a:txBody>
                    <a:bodyPr/>
                    <a:lstStyle/>
                    <a:p>
                      <a:pPr algn="ctr"/>
                      <a:r>
                        <a:rPr lang="en-US" sz="1800" b="1" dirty="0">
                          <a:latin typeface="+mn-lt"/>
                          <a:cs typeface="Helvetica" panose="020B0604020202020204" pitchFamily="34" charset="0"/>
                        </a:rPr>
                        <a:t>May 2021</a:t>
                      </a:r>
                    </a:p>
                  </a:txBody>
                  <a:tcPr marT="45724" marB="45724"/>
                </a:tc>
                <a:tc>
                  <a:txBody>
                    <a:bodyPr/>
                    <a:lstStyle/>
                    <a:p>
                      <a:pPr algn="ctr"/>
                      <a:r>
                        <a:rPr lang="en-US" sz="1800" b="1" dirty="0">
                          <a:latin typeface="+mn-lt"/>
                          <a:cs typeface="Helvetica" panose="020B0604020202020204" pitchFamily="34" charset="0"/>
                        </a:rPr>
                        <a:t>Jun 2021</a:t>
                      </a:r>
                    </a:p>
                  </a:txBody>
                  <a:tcPr marT="45724" marB="45724"/>
                </a:tc>
                <a:tc>
                  <a:txBody>
                    <a:bodyPr/>
                    <a:lstStyle/>
                    <a:p>
                      <a:pPr algn="ctr"/>
                      <a:r>
                        <a:rPr lang="en-US" sz="1800" b="1" dirty="0">
                          <a:latin typeface="+mn-lt"/>
                          <a:cs typeface="Helvetica" panose="020B0604020202020204" pitchFamily="34" charset="0"/>
                        </a:rPr>
                        <a:t>Jul 2021</a:t>
                      </a:r>
                    </a:p>
                  </a:txBody>
                  <a:tcPr marT="45724" marB="45724"/>
                </a:tc>
                <a:tc>
                  <a:txBody>
                    <a:bodyPr/>
                    <a:lstStyle/>
                    <a:p>
                      <a:pPr algn="ctr"/>
                      <a:r>
                        <a:rPr lang="en-US" sz="1800" b="1" dirty="0">
                          <a:latin typeface="+mn-lt"/>
                          <a:cs typeface="Helvetica" panose="020B0604020202020204" pitchFamily="34" charset="0"/>
                        </a:rPr>
                        <a:t>Aug</a:t>
                      </a:r>
                      <a:r>
                        <a:rPr lang="en-US" sz="1800" b="1" baseline="0" dirty="0">
                          <a:latin typeface="+mn-lt"/>
                          <a:cs typeface="Helvetica" panose="020B0604020202020204" pitchFamily="34" charset="0"/>
                        </a:rPr>
                        <a:t> </a:t>
                      </a:r>
                      <a:r>
                        <a:rPr lang="en-US" sz="1800" b="1" dirty="0">
                          <a:latin typeface="+mn-lt"/>
                          <a:cs typeface="Helvetica" panose="020B0604020202020204" pitchFamily="34" charset="0"/>
                        </a:rPr>
                        <a:t>2021</a:t>
                      </a:r>
                    </a:p>
                  </a:txBody>
                  <a:tcPr marT="45724" marB="45724"/>
                </a:tc>
                <a:extLst>
                  <a:ext uri="{0D108BD9-81ED-4DB2-BD59-A6C34878D82A}">
                    <a16:rowId xmlns:a16="http://schemas.microsoft.com/office/drawing/2014/main" val="10000"/>
                  </a:ext>
                </a:extLst>
              </a:tr>
              <a:tr h="467297">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a:latin typeface="+mn-lt"/>
                      </a:endParaRPr>
                    </a:p>
                  </a:txBody>
                  <a:tcPr marT="45724" marB="45724" anchor="ctr"/>
                </a:tc>
                <a:tc>
                  <a:txBody>
                    <a:bodyPr/>
                    <a:lstStyle/>
                    <a:p>
                      <a:endParaRPr lang="en-US">
                        <a:latin typeface="+mn-lt"/>
                      </a:endParaRPr>
                    </a:p>
                  </a:txBody>
                  <a:tcPr marT="45724" marB="45724" anchor="ctr"/>
                </a:tc>
                <a:extLst>
                  <a:ext uri="{0D108BD9-81ED-4DB2-BD59-A6C34878D82A}">
                    <a16:rowId xmlns:a16="http://schemas.microsoft.com/office/drawing/2014/main" val="10001"/>
                  </a:ext>
                </a:extLst>
              </a:tr>
              <a:tr h="799964">
                <a:tc>
                  <a:txBody>
                    <a:bodyPr/>
                    <a:lstStyle/>
                    <a:p>
                      <a:pPr algn="ctr"/>
                      <a:r>
                        <a:rPr lang="en-US" sz="1400" b="0" dirty="0">
                          <a:latin typeface="+mn-lt"/>
                          <a:cs typeface="Helvetica" panose="020B0604020202020204" pitchFamily="34" charset="0"/>
                        </a:rPr>
                        <a:t>Payers</a:t>
                      </a:r>
                      <a:r>
                        <a:rPr lang="en-US" sz="1400" b="0" baseline="0" dirty="0">
                          <a:latin typeface="+mn-lt"/>
                          <a:cs typeface="Helvetica" panose="020B0604020202020204" pitchFamily="34" charset="0"/>
                        </a:rPr>
                        <a:t> submit March 2021 MA APCD files</a:t>
                      </a:r>
                      <a:endParaRPr lang="en-US" sz="1400" b="0" dirty="0">
                        <a:latin typeface="+mn-lt"/>
                        <a:cs typeface="Helvetica" panose="020B0604020202020204" pitchFamily="34" charset="0"/>
                      </a:endParaRPr>
                    </a:p>
                  </a:txBody>
                  <a:tcPr marT="45724" marB="45724" anchor="ctr">
                    <a:solidFill>
                      <a:schemeClr val="accent6">
                        <a:lumMod val="60000"/>
                        <a:lumOff val="40000"/>
                      </a:schemeClr>
                    </a:solid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dirty="0">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2"/>
                  </a:ext>
                </a:extLst>
              </a:tr>
              <a:tr h="914555">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r>
                        <a:rPr lang="en-US" sz="1400" b="1" dirty="0">
                          <a:latin typeface="+mn-lt"/>
                          <a:cs typeface="Helvetica" panose="020B0604020202020204" pitchFamily="34" charset="0"/>
                        </a:rPr>
                        <a:t>Supplemental</a:t>
                      </a:r>
                      <a:r>
                        <a:rPr lang="en-US" sz="1400" b="1" baseline="0" dirty="0">
                          <a:latin typeface="+mn-lt"/>
                          <a:cs typeface="Helvetica" panose="020B0604020202020204" pitchFamily="34" charset="0"/>
                        </a:rPr>
                        <a:t> enrollment reports due </a:t>
                      </a:r>
                      <a:r>
                        <a:rPr lang="en-US" sz="1400" b="0" baseline="0" dirty="0">
                          <a:latin typeface="+mn-lt"/>
                          <a:cs typeface="Helvetica" panose="020B0604020202020204" pitchFamily="34" charset="0"/>
                        </a:rPr>
                        <a:t>(select payers)</a:t>
                      </a:r>
                      <a:endParaRPr lang="en-US" sz="1400" b="0" dirty="0">
                        <a:latin typeface="+mn-lt"/>
                        <a:cs typeface="Helvetica" panose="020B0604020202020204" pitchFamily="34" charset="0"/>
                      </a:endParaRPr>
                    </a:p>
                  </a:txBody>
                  <a:tcPr marT="45724" marB="45724" anchor="ctr">
                    <a:solidFill>
                      <a:schemeClr val="accent6">
                        <a:lumMod val="60000"/>
                        <a:lumOff val="40000"/>
                      </a:schemeClr>
                    </a:solid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3"/>
                  </a:ext>
                </a:extLst>
              </a:tr>
              <a:tr h="833112">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r>
                        <a:rPr lang="en-US" sz="1400" dirty="0">
                          <a:latin typeface="+mn-lt"/>
                          <a:cs typeface="Helvetica" panose="020B0604020202020204" pitchFamily="34" charset="0"/>
                        </a:rPr>
                        <a:t>MA</a:t>
                      </a:r>
                      <a:r>
                        <a:rPr lang="en-US" sz="1400" baseline="0" dirty="0">
                          <a:latin typeface="+mn-lt"/>
                          <a:cs typeface="Helvetica" panose="020B0604020202020204" pitchFamily="34" charset="0"/>
                        </a:rPr>
                        <a:t> APCD enrollment counts sent to payers for review</a:t>
                      </a:r>
                      <a:endParaRPr lang="en-US" sz="1400" dirty="0">
                        <a:latin typeface="+mn-lt"/>
                        <a:cs typeface="Helvetica" panose="020B0604020202020204" pitchFamily="34" charset="0"/>
                      </a:endParaRPr>
                    </a:p>
                  </a:txBody>
                  <a:tcPr marT="45724" marB="45724" anchor="ctr">
                    <a:solidFill>
                      <a:schemeClr val="accent1">
                        <a:lumMod val="20000"/>
                        <a:lumOff val="80000"/>
                      </a:schemeClr>
                    </a:solidFill>
                  </a:tcPr>
                </a:tc>
                <a:tc>
                  <a:txBody>
                    <a:bodyPr/>
                    <a:lstStyle/>
                    <a:p>
                      <a:endParaRPr lang="en-US">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4"/>
                  </a:ext>
                </a:extLst>
              </a:tr>
              <a:tr h="508136">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solidFill>
                          <a:schemeClr val="bg1"/>
                        </a:solidFill>
                        <a:latin typeface="+mn-lt"/>
                        <a:cs typeface="Helvetica" panose="020B0604020202020204" pitchFamily="34" charset="0"/>
                      </a:endParaRPr>
                    </a:p>
                  </a:txBody>
                  <a:tcPr marT="45724" marB="45724" anchor="ctr">
                    <a:noFill/>
                  </a:tcPr>
                </a:tc>
                <a:tc>
                  <a:txBody>
                    <a:bodyPr/>
                    <a:lstStyle/>
                    <a:p>
                      <a:pPr algn="ctr"/>
                      <a:endParaRPr lang="en-US" sz="1400" dirty="0">
                        <a:solidFill>
                          <a:schemeClr val="bg1"/>
                        </a:solidFill>
                        <a:latin typeface="+mn-lt"/>
                        <a:cs typeface="Helvetica" panose="020B0604020202020204" pitchFamily="34" charset="0"/>
                      </a:endParaRPr>
                    </a:p>
                  </a:txBody>
                  <a:tcPr marT="45724" marB="45724" anchor="ctr">
                    <a:noFill/>
                  </a:tcPr>
                </a:tc>
                <a:tc gridSpan="2">
                  <a:txBody>
                    <a:bodyPr/>
                    <a:lstStyle/>
                    <a:p>
                      <a:pPr algn="ctr"/>
                      <a:r>
                        <a:rPr lang="en-US" sz="1400" b="1" dirty="0">
                          <a:solidFill>
                            <a:schemeClr val="bg1"/>
                          </a:solidFill>
                          <a:latin typeface="+mn-lt"/>
                          <a:cs typeface="Helvetica" panose="020B0604020202020204" pitchFamily="34" charset="0"/>
                        </a:rPr>
                        <a:t>Reporting</a:t>
                      </a:r>
                    </a:p>
                  </a:txBody>
                  <a:tcPr marT="45724" marB="45724" anchor="ctr">
                    <a:solidFill>
                      <a:srgbClr val="0070C0"/>
                    </a:solidFill>
                  </a:tcPr>
                </a:tc>
                <a:tc hMerge="1">
                  <a:txBody>
                    <a:bodyPr/>
                    <a:lstStyle/>
                    <a:p>
                      <a:pPr algn="ctr"/>
                      <a:endParaRPr lang="en-US" sz="1400" b="1" dirty="0">
                        <a:solidFill>
                          <a:schemeClr val="bg1"/>
                        </a:solidFill>
                        <a:latin typeface="Helvetica" panose="020B0604020202020204" pitchFamily="34" charset="0"/>
                        <a:cs typeface="Helvetica" panose="020B0604020202020204" pitchFamily="34" charset="0"/>
                      </a:endParaRPr>
                    </a:p>
                  </a:txBody>
                  <a:tcPr marT="45724" marB="45724" anchor="ctr">
                    <a:solidFill>
                      <a:srgbClr val="0070C0"/>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716273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US" sz="3100" dirty="0"/>
            </a:br>
            <a:r>
              <a:rPr lang="en-US" sz="3100" dirty="0"/>
              <a:t>Aggregate Data Submissions</a:t>
            </a:r>
          </a:p>
        </p:txBody>
      </p:sp>
      <p:sp>
        <p:nvSpPr>
          <p:cNvPr id="3" name="Subtitle 2"/>
          <p:cNvSpPr>
            <a:spLocks noGrp="1"/>
          </p:cNvSpPr>
          <p:nvPr>
            <p:ph type="subTitle" idx="1"/>
          </p:nvPr>
        </p:nvSpPr>
        <p:spPr/>
        <p:txBody>
          <a:bodyPr/>
          <a:lstStyle/>
          <a:p>
            <a:pPr marL="342900" indent="-342900">
              <a:buFont typeface="Wingdings" panose="05000000000000000000" pitchFamily="2" charset="2"/>
              <a:buChar char="Ø"/>
            </a:pPr>
            <a:r>
              <a:rPr lang="en-US" dirty="0"/>
              <a:t>CHIA is postponing 2021 submission deadlines for the following aggregate data filings: Total Medical Expenses and Alternative Payment Methods, Annual Premiums, Prescription Drug Rebates, and Relative Price.</a:t>
            </a:r>
          </a:p>
          <a:p>
            <a:r>
              <a:rPr lang="en-US" dirty="0"/>
              <a:t> </a:t>
            </a:r>
          </a:p>
          <a:p>
            <a:pPr marL="342900" indent="-342900">
              <a:buFont typeface="Wingdings" panose="05000000000000000000" pitchFamily="2" charset="2"/>
              <a:buChar char="Ø"/>
            </a:pPr>
            <a:r>
              <a:rPr lang="en-US" dirty="0"/>
              <a:t>Data will be collected in Fall 2021, with final timelines announced later this year. As always, draft specifications will be released for payer review and feedback prior to finalization. Thank you for your continued partnership during this time.</a:t>
            </a:r>
          </a:p>
          <a:p>
            <a:endParaRPr lang="en-US" dirty="0">
              <a:solidFill>
                <a:schemeClr val="tx2"/>
              </a:solidFill>
            </a:endParaRPr>
          </a:p>
          <a:p>
            <a:endParaRPr lang="en-US" dirty="0">
              <a:solidFill>
                <a:schemeClr val="tx2"/>
              </a:solidFill>
            </a:endParaRPr>
          </a:p>
          <a:p>
            <a:endParaRPr lang="en-US" dirty="0"/>
          </a:p>
          <a:p>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766666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100" dirty="0"/>
              <a:t>DOI Reporting</a:t>
            </a:r>
          </a:p>
        </p:txBody>
      </p:sp>
      <p:sp>
        <p:nvSpPr>
          <p:cNvPr id="3" name="Subtitle 2"/>
          <p:cNvSpPr>
            <a:spLocks noGrp="1"/>
          </p:cNvSpPr>
          <p:nvPr>
            <p:ph type="subTitle" idx="1"/>
          </p:nvPr>
        </p:nvSpPr>
        <p:spPr/>
        <p:txBody>
          <a:bodyPr/>
          <a:lstStyle/>
          <a:p>
            <a:pPr marL="342900" indent="-342900">
              <a:buFont typeface="Wingdings" panose="05000000000000000000" pitchFamily="2" charset="2"/>
              <a:buChar char="Ø"/>
            </a:pPr>
            <a:r>
              <a:rPr lang="en-US" dirty="0"/>
              <a:t>Q1 2021 HMO Membership reports were distributed on 5/25 to select payers. Signoff was due 7/9.</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a:t>Q2 2021 HMO Membership reports will be sent in August.</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a:t>Claims/Utilization:</a:t>
            </a:r>
          </a:p>
          <a:p>
            <a:pPr marL="457200" indent="-457200">
              <a:buFont typeface="Arial" panose="020B0604020202020204" pitchFamily="34" charset="0"/>
              <a:buChar char="•"/>
            </a:pPr>
            <a:r>
              <a:rPr lang="en-US" dirty="0">
                <a:solidFill>
                  <a:schemeClr val="tx2"/>
                </a:solidFill>
              </a:rPr>
              <a:t>Reports using data through March 2021 will be sent to payers in the coming weeks.</a:t>
            </a:r>
          </a:p>
          <a:p>
            <a:endParaRPr lang="en-US" dirty="0">
              <a:solidFill>
                <a:schemeClr val="tx2"/>
              </a:solidFill>
            </a:endParaRPr>
          </a:p>
          <a:p>
            <a:endParaRPr lang="en-US" dirty="0">
              <a:solidFill>
                <a:schemeClr val="tx2"/>
              </a:solidFill>
            </a:endParaRPr>
          </a:p>
          <a:p>
            <a:endParaRPr lang="en-US" dirty="0"/>
          </a:p>
          <a:p>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803668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Next Meetings</a:t>
            </a:r>
          </a:p>
        </p:txBody>
      </p:sp>
      <p:sp>
        <p:nvSpPr>
          <p:cNvPr id="3" name="Subtitle 2"/>
          <p:cNvSpPr>
            <a:spLocks noGrp="1"/>
          </p:cNvSpPr>
          <p:nvPr>
            <p:ph type="subTitle" idx="1"/>
          </p:nvPr>
        </p:nvSpPr>
        <p:spPr/>
        <p:txBody>
          <a:bodyPr/>
          <a:lstStyle/>
          <a:p>
            <a:pPr algn="ctr"/>
            <a:endParaRPr lang="en-US" sz="4000" dirty="0"/>
          </a:p>
          <a:p>
            <a:pPr algn="ctr"/>
            <a:r>
              <a:rPr lang="en-US" sz="4000" dirty="0"/>
              <a:t>August 10, 2021 @ 2:00 pm</a:t>
            </a:r>
          </a:p>
          <a:p>
            <a:pPr algn="ctr"/>
            <a:endParaRPr lang="en-US" sz="4000" dirty="0"/>
          </a:p>
          <a:p>
            <a:pPr algn="ctr"/>
            <a:r>
              <a:rPr lang="en-US" sz="4000" dirty="0"/>
              <a:t>September 14, 2021 @ 2:00 pm</a:t>
            </a:r>
          </a:p>
        </p:txBody>
      </p:sp>
    </p:spTree>
    <p:extLst>
      <p:ext uri="{BB962C8B-B14F-4D97-AF65-F5344CB8AC3E}">
        <p14:creationId xmlns:p14="http://schemas.microsoft.com/office/powerpoint/2010/main" val="1937674814"/>
      </p:ext>
    </p:extLst>
  </p:cSld>
  <p:clrMapOvr>
    <a:masterClrMapping/>
  </p:clrMapOvr>
</p:sld>
</file>

<file path=ppt/theme/theme1.xml><?xml version="1.0" encoding="utf-8"?>
<a:theme xmlns:a="http://schemas.openxmlformats.org/drawingml/2006/main" name="FINAL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FINALPowerPointTEMPLATE</Template>
  <TotalTime>24820</TotalTime>
  <Words>391</Words>
  <Application>Microsoft Macintosh PowerPoint</Application>
  <PresentationFormat>On-screen Show (4:3)</PresentationFormat>
  <Paragraphs>107</Paragraphs>
  <Slides>10</Slides>
  <Notes>10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Calibri</vt:lpstr>
      <vt:lpstr>Wingdings</vt:lpstr>
      <vt:lpstr>FINALPowerPointTEMPLATE</vt:lpstr>
      <vt:lpstr>Office Theme</vt:lpstr>
      <vt:lpstr>PowerPoint Presentation</vt:lpstr>
      <vt:lpstr>Agenda</vt:lpstr>
      <vt:lpstr>CHIA Email Addresses</vt:lpstr>
      <vt:lpstr>MA APCD Intake</vt:lpstr>
      <vt:lpstr>MA APCD Intake</vt:lpstr>
      <vt:lpstr>PowerPoint Presentation</vt:lpstr>
      <vt:lpstr> Aggregate Data Submissions</vt:lpstr>
      <vt:lpstr>DOI Reporting</vt:lpstr>
      <vt:lpstr>Next Meetings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KATHY HINES</dc:creator>
  <cp:lastModifiedBy>Rick Vogel</cp:lastModifiedBy>
  <cp:revision>1119</cp:revision>
  <cp:lastPrinted>2020-03-10T14:30:58Z</cp:lastPrinted>
  <dcterms:created xsi:type="dcterms:W3CDTF">2014-02-09T20:57:02Z</dcterms:created>
  <dcterms:modified xsi:type="dcterms:W3CDTF">2021-07-13T19:05:54Z</dcterms:modified>
</cp:coreProperties>
</file>