
<file path=[Content_Types].xml><?xml version="1.0" encoding="utf-8"?>
<Types xmlns="http://schemas.openxmlformats.org/package/2006/content-types">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Default Extension="emf" ContentType="image/x-emf"/>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755" r:id="rId2"/>
  </p:sldMasterIdLst>
  <p:notesMasterIdLst>
    <p:notesMasterId r:id="rId12"/>
  </p:notesMasterIdLst>
  <p:handoutMasterIdLst>
    <p:handoutMasterId r:id="rId13"/>
  </p:handoutMasterIdLst>
  <p:sldIdLst>
    <p:sldId id="256" r:id="rId3"/>
    <p:sldId id="414" r:id="rId4"/>
    <p:sldId id="583" r:id="rId5"/>
    <p:sldId id="584" r:id="rId6"/>
    <p:sldId id="587" r:id="rId7"/>
    <p:sldId id="453" r:id="rId8"/>
    <p:sldId id="582" r:id="rId9"/>
    <p:sldId id="362" r:id="rId10"/>
    <p:sldId id="451" r:id="rId1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Kramer, Marilyn" initials="KM"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436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47" autoAdjust="0"/>
    <p:restoredTop sz="73398" autoAdjust="0"/>
  </p:normalViewPr>
  <p:slideViewPr>
    <p:cSldViewPr snapToGrid="0" snapToObjects="1" showGuides="1">
      <p:cViewPr varScale="1">
        <p:scale>
          <a:sx n="128" d="100"/>
          <a:sy n="128" d="100"/>
        </p:scale>
        <p:origin x="-888" y="-104"/>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9/15/21</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9/15/21</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56932" indent="-291127" eaLnBrk="0" hangingPunct="0">
              <a:defRPr sz="2400">
                <a:solidFill>
                  <a:schemeClr val="tx1"/>
                </a:solidFill>
                <a:latin typeface="Calibri" pitchFamily="34" charset="0"/>
                <a:ea typeface="ＭＳ Ｐゴシック" charset="-128"/>
              </a:defRPr>
            </a:lvl2pPr>
            <a:lvl3pPr marL="1164511" indent="-232902" eaLnBrk="0" hangingPunct="0">
              <a:defRPr sz="2400">
                <a:solidFill>
                  <a:schemeClr val="tx1"/>
                </a:solidFill>
                <a:latin typeface="Calibri" pitchFamily="34" charset="0"/>
                <a:ea typeface="ＭＳ Ｐゴシック" charset="-128"/>
              </a:defRPr>
            </a:lvl3pPr>
            <a:lvl4pPr marL="1630315" indent="-232902" eaLnBrk="0" hangingPunct="0">
              <a:defRPr sz="2400">
                <a:solidFill>
                  <a:schemeClr val="tx1"/>
                </a:solidFill>
                <a:latin typeface="Calibri" pitchFamily="34" charset="0"/>
                <a:ea typeface="ＭＳ Ｐゴシック" charset="-128"/>
              </a:defRPr>
            </a:lvl4pPr>
            <a:lvl5pPr marL="2096119" indent="-232902" eaLnBrk="0" hangingPunct="0">
              <a:defRPr sz="2400">
                <a:solidFill>
                  <a:schemeClr val="tx1"/>
                </a:solidFill>
                <a:latin typeface="Calibri" pitchFamily="34" charset="0"/>
                <a:ea typeface="ＭＳ Ｐゴシック" charset="-128"/>
              </a:defRPr>
            </a:lvl5pPr>
            <a:lvl6pPr marL="2561924"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6pPr>
            <a:lvl7pPr marL="302772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7pPr>
            <a:lvl8pPr marL="3493532"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8pPr>
            <a:lvl9pPr marL="395933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a:t>
            </a:fld>
            <a:endParaRPr lang="en-US" alt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36931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645288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961795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712580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227548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7</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16041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8</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58591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9</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38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5"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a:t>Title  |  Name, Position Title  |  Date     </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7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pPr/>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834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pPr/>
              <a:t>9/15/21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20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pPr/>
              <a:t>9/15/21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329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pPr/>
              <a:t>9/15/21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52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pPr/>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853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pPr/>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546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pPr/>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690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pPr/>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874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03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lvl2pPr marL="457200" indent="-457200">
              <a:buFont typeface="Wingdings" charset="2"/>
              <a:buChar char="§"/>
              <a:defRPr sz="2400" b="0"/>
            </a:lvl2pPr>
          </a:lstStyle>
          <a:p>
            <a:pPr lvl="0"/>
            <a:r>
              <a:rPr lang="en-US" noProof="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350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1065197"/>
            <a:ext cx="8039100" cy="641350"/>
          </a:xfrm>
        </p:spPr>
        <p:txBody>
          <a:bodyPr/>
          <a:lstStyle/>
          <a:p>
            <a:r>
              <a:rPr lang="en-US"/>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a:t>Title  |  Name, Position Title  |  Date     </a:t>
            </a:r>
          </a:p>
          <a:p>
            <a:pPr>
              <a:defRPr/>
            </a:pPr>
            <a:endParaRPr lang="en-US"/>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54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a:t>Click to add slide title</a:t>
            </a:r>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97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pPr/>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22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pPr/>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393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pPr/>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9074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
            </a:r>
            <a:br>
              <a:rPr lang="en-US" altLang="en-US"/>
            </a:br>
            <a:r>
              <a:rPr lang="en-US" altLang="en-US"/>
              <a:t/>
            </a:r>
            <a:br>
              <a:rPr lang="en-US" altLang="en-US"/>
            </a:br>
            <a:r>
              <a:rPr lang="en-US" altLang="en-US"/>
              <a:t>Click to Edit Master Title Slide</a:t>
            </a:r>
            <a:br>
              <a:rPr lang="en-US" altLang="en-US"/>
            </a:br>
            <a:r>
              <a:rPr lang="en-US" altLang="en-US"/>
              <a:t/>
            </a:r>
            <a:br>
              <a:rPr lang="en-US" altLang="en-US"/>
            </a:br>
            <a:endParaRPr lang="en-US" altLang="en-US"/>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a:t>Title  |  Name, Position Title  |  Date     </a:t>
            </a:r>
          </a:p>
          <a:p>
            <a:pPr algn="ctr">
              <a:defRPr/>
            </a:pPr>
            <a:endParaRPr lang="en-US"/>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pPr/>
              <a:t>9/15/21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5039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chiamass.gov/information-for-data-submitters/" TargetMode="External"/><Relationship Id="rId4" Type="http://schemas.openxmlformats.org/officeDocument/2006/relationships/hyperlink" Target="mailto:lauren.coakley@chiamass.gov" TargetMode="External"/><Relationship Id="rId5" Type="http://schemas.openxmlformats.org/officeDocument/2006/relationships/hyperlink" Target="mailto:ashley.storms@chiamass.gov" TargetMode="External"/><Relationship Id="rId6" Type="http://schemas.openxmlformats.org/officeDocument/2006/relationships/hyperlink" Target="mailto:lisa.ahlgren@chiamass.gov" TargetMode="External"/><Relationship Id="rId7" Type="http://schemas.openxmlformats.org/officeDocument/2006/relationships/hyperlink" Target="mailto:erin.bonney@chiamass.gov" TargetMode="External"/><Relationship Id="rId1" Type="http://schemas.openxmlformats.org/officeDocument/2006/relationships/slideLayout" Target="../slideLayouts/slideLayout8.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5" name="Picture 3" descr="coverfinal-01.t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504"/>
          <a:stretch>
            <a:fillRect/>
          </a:stretch>
        </p:blipFill>
        <p:spPr bwMode="auto">
          <a:xfrm>
            <a:off x="-392113" y="-274638"/>
            <a:ext cx="9536113" cy="7132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itle 1"/>
          <p:cNvSpPr txBox="1">
            <a:spLocks/>
          </p:cNvSpPr>
          <p:nvPr/>
        </p:nvSpPr>
        <p:spPr>
          <a:xfrm>
            <a:off x="685800" y="1403349"/>
            <a:ext cx="7772400" cy="1038225"/>
          </a:xfrm>
          <a:prstGeom prst="rect">
            <a:avLst/>
          </a:prstGeom>
        </p:spPr>
        <p:txBody>
          <a:bodyPr anchor="ctr">
            <a:normAutofit fontScale="82500" lnSpcReduction="10000"/>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sz="4000" dirty="0">
                <a:solidFill>
                  <a:schemeClr val="bg1"/>
                </a:solidFill>
                <a:latin typeface="+mn-lt"/>
              </a:rPr>
              <a:t>Massachusetts All-Payer Claims Database:</a:t>
            </a:r>
            <a:br>
              <a:rPr lang="en-US" sz="4000" dirty="0">
                <a:solidFill>
                  <a:schemeClr val="bg1"/>
                </a:solidFill>
                <a:latin typeface="+mn-lt"/>
              </a:rPr>
            </a:br>
            <a:r>
              <a:rPr lang="en-US" sz="4000" dirty="0">
                <a:solidFill>
                  <a:schemeClr val="bg1"/>
                </a:solidFill>
                <a:latin typeface="+mn-lt"/>
              </a:rPr>
              <a:t>Technical Assistance Group (TAG)</a:t>
            </a:r>
          </a:p>
        </p:txBody>
      </p:sp>
      <p:sp>
        <p:nvSpPr>
          <p:cNvPr id="6" name="Subtitle 2"/>
          <p:cNvSpPr txBox="1">
            <a:spLocks/>
          </p:cNvSpPr>
          <p:nvPr/>
        </p:nvSpPr>
        <p:spPr>
          <a:xfrm>
            <a:off x="2057400" y="2039938"/>
            <a:ext cx="6400800" cy="401637"/>
          </a:xfrm>
          <a:prstGeom prst="rect">
            <a:avLst/>
          </a:prstGeom>
        </p:spPr>
        <p:txBody>
          <a:bodyPr>
            <a:normAutofit lnSpcReduction="10000"/>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schemeClr val="bg1">
                  <a:lumMod val="65000"/>
                </a:schemeClr>
              </a:solidFill>
              <a:cs typeface="Arial"/>
            </a:endParaRPr>
          </a:p>
        </p:txBody>
      </p:sp>
      <p:sp>
        <p:nvSpPr>
          <p:cNvPr id="7" name="Subtitle 2"/>
          <p:cNvSpPr txBox="1">
            <a:spLocks/>
          </p:cNvSpPr>
          <p:nvPr/>
        </p:nvSpPr>
        <p:spPr>
          <a:xfrm>
            <a:off x="2057400" y="3660775"/>
            <a:ext cx="6400800" cy="401638"/>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a:solidFill>
                  <a:schemeClr val="bg1">
                    <a:lumMod val="65000"/>
                  </a:schemeClr>
                </a:solidFill>
                <a:latin typeface="Arial"/>
                <a:cs typeface="Times New Roman"/>
              </a:rPr>
              <a:t>September 14, 2021</a:t>
            </a:r>
          </a:p>
        </p:txBody>
      </p:sp>
      <p:sp>
        <p:nvSpPr>
          <p:cNvPr id="8" name="Subtitle 2"/>
          <p:cNvSpPr txBox="1">
            <a:spLocks/>
          </p:cNvSpPr>
          <p:nvPr/>
        </p:nvSpPr>
        <p:spPr>
          <a:xfrm>
            <a:off x="2057400" y="3386138"/>
            <a:ext cx="6400800" cy="401637"/>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endParaRPr lang="en-US" sz="1600" i="1" dirty="0">
              <a:solidFill>
                <a:schemeClr val="bg1">
                  <a:lumMod val="65000"/>
                </a:schemeClr>
              </a:solidFill>
              <a:latin typeface="Arial"/>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a:xfrm>
            <a:off x="485415" y="1759352"/>
            <a:ext cx="7761815" cy="4254951"/>
          </a:xfrm>
        </p:spPr>
        <p:txBody>
          <a:bodyPr/>
          <a:lstStyle/>
          <a:p>
            <a:pPr marL="342900" indent="-342900">
              <a:buFont typeface="Arial" pitchFamily="34" charset="0"/>
              <a:buChar char="•"/>
            </a:pPr>
            <a:r>
              <a:rPr lang="en-US" dirty="0"/>
              <a:t>MA APCD</a:t>
            </a:r>
          </a:p>
          <a:p>
            <a:pPr marL="342900" indent="-342900">
              <a:buFont typeface="Arial" pitchFamily="34" charset="0"/>
              <a:buChar char="•"/>
            </a:pPr>
            <a:endParaRPr lang="en-US" dirty="0"/>
          </a:p>
          <a:p>
            <a:pPr marL="342900" indent="-342900">
              <a:buFont typeface="Arial" pitchFamily="34" charset="0"/>
              <a:buChar char="•"/>
            </a:pPr>
            <a:r>
              <a:rPr lang="en-US" dirty="0"/>
              <a:t>Enrollment Trends</a:t>
            </a:r>
          </a:p>
          <a:p>
            <a:pPr marL="342900" indent="-342900">
              <a:buFont typeface="Arial" pitchFamily="34" charset="0"/>
              <a:buChar char="•"/>
            </a:pPr>
            <a:endParaRPr lang="en-US" dirty="0"/>
          </a:p>
          <a:p>
            <a:pPr marL="342900" indent="-342900">
              <a:buFont typeface="Arial" pitchFamily="34" charset="0"/>
              <a:buChar char="•"/>
            </a:pPr>
            <a:r>
              <a:rPr lang="en-US" dirty="0"/>
              <a:t>Aggregate Data Submissions</a:t>
            </a:r>
          </a:p>
          <a:p>
            <a:pPr marL="342900" indent="-342900">
              <a:buFont typeface="Arial" pitchFamily="34" charset="0"/>
              <a:buChar char="•"/>
            </a:pPr>
            <a:endParaRPr lang="en-US" dirty="0">
              <a:solidFill>
                <a:schemeClr val="tx2"/>
              </a:solidFill>
            </a:endParaRPr>
          </a:p>
          <a:p>
            <a:pPr marL="342900" indent="-342900">
              <a:buFont typeface="Arial" pitchFamily="34" charset="0"/>
              <a:buChar char="•"/>
            </a:pPr>
            <a:r>
              <a:rPr lang="en-US" dirty="0"/>
              <a:t>DOI Reporting</a:t>
            </a:r>
          </a:p>
          <a:p>
            <a:pPr marL="342900" indent="-342900">
              <a:buFont typeface="Arial" pitchFamily="34" charset="0"/>
              <a:buChar char="•"/>
            </a:pPr>
            <a:endParaRPr lang="en-US" dirty="0"/>
          </a:p>
          <a:p>
            <a:pPr marL="342900" lvl="0" indent="-342900">
              <a:buFont typeface="Arial" panose="020B0604020202020204" pitchFamily="34" charset="0"/>
              <a:buChar char="•"/>
            </a:pPr>
            <a:r>
              <a:rPr lang="en-US" dirty="0"/>
              <a:t>Questions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990710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Intake</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All APCD submissions through July 2021 were due by August 31</a:t>
            </a:r>
            <a:r>
              <a:rPr lang="en-US" baseline="30000" dirty="0"/>
              <a:t>st.</a:t>
            </a:r>
            <a:r>
              <a:rPr lang="en-US" dirty="0"/>
              <a:t> This includes any re-submissions.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Please work with your liaison in submitting any overdue files and alert them if you expect delays.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CHIA is currently conducting data quality checks for our next data release scheduled for October. Liaisons may be reaching out to certain payers if any issues are found. This release includes data through June 2021.</a:t>
            </a:r>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907355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Intake</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Potential updates/changes to Submission Guides for 2022 are under consideration. Mainly changes to lookup table values of existing fields and intake edits.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More to come on upcoming TAG meetings and through email communications to payers.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CHIA is revisiting Medical Claim versioning methods with select payers. We’ll be sharing further information in the coming weeks.</a:t>
            </a:r>
          </a:p>
          <a:p>
            <a:pPr marL="285750" indent="-285750">
              <a:buFont typeface="Wingdings" panose="05000000000000000000" pitchFamily="2" charset="2"/>
              <a:buChar char="Ø"/>
            </a:pPr>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329972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Enrollment Trends</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Monthly Enrollment Trends reporting is moving back to a pre-pandemic quarterly cycle.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Going forward the submissions for September, December, March and June data will be used for E-Trends. Files will still be required monthly for other reporting needs.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Thank you for your help with submitting the monthly files in a timely manner so we could meet our reporting obligations for COVID-19 related work.</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10750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TextBox 27"/>
          <p:cNvSpPr txBox="1"/>
          <p:nvPr/>
        </p:nvSpPr>
        <p:spPr>
          <a:xfrm>
            <a:off x="258971" y="724813"/>
            <a:ext cx="8030931" cy="52322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480"/>
                </a:solidFill>
                <a:effectLst/>
                <a:uLnTx/>
                <a:uFillTx/>
                <a:latin typeface="Arial"/>
                <a:ea typeface="+mn-ea"/>
                <a:cs typeface="Arial"/>
              </a:rPr>
              <a:t>Aggregate Payer Data Reporting</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0532C6E-236F-4DB2-A3F8-7E6325D185F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3666A"/>
              </a:solidFill>
              <a:effectLst/>
              <a:uLnTx/>
              <a:uFillTx/>
              <a:latin typeface="Arial" panose="020B0604020202020204" pitchFamily="34" charset="0"/>
              <a:ea typeface="+mn-ea"/>
              <a:cs typeface="Arial" panose="020B0604020202020204" pitchFamily="34" charset="0"/>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04EB19-9049-421A-A1BA-98640E6B79C9}"/>
              </a:ext>
            </a:extLst>
          </p:cNvPr>
          <p:cNvSpPr txBox="1"/>
          <p:nvPr/>
        </p:nvSpPr>
        <p:spPr>
          <a:xfrm>
            <a:off x="335171" y="5287426"/>
            <a:ext cx="8389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5480"/>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information can be found on CHIA’s </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Information for Data Submitters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page: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https://www.chiamass.gov/information-for-data-submitters/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979A2B-45FE-42E7-896C-65F81DDB6E8C}"/>
              </a:ext>
            </a:extLst>
          </p:cNvPr>
          <p:cNvGraphicFramePr>
            <a:graphicFrameLocks noGrp="1"/>
          </p:cNvGraphicFramePr>
          <p:nvPr/>
        </p:nvGraphicFramePr>
        <p:xfrm>
          <a:off x="347867" y="1520597"/>
          <a:ext cx="8376408" cy="3443369"/>
        </p:xfrm>
        <a:graphic>
          <a:graphicData uri="http://schemas.openxmlformats.org/drawingml/2006/table">
            <a:tbl>
              <a:tblPr firstRow="1" firstCol="1" bandRow="1">
                <a:tableStyleId>{9DCAF9ED-07DC-4A11-8D7F-57B35C25682E}</a:tableStyleId>
              </a:tblPr>
              <a:tblGrid>
                <a:gridCol w="282604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450570419"/>
                    </a:ext>
                  </a:extLst>
                </a:gridCol>
                <a:gridCol w="139338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698373419"/>
                    </a:ext>
                  </a:extLst>
                </a:gridCol>
                <a:gridCol w="118973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332893432"/>
                    </a:ext>
                  </a:extLst>
                </a:gridCol>
                <a:gridCol w="296724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02323209"/>
                    </a:ext>
                  </a:extLst>
                </a:gridCol>
              </a:tblGrid>
              <a:tr h="631777">
                <a:tc>
                  <a:txBody>
                    <a:bodyPr/>
                    <a:lstStyle/>
                    <a:p>
                      <a:pPr marL="0" marR="0">
                        <a:spcBef>
                          <a:spcPts val="0"/>
                        </a:spcBef>
                        <a:spcAft>
                          <a:spcPts val="0"/>
                        </a:spcAft>
                      </a:pPr>
                      <a:r>
                        <a:rPr lang="en-US" sz="1400" dirty="0">
                          <a:effectLst/>
                        </a:rPr>
                        <a:t>Data Type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2021 Specifications Available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2021</a:t>
                      </a:r>
                    </a:p>
                    <a:p>
                      <a:pPr marL="0" marR="0" algn="ctr">
                        <a:spcBef>
                          <a:spcPts val="0"/>
                        </a:spcBef>
                        <a:spcAft>
                          <a:spcPts val="0"/>
                        </a:spcAft>
                      </a:pPr>
                      <a:r>
                        <a:rPr lang="en-US" sz="1400" dirty="0">
                          <a:effectLst/>
                        </a:rPr>
                        <a:t>Due Date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CHIA Contact</a:t>
                      </a:r>
                      <a:endParaRPr lang="en-US" sz="14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22214493"/>
                  </a:ext>
                </a:extLst>
              </a:tr>
              <a:tr h="421185">
                <a:tc>
                  <a:txBody>
                    <a:bodyPr/>
                    <a:lstStyle/>
                    <a:p>
                      <a:pPr marL="0" marR="0">
                        <a:spcBef>
                          <a:spcPts val="0"/>
                        </a:spcBef>
                        <a:spcAft>
                          <a:spcPts val="0"/>
                        </a:spcAft>
                      </a:pPr>
                      <a:r>
                        <a:rPr lang="en-US" sz="1400" b="0" dirty="0">
                          <a:effectLst/>
                        </a:rPr>
                        <a:t>Total Medical Expenses &amp; </a:t>
                      </a:r>
                    </a:p>
                    <a:p>
                      <a:pPr marL="0" marR="0">
                        <a:spcBef>
                          <a:spcPts val="0"/>
                        </a:spcBef>
                        <a:spcAft>
                          <a:spcPts val="0"/>
                        </a:spcAft>
                      </a:pPr>
                      <a:r>
                        <a:rPr lang="en-US" sz="1400" b="0" dirty="0">
                          <a:effectLst/>
                        </a:rPr>
                        <a:t>Alternative Payment Methods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4"/>
                        </a:rPr>
                        <a:t>lauren.coakley@chiamass.gov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142817877"/>
                  </a:ext>
                </a:extLst>
              </a:tr>
              <a:tr h="396095">
                <a:tc>
                  <a:txBody>
                    <a:bodyPr/>
                    <a:lstStyle/>
                    <a:p>
                      <a:pPr marL="0" marR="0">
                        <a:spcBef>
                          <a:spcPts val="0"/>
                        </a:spcBef>
                        <a:spcAft>
                          <a:spcPts val="0"/>
                        </a:spcAft>
                      </a:pPr>
                      <a:r>
                        <a:rPr lang="en-US" sz="1400" b="0" dirty="0">
                          <a:effectLst/>
                        </a:rPr>
                        <a:t>Prescription Drug Rebates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Now</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4"/>
                        </a:rPr>
                        <a:t>lauren.coakley@chiamass.gov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357954003"/>
                  </a:ext>
                </a:extLst>
              </a:tr>
              <a:tr h="396095">
                <a:tc>
                  <a:txBody>
                    <a:bodyPr/>
                    <a:lstStyle/>
                    <a:p>
                      <a:pPr marL="0" marR="0">
                        <a:spcBef>
                          <a:spcPts val="0"/>
                        </a:spcBef>
                        <a:spcAft>
                          <a:spcPts val="0"/>
                        </a:spcAft>
                      </a:pPr>
                      <a:r>
                        <a:rPr lang="en-US" sz="1400" b="0" dirty="0">
                          <a:effectLst/>
                        </a:rPr>
                        <a:t>Annual Premiums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5"/>
                        </a:rPr>
                        <a:t>ashley.storms@chiamass.gov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966489106"/>
                  </a:ext>
                </a:extLst>
              </a:tr>
              <a:tr h="396095">
                <a:tc>
                  <a:txBody>
                    <a:bodyPr/>
                    <a:lstStyle/>
                    <a:p>
                      <a:pPr marL="0" marR="0">
                        <a:spcBef>
                          <a:spcPts val="0"/>
                        </a:spcBef>
                        <a:spcAft>
                          <a:spcPts val="0"/>
                        </a:spcAft>
                      </a:pPr>
                      <a:r>
                        <a:rPr lang="en-US" sz="1400" b="0" dirty="0">
                          <a:effectLst/>
                        </a:rPr>
                        <a:t>Relative Price – Hospital</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p>
                  </a:txBody>
                  <a:tcPr marL="68580" marR="68580" marT="0" marB="0" anchor="ctr"/>
                </a:tc>
                <a:tc>
                  <a:txBody>
                    <a:bodyPr/>
                    <a:lstStyle/>
                    <a:p>
                      <a:pPr marL="0" marR="0" algn="ctr">
                        <a:spcBef>
                          <a:spcPts val="0"/>
                        </a:spcBef>
                        <a:spcAft>
                          <a:spcPts val="0"/>
                        </a:spcAft>
                      </a:pPr>
                      <a:r>
                        <a:rPr lang="en-US" sz="1400" dirty="0">
                          <a:effectLst/>
                        </a:rPr>
                        <a:t>10/1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324101650"/>
                  </a:ext>
                </a:extLst>
              </a:tr>
              <a:tr h="396095">
                <a:tc>
                  <a:txBody>
                    <a:bodyPr/>
                    <a:lstStyle/>
                    <a:p>
                      <a:pPr marL="0" marR="0">
                        <a:spcBef>
                          <a:spcPts val="0"/>
                        </a:spcBef>
                        <a:spcAft>
                          <a:spcPts val="0"/>
                        </a:spcAft>
                      </a:pPr>
                      <a:r>
                        <a:rPr lang="en-US" sz="1400" b="0" dirty="0">
                          <a:effectLst/>
                        </a:rPr>
                        <a:t>Relative Price – Physician Group</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p>
                  </a:txBody>
                  <a:tcPr marL="68580" marR="68580" marT="0" marB="0" anchor="ctr"/>
                </a:tc>
                <a:tc>
                  <a:txBody>
                    <a:bodyPr/>
                    <a:lstStyle/>
                    <a:p>
                      <a:pPr marL="0" marR="0" algn="ctr">
                        <a:spcBef>
                          <a:spcPts val="0"/>
                        </a:spcBef>
                        <a:spcAft>
                          <a:spcPts val="0"/>
                        </a:spcAft>
                      </a:pPr>
                      <a:r>
                        <a:rPr lang="en-US" sz="1400" dirty="0">
                          <a:effectLst/>
                        </a:rPr>
                        <a:t>10/15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725459163"/>
                  </a:ext>
                </a:extLst>
              </a:tr>
              <a:tr h="396095">
                <a:tc>
                  <a:txBody>
                    <a:bodyPr/>
                    <a:lstStyle/>
                    <a:p>
                      <a:pPr marL="0" marR="0">
                        <a:spcBef>
                          <a:spcPts val="0"/>
                        </a:spcBef>
                        <a:spcAft>
                          <a:spcPts val="0"/>
                        </a:spcAft>
                      </a:pPr>
                      <a:r>
                        <a:rPr lang="en-US" sz="1400" b="0" dirty="0">
                          <a:effectLst/>
                        </a:rPr>
                        <a:t>Primary Care &amp; Behavioral Health</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11/5 </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7"/>
                        </a:rPr>
                        <a:t>erin.bonney@chiamass.gov</a:t>
                      </a:r>
                      <a:r>
                        <a:rPr lang="en-US" sz="1400" dirty="0">
                          <a:effectLst/>
                        </a:rPr>
                        <a:t> </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13627312"/>
                  </a:ext>
                </a:extLst>
              </a:tr>
              <a:tr h="396095">
                <a:tc>
                  <a:txBody>
                    <a:bodyPr/>
                    <a:lstStyle/>
                    <a:p>
                      <a:pPr marL="0" marR="0">
                        <a:spcBef>
                          <a:spcPts val="0"/>
                        </a:spcBef>
                        <a:spcAft>
                          <a:spcPts val="0"/>
                        </a:spcAft>
                      </a:pPr>
                      <a:r>
                        <a:rPr lang="en-US" sz="1400" b="0" dirty="0">
                          <a:effectLst/>
                        </a:rPr>
                        <a:t>Relative Price – Other Provider</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r>
                        <a:rPr lang="en-US" sz="1400" dirty="0">
                          <a:effectLst/>
                        </a:rPr>
                        <a:t> </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63602525"/>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473901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DOI Reporting</a:t>
            </a:r>
          </a:p>
        </p:txBody>
      </p:sp>
      <p:sp>
        <p:nvSpPr>
          <p:cNvPr id="3" name="Subtitle 2"/>
          <p:cNvSpPr>
            <a:spLocks noGrp="1"/>
          </p:cNvSpPr>
          <p:nvPr>
            <p:ph type="subTitle" idx="1"/>
          </p:nvPr>
        </p:nvSpPr>
        <p:spPr/>
        <p:txBody>
          <a:bodyPr/>
          <a:lstStyle/>
          <a:p>
            <a:pPr marL="342900" indent="-342900">
              <a:buFont typeface="Wingdings" panose="05000000000000000000" pitchFamily="2" charset="2"/>
              <a:buChar char="Ø"/>
            </a:pPr>
            <a:r>
              <a:rPr lang="en-US" dirty="0"/>
              <a:t>Q2 2021 HMO Membership reports were distributed on 8/23. Signoff is due 10/7.</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Claims/Utilization:</a:t>
            </a:r>
          </a:p>
          <a:p>
            <a:pPr marL="457200" indent="-457200">
              <a:buFont typeface="Arial" panose="020B0604020202020204" pitchFamily="34" charset="0"/>
              <a:buChar char="•"/>
            </a:pPr>
            <a:r>
              <a:rPr lang="en-US" dirty="0">
                <a:solidFill>
                  <a:schemeClr val="tx2"/>
                </a:solidFill>
              </a:rPr>
              <a:t>Reports using data through March 2021 will be sent to select payers this week. DOI will be looking for signoff 60 days from date the reports are distributed.</a:t>
            </a:r>
          </a:p>
          <a:p>
            <a:pPr marL="457200" indent="-457200">
              <a:buFont typeface="Arial" panose="020B0604020202020204" pitchFamily="34" charset="0"/>
              <a:buChar char="•"/>
            </a:pPr>
            <a:r>
              <a:rPr lang="en-US" dirty="0">
                <a:solidFill>
                  <a:schemeClr val="tx2"/>
                </a:solidFill>
              </a:rPr>
              <a:t>We will be scheduling calls to discuss the reports once payers have had a chance to review.</a:t>
            </a:r>
          </a:p>
          <a:p>
            <a:endParaRPr lang="en-US" dirty="0">
              <a:solidFill>
                <a:schemeClr val="tx2"/>
              </a:solidFill>
            </a:endParaRPr>
          </a:p>
          <a:p>
            <a:endParaRPr lang="en-US" dirty="0">
              <a:solidFill>
                <a:schemeClr val="tx2"/>
              </a:solidFill>
            </a:endParaRPr>
          </a:p>
          <a:p>
            <a:endParaRPr lang="en-US" dirty="0"/>
          </a:p>
          <a:p>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366893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Meetings</a:t>
            </a:r>
          </a:p>
        </p:txBody>
      </p:sp>
      <p:sp>
        <p:nvSpPr>
          <p:cNvPr id="3" name="Subtitle 2"/>
          <p:cNvSpPr>
            <a:spLocks noGrp="1"/>
          </p:cNvSpPr>
          <p:nvPr>
            <p:ph type="subTitle" idx="1"/>
          </p:nvPr>
        </p:nvSpPr>
        <p:spPr/>
        <p:txBody>
          <a:bodyPr/>
          <a:lstStyle/>
          <a:p>
            <a:pPr algn="ctr"/>
            <a:endParaRPr lang="en-US" sz="4000" dirty="0"/>
          </a:p>
          <a:p>
            <a:pPr algn="ctr"/>
            <a:r>
              <a:rPr lang="en-US" sz="4000" dirty="0"/>
              <a:t>October 12, 2021 @ 2:00 pm</a:t>
            </a:r>
          </a:p>
          <a:p>
            <a:pPr algn="ctr"/>
            <a:endParaRPr lang="en-US" sz="4000" dirty="0"/>
          </a:p>
          <a:p>
            <a:pPr algn="ctr"/>
            <a:r>
              <a:rPr lang="en-US" sz="4000" dirty="0"/>
              <a:t>November 9, 2021 @ 2:00 pm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767481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a:p>
            <a:endParaRPr lang="en-US" dirty="0"/>
          </a:p>
          <a:p>
            <a:pPr lvl="0" algn="ctr"/>
            <a:r>
              <a:rPr lang="en-US" sz="4800" dirty="0"/>
              <a:t>Questions?</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4582245"/>
      </p:ext>
    </p:extLst>
  </p:cSld>
  <p:clrMapOvr>
    <a:masterClrMapping/>
  </p:clrMapOvr>
</p:sld>
</file>

<file path=ppt/theme/theme1.xml><?xml version="1.0" encoding="utf-8"?>
<a:theme xmlns:a="http://schemas.openxmlformats.org/drawingml/2006/main" name="FINAL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FINALPowerPointTEMPLATE</Template>
  <TotalTime>25062</TotalTime>
  <Words>477</Words>
  <Application>Microsoft Macintosh PowerPoint</Application>
  <PresentationFormat>On-screen Show (4:3)</PresentationFormat>
  <Paragraphs>122</Paragraphs>
  <Slides>9</Slides>
  <Notes>8</Notes>
  <HiddenSlides>0</HiddenSlides>
  <MMClips>0</MMClips>
  <ScaleCrop>false</ScaleCrop>
  <HeadingPairs>
    <vt:vector size="4" baseType="variant">
      <vt:variant>
        <vt:lpstr>Design Template</vt:lpstr>
      </vt:variant>
      <vt:variant>
        <vt:i4>2</vt:i4>
      </vt:variant>
      <vt:variant>
        <vt:lpstr>Slide Titles</vt:lpstr>
      </vt:variant>
      <vt:variant>
        <vt:i4>9</vt:i4>
      </vt:variant>
    </vt:vector>
  </HeadingPairs>
  <TitlesOfParts>
    <vt:vector size="11" baseType="lpstr">
      <vt:lpstr>FINALPowerPointTEMPLATE</vt:lpstr>
      <vt:lpstr>Office Theme</vt:lpstr>
      <vt:lpstr>Slide 1</vt:lpstr>
      <vt:lpstr>Agenda</vt:lpstr>
      <vt:lpstr>MA APCD Intake</vt:lpstr>
      <vt:lpstr>MA APCD Intake</vt:lpstr>
      <vt:lpstr>MA APCD Enrollment Trends</vt:lpstr>
      <vt:lpstr>Slide 6</vt:lpstr>
      <vt:lpstr>DOI Reporting</vt:lpstr>
      <vt:lpstr>Next Meetings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Rick Vogel</cp:lastModifiedBy>
  <cp:revision>1129</cp:revision>
  <cp:lastPrinted>2020-03-10T14:30:58Z</cp:lastPrinted>
  <dcterms:created xsi:type="dcterms:W3CDTF">2021-09-15T11:47:23Z</dcterms:created>
  <dcterms:modified xsi:type="dcterms:W3CDTF">2021-09-15T11:53:09Z</dcterms:modified>
</cp:coreProperties>
</file>