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14" r:id="rId3"/>
    <p:sldId id="583" r:id="rId4"/>
    <p:sldId id="584" r:id="rId5"/>
    <p:sldId id="587" r:id="rId6"/>
    <p:sldId id="588" r:id="rId7"/>
    <p:sldId id="585" r:id="rId8"/>
    <p:sldId id="467" r:id="rId9"/>
    <p:sldId id="582" r:id="rId10"/>
    <p:sldId id="362" r:id="rId11"/>
    <p:sldId id="451" r:id="rId12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73">
          <p15:clr>
            <a:srgbClr val="A4A3A4"/>
          </p15:clr>
        </p15:guide>
        <p15:guide id="2" pos="3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mer, Marilyn" initials="K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88" autoAdjust="0"/>
    <p:restoredTop sz="96327" autoAdjust="0"/>
  </p:normalViewPr>
  <p:slideViewPr>
    <p:cSldViewPr snapToGrid="0" snapToObjects="1" showGuides="1">
      <p:cViewPr varScale="1">
        <p:scale>
          <a:sx n="128" d="100"/>
          <a:sy n="128" d="100"/>
        </p:scale>
        <p:origin x="1520" y="176"/>
      </p:cViewPr>
      <p:guideLst>
        <p:guide orient="horz" pos="973"/>
        <p:guide pos="3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334750-2352-4B2E-BA89-7D4D92F6063F}" type="datetimeFigureOut">
              <a:rPr lang="en-US" altLang="en-US"/>
              <a:pPr/>
              <a:t>3/8/22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23F82-0C55-4A82-ADB7-C020DF7AEF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603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EFC4FF3-F2B4-4986-85D7-E6C0D0EDDD3C}" type="datetimeFigureOut">
              <a:rPr lang="en-US" altLang="en-US"/>
              <a:pPr/>
              <a:t>3/8/22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1" tIns="46581" rIns="93161" bIns="4658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1" tIns="46581" rIns="93161" bIns="46581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1" tIns="46581" rIns="93161" bIns="46581" rtlCol="0" anchor="b"/>
          <a:lstStyle>
            <a:lvl1pPr algn="l">
              <a:defRPr sz="1200"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wrap="square" lIns="93161" tIns="46581" rIns="93161" bIns="46581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3E6E6-89C7-4DE2-8571-13BA2D2041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5750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charset="-128"/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56932" indent="-291127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64511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30315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96119" indent="-232902" eaLnBrk="0" hangingPunct="0"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61924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302772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93532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959338" indent="-232902" defTabSz="46580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/>
            <a:fld id="{F4311CE4-E988-47FC-95D4-86132A681C2E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369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5859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0381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64528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9617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125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41121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5444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33E6E6-89C7-4DE2-8571-13BA2D2041F3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ＭＳ Ｐゴシック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ＭＳ Ｐゴシック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17562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542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57066" indent="-291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64717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30604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96491" indent="-232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62377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3028264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94151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960038" indent="-232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70CA50A-4583-453D-B781-415949AD5A4C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8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85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33E6E6-89C7-4DE2-8571-13BA2D2041F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160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Layout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8039100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CD77F8D-BCE2-4DEF-A10E-9452B17B91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765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Content 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736600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0"/>
          </p:nvPr>
        </p:nvSpPr>
        <p:spPr>
          <a:xfrm>
            <a:off x="4628697" y="1646114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mtClean="0"/>
            </a:lvl1pPr>
          </a:lstStyle>
          <a:p>
            <a:pPr algn="l">
              <a:defRPr/>
            </a:pPr>
            <a:r>
              <a:rPr lang="en-US"/>
              <a:t>Title  |  Name, Position Title  |  Date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6BEC1-6C80-4843-84D8-EF9FABDC7B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9032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overfinal-01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96838" y="-2619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53173" y="928285"/>
            <a:ext cx="7772400" cy="516948"/>
          </a:xfrm>
        </p:spPr>
        <p:txBody>
          <a:bodyPr>
            <a:normAutofit/>
          </a:bodyPr>
          <a:lstStyle>
            <a:lvl1pPr algn="r">
              <a:defRPr sz="3800" b="0" cap="all" baseline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2224773" y="1505281"/>
            <a:ext cx="6400800" cy="443587"/>
          </a:xfrm>
        </p:spPr>
        <p:txBody>
          <a:bodyPr>
            <a:normAutofit/>
          </a:bodyPr>
          <a:lstStyle>
            <a:lvl1pPr marL="0" indent="0" algn="r">
              <a:buNone/>
              <a:defRPr sz="2400" cap="all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23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Slide Tex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49263" y="1074078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/>
          <p:cNvSpPr>
            <a:spLocks noGrp="1"/>
          </p:cNvSpPr>
          <p:nvPr>
            <p:ph idx="1"/>
          </p:nvPr>
        </p:nvSpPr>
        <p:spPr bwMode="auto">
          <a:xfrm>
            <a:off x="449263" y="1983716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>
            <a:lvl2pPr marL="457200" indent="-457200">
              <a:buFont typeface="Wingdings" charset="2"/>
              <a:buChar char="§"/>
              <a:defRPr sz="2400" b="0"/>
            </a:lvl2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4013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6A4B19A9-79AC-44A8-B774-53CFB0574B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350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s Layout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8" descr="logoplain-03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6675" y="10953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Straight Connector 8"/>
          <p:cNvCxnSpPr/>
          <p:nvPr userDrawn="1"/>
        </p:nvCxnSpPr>
        <p:spPr>
          <a:xfrm>
            <a:off x="346075" y="6353175"/>
            <a:ext cx="8489950" cy="0"/>
          </a:xfrm>
          <a:prstGeom prst="line">
            <a:avLst/>
          </a:prstGeom>
          <a:ln w="6350" cmpd="sng"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 Placeholder 2"/>
          <p:cNvSpPr>
            <a:spLocks noGrp="1"/>
          </p:cNvSpPr>
          <p:nvPr>
            <p:ph idx="1"/>
          </p:nvPr>
        </p:nvSpPr>
        <p:spPr>
          <a:xfrm>
            <a:off x="449263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49263" y="1065197"/>
            <a:ext cx="8039100" cy="6413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idx="10"/>
          </p:nvPr>
        </p:nvSpPr>
        <p:spPr>
          <a:xfrm>
            <a:off x="4628697" y="1974711"/>
            <a:ext cx="3859666" cy="3579849"/>
          </a:xfrm>
          <a:prstGeom prst="rect">
            <a:avLst/>
          </a:prstGeom>
        </p:spPr>
        <p:txBody>
          <a:bodyPr rtlCol="0">
            <a:normAutofit/>
          </a:bodyPr>
          <a:lstStyle>
            <a:lvl2pPr marL="228600" indent="-228600">
              <a:defRPr sz="2400">
                <a:latin typeface="Arial"/>
                <a:cs typeface="Arial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346075" y="6465888"/>
            <a:ext cx="2225675" cy="365125"/>
          </a:xfrm>
        </p:spPr>
        <p:txBody>
          <a:bodyPr/>
          <a:lstStyle>
            <a:lvl1pPr algn="ctr">
              <a:defRPr dirty="0" smtClean="0">
                <a:solidFill>
                  <a:srgbClr val="7F7F7F"/>
                </a:solidFill>
              </a:defRPr>
            </a:lvl1pPr>
          </a:lstStyle>
          <a:p>
            <a:pPr algn="l">
              <a:defRPr/>
            </a:pPr>
            <a:r>
              <a:rPr lang="en-US"/>
              <a:t>Title  |  Name, Position Title  |  Date     </a:t>
            </a:r>
          </a:p>
          <a:p>
            <a:pPr>
              <a:defRPr/>
            </a:pPr>
            <a:endParaRPr lang="en-US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6702425" y="6465888"/>
            <a:ext cx="2133600" cy="365125"/>
          </a:xfrm>
        </p:spPr>
        <p:txBody>
          <a:bodyPr/>
          <a:lstStyle>
            <a:lvl1pPr>
              <a:defRPr>
                <a:solidFill>
                  <a:srgbClr val="7F7F7F"/>
                </a:solidFill>
              </a:defRPr>
            </a:lvl1pPr>
          </a:lstStyle>
          <a:p>
            <a:fld id="{453C5610-CA60-43AB-B212-AA21431CD3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5497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Slide Title-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60375" y="570991"/>
            <a:ext cx="7772400" cy="101798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600" b="1" i="0">
                <a:solidFill>
                  <a:srgbClr val="004178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slide title</a:t>
            </a: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85415" y="1895499"/>
            <a:ext cx="7761815" cy="411880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 i="0">
                <a:solidFill>
                  <a:srgbClr val="004178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text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73088" y="1692669"/>
            <a:ext cx="7654925" cy="0"/>
          </a:xfrm>
          <a:prstGeom prst="line">
            <a:avLst/>
          </a:prstGeom>
          <a:ln w="5080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979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49AAB-0DF0-468B-A451-D5BC661F1F6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3/8/22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A0763-BAB8-4508-8171-8857D9486094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8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bottomborderfinal-04.ti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4"/>
          <a:stretch>
            <a:fillRect/>
          </a:stretch>
        </p:blipFill>
        <p:spPr bwMode="auto">
          <a:xfrm>
            <a:off x="-69850" y="6045200"/>
            <a:ext cx="922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19113" y="736600"/>
            <a:ext cx="80391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en-US" altLang="en-US"/>
            </a:br>
            <a:br>
              <a:rPr lang="en-US" altLang="en-US"/>
            </a:br>
            <a:r>
              <a:rPr lang="en-US" altLang="en-US"/>
              <a:t>Click to Edit Master Title Slide</a:t>
            </a:r>
            <a:br>
              <a:rPr lang="en-US" altLang="en-US"/>
            </a:br>
            <a:br>
              <a:rPr lang="en-US" altLang="en-US"/>
            </a:br>
            <a:endParaRPr lang="en-US" alt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93700" y="6465888"/>
            <a:ext cx="22256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FFFFFF"/>
                </a:solidFill>
                <a:latin typeface="Arial"/>
                <a:ea typeface="ＭＳ Ｐゴシック" charset="0"/>
                <a:cs typeface="Arial"/>
              </a:defRPr>
            </a:lvl1pPr>
          </a:lstStyle>
          <a:p>
            <a:pPr>
              <a:defRPr/>
            </a:pPr>
            <a:r>
              <a:rPr lang="en-US"/>
              <a:t>Title  |  Name, Position Title  |  Date     </a:t>
            </a:r>
          </a:p>
          <a:p>
            <a:pPr algn="ctr">
              <a:defRPr/>
            </a:pPr>
            <a:endParaRPr lang="en-US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19113" y="1646238"/>
            <a:ext cx="8039100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en-US"/>
              <a:t>Click to add text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3950" y="64658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69A4E1B-3F2C-44F4-9ABA-DF446E66318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6" r:id="rId7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ea typeface="ＭＳ Ｐゴシック" charset="0"/>
          <a:cs typeface="Arial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ctr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defRPr sz="2000" kern="1200">
          <a:solidFill>
            <a:schemeClr val="tx1"/>
          </a:solidFill>
          <a:latin typeface="Arial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Wingdings" pitchFamily="2" charset="2"/>
        <a:defRPr sz="24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Arial" charset="0"/>
          <a:cs typeface="Arial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Arial" charset="0"/>
          <a:cs typeface="Arial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3" descr="coverfinal-01.t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04"/>
          <a:stretch>
            <a:fillRect/>
          </a:stretch>
        </p:blipFill>
        <p:spPr bwMode="auto">
          <a:xfrm>
            <a:off x="-392113" y="-274638"/>
            <a:ext cx="9536113" cy="713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85800" y="1403349"/>
            <a:ext cx="7772400" cy="10382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>
            <a:lvl1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2800" b="1" i="0" kern="1200">
                <a:solidFill>
                  <a:schemeClr val="tx1"/>
                </a:solidFill>
                <a:latin typeface="Times"/>
                <a:ea typeface="ＭＳ Ｐゴシック" charset="0"/>
                <a:cs typeface="ＭＳ Ｐゴシック" charset="0"/>
              </a:defRPr>
            </a:lvl1pPr>
            <a:lvl2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2pPr>
            <a:lvl3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3pPr>
            <a:lvl4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4pPr>
            <a:lvl5pPr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algn="r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Massachusetts All-Payer Claims Database:</a:t>
            </a:r>
            <a:br>
              <a:rPr lang="en-US" sz="4000" dirty="0">
                <a:solidFill>
                  <a:schemeClr val="bg1"/>
                </a:solidFill>
                <a:latin typeface="+mn-lt"/>
              </a:rPr>
            </a:br>
            <a:r>
              <a:rPr lang="en-US" sz="4000" dirty="0">
                <a:solidFill>
                  <a:schemeClr val="bg1"/>
                </a:solidFill>
                <a:latin typeface="+mn-lt"/>
              </a:rPr>
              <a:t>Technical Assistance Group (TAG)</a:t>
            </a: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057400" y="2039938"/>
            <a:ext cx="6400800" cy="401637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ctr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defRPr sz="2000" kern="1200">
                <a:solidFill>
                  <a:schemeClr val="tx1"/>
                </a:solidFill>
                <a:latin typeface="Arial"/>
                <a:ea typeface="ＭＳ Ｐゴシック" charset="0"/>
                <a:cs typeface="ＭＳ Ｐゴシック" charset="0"/>
              </a:defRPr>
            </a:lvl1pPr>
            <a:lvl2pPr marL="742950" indent="-28575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2pPr>
            <a:lvl3pPr marL="11430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3pPr>
            <a:lvl4pPr marL="16002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4pPr>
            <a:lvl5pPr marL="2057400" indent="-228600" algn="l" defTabSz="457200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2200" cap="all" dirty="0">
              <a:solidFill>
                <a:schemeClr val="bg1">
                  <a:lumMod val="65000"/>
                </a:schemeClr>
              </a:solidFill>
              <a:cs typeface="Arial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057400" y="3660775"/>
            <a:ext cx="6400800" cy="4016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Arial"/>
                <a:cs typeface="Times New Roman"/>
              </a:rPr>
              <a:t>March 8, 2022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2057400" y="3386138"/>
            <a:ext cx="6400800" cy="4016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endParaRPr lang="en-US" sz="1600" i="1" dirty="0">
              <a:solidFill>
                <a:schemeClr val="bg1">
                  <a:lumMod val="65000"/>
                </a:schemeClr>
              </a:solidFill>
              <a:latin typeface="Arial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Next Meetings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endParaRPr lang="en-US" sz="4000" dirty="0"/>
          </a:p>
          <a:p>
            <a:pPr algn="ctr"/>
            <a:r>
              <a:rPr lang="en-US" sz="4000" dirty="0"/>
              <a:t>April 12, 2022 @ 2:00 pm</a:t>
            </a:r>
          </a:p>
          <a:p>
            <a:pPr algn="ctr"/>
            <a:endParaRPr lang="en-US" sz="4000" dirty="0"/>
          </a:p>
          <a:p>
            <a:pPr algn="ctr"/>
            <a:r>
              <a:rPr lang="en-US" sz="4000" dirty="0"/>
              <a:t>May 10, 2022 @ 2:00 pm</a:t>
            </a:r>
          </a:p>
        </p:txBody>
      </p:sp>
    </p:spTree>
    <p:extLst>
      <p:ext uri="{BB962C8B-B14F-4D97-AF65-F5344CB8AC3E}">
        <p14:creationId xmlns:p14="http://schemas.microsoft.com/office/powerpoint/2010/main" val="1937674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0" algn="ctr"/>
            <a:r>
              <a:rPr lang="en-US" sz="4800" dirty="0"/>
              <a:t>Questions?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82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5415" y="1759352"/>
            <a:ext cx="7761815" cy="4254951"/>
          </a:xfrm>
        </p:spPr>
        <p:txBody>
          <a:bodyPr/>
          <a:lstStyle/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MA APCD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Enrollment Trends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indent="-342900">
              <a:buFont typeface="Arial" pitchFamily="34" charset="0"/>
              <a:buChar char="•"/>
            </a:pPr>
            <a:r>
              <a:rPr lang="en-US" dirty="0"/>
              <a:t>DOI Reporting</a:t>
            </a:r>
          </a:p>
          <a:p>
            <a:pPr marL="342900" indent="-342900">
              <a:buFont typeface="Arial" pitchFamily="34" charset="0"/>
              <a:buChar char="•"/>
            </a:pPr>
            <a:endParaRPr lang="en-US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2969907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MA APCD Intake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686371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All APCD submissions through January 2022 were due by February 28</a:t>
            </a:r>
            <a:r>
              <a:rPr lang="en-US" baseline="30000" dirty="0"/>
              <a:t>th.</a:t>
            </a:r>
            <a:r>
              <a:rPr lang="en-US" dirty="0"/>
              <a:t> This includes any re-submissions.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Please work with your liaison in submitting any overdue files and alert them if you expect any delays.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/>
              <a:t>CHIA is revisiting Medical Claim versioning methods with select payers. We’ll reach out when we have examples to share with each company.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073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Provider Submission Guide Update (Page 9)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9673EBB-0780-4DB1-8517-01A73DF87A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7" y="1543050"/>
            <a:ext cx="8772525" cy="377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299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Pharmacy Claims Submission Guide Update (Page 21)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D1505EC-FF52-46E3-9250-BCE34E9584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26209"/>
            <a:ext cx="9144000" cy="2605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2296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570991"/>
            <a:ext cx="8082734" cy="1017981"/>
          </a:xfrm>
        </p:spPr>
        <p:txBody>
          <a:bodyPr>
            <a:normAutofit/>
          </a:bodyPr>
          <a:lstStyle/>
          <a:p>
            <a:r>
              <a:rPr lang="en-US" sz="2800" dirty="0"/>
              <a:t>MA APCD – 2022 Medical Claims Submission Guide Update (Page 48)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0375" y="1960692"/>
            <a:ext cx="7761815" cy="3917593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0D347D-10BB-4D8D-A4BD-A4226A022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96291"/>
            <a:ext cx="9144000" cy="4214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3832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 APCD Intake Version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4723130"/>
              </p:ext>
            </p:extLst>
          </p:nvPr>
        </p:nvGraphicFramePr>
        <p:xfrm>
          <a:off x="726325" y="1892332"/>
          <a:ext cx="7506450" cy="31407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99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65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Process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42135" algn="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2022 Intake Timeline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1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Proposals Shared/Discussed with Carriers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December 2021/January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188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Draft Submission Guides published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January/February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Guide Changes Reviewed at Technical Advisory Group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January /February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Comment Period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Administrative Bulletin and Guides Adopted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February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2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708785" algn="ctr"/>
                        </a:tabLs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Development/Testing</a:t>
                      </a:r>
                      <a:r>
                        <a:rPr lang="en-US" sz="1100" dirty="0">
                          <a:effectLst/>
                        </a:rPr>
                        <a:t>	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February/July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16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Carrier Testing – new guides and transmission process changes (if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</a:rPr>
                        <a:t> any)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July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57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</a:rPr>
                        <a:t>MA APCD Intake Version 2022 Production (July 2022 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  <a:effectLst/>
                        </a:rPr>
                        <a:t>data)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August 2022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7903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Box 4"/>
          <p:cNvSpPr txBox="1">
            <a:spLocks noChangeArrowheads="1"/>
          </p:cNvSpPr>
          <p:nvPr/>
        </p:nvSpPr>
        <p:spPr bwMode="auto">
          <a:xfrm>
            <a:off x="457200" y="381000"/>
            <a:ext cx="7772400" cy="55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914400" eaLnBrk="1" hangingPunct="1">
              <a:spcBef>
                <a:spcPct val="0"/>
              </a:spcBef>
              <a:buFontTx/>
              <a:buNone/>
            </a:pPr>
            <a:r>
              <a:rPr lang="en-US" altLang="en-US" sz="3000" b="1" dirty="0">
                <a:solidFill>
                  <a:prstClr val="black"/>
                </a:solidFill>
                <a:ea typeface="+mn-ea"/>
                <a:cs typeface="Arial" charset="0"/>
              </a:rPr>
              <a:t>Enrollment Trends Timeline</a:t>
            </a:r>
          </a:p>
        </p:txBody>
      </p:sp>
      <p:graphicFrame>
        <p:nvGraphicFramePr>
          <p:cNvPr id="4" name="Content Placeholder 1"/>
          <p:cNvGraphicFramePr>
            <a:graphicFrameLocks/>
          </p:cNvGraphicFramePr>
          <p:nvPr/>
        </p:nvGraphicFramePr>
        <p:xfrm>
          <a:off x="533400" y="1371600"/>
          <a:ext cx="7576128" cy="42748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71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66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722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10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1008">
                  <a:extLst>
                    <a:ext uri="{9D8B030D-6E8A-4147-A177-3AD203B41FA5}">
                      <a16:colId xmlns:a16="http://schemas.microsoft.com/office/drawing/2014/main" val="1618234448"/>
                    </a:ext>
                  </a:extLst>
                </a:gridCol>
              </a:tblGrid>
              <a:tr h="396303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Oct 2021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Nov 2021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Dec 2021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Jan 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Feb</a:t>
                      </a:r>
                      <a:r>
                        <a:rPr lang="en-US" sz="1800" b="1" baseline="0" dirty="0">
                          <a:latin typeface="+mn-lt"/>
                          <a:cs typeface="Helvetica" panose="020B0604020202020204" pitchFamily="34" charset="0"/>
                        </a:rPr>
                        <a:t> </a:t>
                      </a:r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2022</a:t>
                      </a:r>
                    </a:p>
                  </a:txBody>
                  <a:tcPr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latin typeface="+mn-lt"/>
                          <a:cs typeface="Helvetica" panose="020B0604020202020204" pitchFamily="34" charset="0"/>
                        </a:rPr>
                        <a:t>Mar 2022</a:t>
                      </a:r>
                    </a:p>
                  </a:txBody>
                  <a:tcPr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7297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964"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>
                          <a:latin typeface="+mn-lt"/>
                          <a:cs typeface="Helvetica" panose="020B0604020202020204" pitchFamily="34" charset="0"/>
                        </a:rPr>
                        <a:t>Payers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 submit Sept 2021 MA APCD files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14555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+mn-lt"/>
                          <a:cs typeface="Helvetica" panose="020B0604020202020204" pitchFamily="34" charset="0"/>
                        </a:rPr>
                        <a:t>Supplemental</a:t>
                      </a:r>
                      <a:r>
                        <a:rPr lang="en-US" sz="1400" b="1" baseline="0" dirty="0">
                          <a:latin typeface="+mn-lt"/>
                          <a:cs typeface="Helvetica" panose="020B0604020202020204" pitchFamily="34" charset="0"/>
                        </a:rPr>
                        <a:t> enrollment reports due </a:t>
                      </a:r>
                      <a:r>
                        <a:rPr lang="en-US" sz="1400" b="0" baseline="0" dirty="0">
                          <a:latin typeface="+mn-lt"/>
                          <a:cs typeface="Helvetica" panose="020B0604020202020204" pitchFamily="34" charset="0"/>
                        </a:rPr>
                        <a:t>(select payers)</a:t>
                      </a:r>
                      <a:endParaRPr lang="en-US" sz="1400" b="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112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  <a:cs typeface="Helvetica" panose="020B0604020202020204" pitchFamily="34" charset="0"/>
                        </a:rPr>
                        <a:t>MA</a:t>
                      </a:r>
                      <a:r>
                        <a:rPr lang="en-US" sz="1400" baseline="0" dirty="0">
                          <a:latin typeface="+mn-lt"/>
                          <a:cs typeface="Helvetica" panose="020B0604020202020204" pitchFamily="34" charset="0"/>
                        </a:rPr>
                        <a:t> APCD enrollment counts sent to payers for review</a:t>
                      </a:r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+mn-lt"/>
                      </a:endParaRPr>
                    </a:p>
                  </a:txBody>
                  <a:tcPr marT="45724" marB="4572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8136"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bg1"/>
                          </a:solidFill>
                          <a:latin typeface="+mn-lt"/>
                          <a:cs typeface="Helvetica" panose="020B0604020202020204" pitchFamily="34" charset="0"/>
                        </a:rPr>
                        <a:t>Reporting</a:t>
                      </a: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Helvetica" panose="020B0604020202020204" pitchFamily="34" charset="0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  <a:latin typeface="+mn-lt"/>
                        <a:cs typeface="Helvetica" panose="020B0604020202020204" pitchFamily="34" charset="0"/>
                      </a:endParaRPr>
                    </a:p>
                  </a:txBody>
                  <a:tcPr marT="45724" marB="45724"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4156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100" dirty="0"/>
              <a:t>DOI Reporting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Q4 2021 HMO Membership reports were sent last week. Signoff is due by 4/18.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CY2021 Membership reports will be distributed later this month.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dirty="0"/>
              <a:t>Claims/Utilization: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Reports using data through September 2021 were sent yesterday. Signoff is due by 5/7.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We continue to meet with select payers to reconcile differences in certain report categories.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3668937"/>
      </p:ext>
    </p:extLst>
  </p:cSld>
  <p:clrMapOvr>
    <a:masterClrMapping/>
  </p:clrMapOvr>
</p:sld>
</file>

<file path=ppt/theme/theme1.xml><?xml version="1.0" encoding="utf-8"?>
<a:theme xmlns:a="http://schemas.openxmlformats.org/drawingml/2006/main" name="FINAL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FINALPowerPointTEMPLATE</Template>
  <TotalTime>25910</TotalTime>
  <Words>347</Words>
  <Application>Microsoft Macintosh PowerPoint</Application>
  <PresentationFormat>On-screen Show (4:3)</PresentationFormat>
  <Paragraphs>120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Wingdings</vt:lpstr>
      <vt:lpstr>FINALPowerPointTEMPLATE</vt:lpstr>
      <vt:lpstr>PowerPoint Presentation</vt:lpstr>
      <vt:lpstr>Agenda</vt:lpstr>
      <vt:lpstr>MA APCD Intake</vt:lpstr>
      <vt:lpstr>MA APCD – 2022 Provider Submission Guide Update (Page 9)</vt:lpstr>
      <vt:lpstr>MA APCD – 2022 Pharmacy Claims Submission Guide Update (Page 21)</vt:lpstr>
      <vt:lpstr>MA APCD – 2022 Medical Claims Submission Guide Update (Page 48)</vt:lpstr>
      <vt:lpstr>MA APCD Intake Version 2022</vt:lpstr>
      <vt:lpstr>PowerPoint Presentation</vt:lpstr>
      <vt:lpstr>DOI Reporting</vt:lpstr>
      <vt:lpstr>Next Meetings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KATHY HINES</dc:creator>
  <cp:lastModifiedBy>Rick Vogel</cp:lastModifiedBy>
  <cp:revision>1157</cp:revision>
  <cp:lastPrinted>2020-03-10T14:30:58Z</cp:lastPrinted>
  <dcterms:created xsi:type="dcterms:W3CDTF">2014-02-09T20:57:02Z</dcterms:created>
  <dcterms:modified xsi:type="dcterms:W3CDTF">2022-03-08T20:27:00Z</dcterms:modified>
</cp:coreProperties>
</file>