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67" r:id="rId2"/>
    <p:sldMasterId id="2147483779" r:id="rId3"/>
  </p:sldMasterIdLst>
  <p:notesMasterIdLst>
    <p:notesMasterId r:id="rId17"/>
  </p:notesMasterIdLst>
  <p:handoutMasterIdLst>
    <p:handoutMasterId r:id="rId18"/>
  </p:handoutMasterIdLst>
  <p:sldIdLst>
    <p:sldId id="256" r:id="rId4"/>
    <p:sldId id="414" r:id="rId5"/>
    <p:sldId id="583" r:id="rId6"/>
    <p:sldId id="585" r:id="rId7"/>
    <p:sldId id="586" r:id="rId8"/>
    <p:sldId id="465" r:id="rId9"/>
    <p:sldId id="467" r:id="rId10"/>
    <p:sldId id="342" r:id="rId11"/>
    <p:sldId id="351" r:id="rId12"/>
    <p:sldId id="352" r:id="rId13"/>
    <p:sldId id="582" r:id="rId14"/>
    <p:sldId id="362" r:id="rId15"/>
    <p:sldId id="451" r:id="rId16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73">
          <p15:clr>
            <a:srgbClr val="A4A3A4"/>
          </p15:clr>
        </p15:guide>
        <p15:guide id="2" pos="33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amer, Marilyn" initials="K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7" autoAdjust="0"/>
    <p:restoredTop sz="96327" autoAdjust="0"/>
  </p:normalViewPr>
  <p:slideViewPr>
    <p:cSldViewPr snapToGrid="0" snapToObjects="1" showGuides="1">
      <p:cViewPr varScale="1">
        <p:scale>
          <a:sx n="128" d="100"/>
          <a:sy n="128" d="100"/>
        </p:scale>
        <p:origin x="1736" y="184"/>
      </p:cViewPr>
      <p:guideLst>
        <p:guide orient="horz" pos="973"/>
        <p:guide pos="3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1" tIns="46581" rIns="93161" bIns="46581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wrap="square" lIns="93161" tIns="46581" rIns="93161" bIns="4658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C334750-2352-4B2E-BA89-7D4D92F6063F}" type="datetimeFigureOut">
              <a:rPr lang="en-US" altLang="en-US"/>
              <a:pPr/>
              <a:t>9/14/22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1" tIns="46581" rIns="93161" bIns="46581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wrap="square" lIns="93161" tIns="46581" rIns="93161" bIns="4658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7923F82-0C55-4A82-ADB7-C020DF7AEF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4603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1" tIns="46581" rIns="93161" bIns="46581" rtlCol="0"/>
          <a:lstStyle>
            <a:lvl1pPr algn="l">
              <a:defRPr sz="1200"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wrap="square" lIns="93161" tIns="46581" rIns="93161" bIns="4658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EFC4FF3-F2B4-4986-85D7-E6C0D0EDDD3C}" type="datetimeFigureOut">
              <a:rPr lang="en-US" altLang="en-US"/>
              <a:pPr/>
              <a:t>9/14/22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1" tIns="46581" rIns="93161" bIns="4658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61" tIns="46581" rIns="93161" bIns="46581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1" tIns="46581" rIns="93161" bIns="46581" rtlCol="0" anchor="b"/>
          <a:lstStyle>
            <a:lvl1pPr algn="l">
              <a:defRPr sz="1200"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wrap="square" lIns="93161" tIns="46581" rIns="93161" bIns="4658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3E6E6-89C7-4DE2-8571-13BA2D2041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7505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ea typeface="ＭＳ Ｐゴシック" charset="-128"/>
            </a:endParaRPr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56932" indent="-291127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64511" indent="-232902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30315" indent="-232902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96119" indent="-232902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61924" indent="-232902" defTabSz="4658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3027728" indent="-232902" defTabSz="4658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93532" indent="-232902" defTabSz="4658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959338" indent="-232902" defTabSz="4658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fld id="{F4311CE4-E988-47FC-95D4-86132A681C2E}" type="slidenum">
              <a:rPr lang="en-US" altLang="en-US" sz="1200"/>
              <a:pPr eaLnBrk="1" hangingPunct="1"/>
              <a:t>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954369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33908B-EFDD-41B1-91FA-234AD1FFAD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75771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E6E6-89C7-4DE2-8571-13BA2D2041F3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1604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E6E6-89C7-4DE2-8571-13BA2D2041F3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1585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E6E6-89C7-4DE2-8571-13BA2D2041F3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0381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E6E6-89C7-4DE2-8571-13BA2D2041F3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6452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E6E6-89C7-4DE2-8571-13BA2D2041F3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9617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33E6E6-89C7-4DE2-8571-13BA2D2041F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756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33E6E6-89C7-4DE2-8571-13BA2D2041F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512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33E6E6-89C7-4DE2-8571-13BA2D2041F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0993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0CA50A-4583-453D-B781-415949AD5A4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857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33908B-EFDD-41B1-91FA-234AD1FFAD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7455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33908B-EFDD-41B1-91FA-234AD1FFAD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9204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Layou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49263" y="1646114"/>
            <a:ext cx="8039100" cy="3579849"/>
          </a:xfrm>
          <a:prstGeom prst="rect">
            <a:avLst/>
          </a:prstGeom>
        </p:spPr>
        <p:txBody>
          <a:bodyPr rtlCol="0">
            <a:normAutofit/>
          </a:bodyPr>
          <a:lstStyle>
            <a:lvl2pPr marL="228600" indent="-228600">
              <a:defRPr sz="2400">
                <a:latin typeface="Arial"/>
                <a:cs typeface="Arial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49263" y="736600"/>
            <a:ext cx="8039100" cy="6413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mtClean="0"/>
            </a:lvl1pPr>
          </a:lstStyle>
          <a:p>
            <a:pPr algn="l">
              <a:defRPr/>
            </a:pPr>
            <a:r>
              <a:rPr lang="en-US"/>
              <a:t>Title  |  Name, Position Title  |  Date     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CD77F8D-BCE2-4DEF-A10E-9452B17B91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6765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/>
              <a:t>9/14/22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912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/>
              <a:t>9/14/22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448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/>
              <a:t>9/14/22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953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/>
              <a:t>9/14/22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975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/>
              <a:t>9/14/22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663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/>
              <a:t>9/14/22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626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/>
              <a:t>9/14/22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383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/>
              <a:t>9/14/22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3527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49AAB-0DF0-468B-A451-D5BC661F1F6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A0763-BAB8-4508-8171-8857D948609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9469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E1F12-DA55-4829-9B73-16B585796C0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C404B-5055-4758-B2AF-AE5D50F061A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902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2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449263" y="1646114"/>
            <a:ext cx="3859666" cy="3579849"/>
          </a:xfrm>
          <a:prstGeom prst="rect">
            <a:avLst/>
          </a:prstGeom>
        </p:spPr>
        <p:txBody>
          <a:bodyPr rtlCol="0">
            <a:normAutofit/>
          </a:bodyPr>
          <a:lstStyle>
            <a:lvl2pPr marL="228600" indent="-228600">
              <a:defRPr sz="2400">
                <a:latin typeface="Arial"/>
                <a:cs typeface="Arial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9263" y="736600"/>
            <a:ext cx="8039100" cy="6413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628697" y="1646114"/>
            <a:ext cx="3859666" cy="3579849"/>
          </a:xfrm>
          <a:prstGeom prst="rect">
            <a:avLst/>
          </a:prstGeom>
        </p:spPr>
        <p:txBody>
          <a:bodyPr rtlCol="0">
            <a:normAutofit/>
          </a:bodyPr>
          <a:lstStyle>
            <a:lvl2pPr marL="228600" indent="-228600">
              <a:defRPr sz="2400">
                <a:latin typeface="Arial"/>
                <a:cs typeface="Arial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mtClean="0"/>
            </a:lvl1pPr>
          </a:lstStyle>
          <a:p>
            <a:pPr algn="l">
              <a:defRPr/>
            </a:pPr>
            <a:r>
              <a:rPr lang="en-US"/>
              <a:t>Title  |  Name, Position Title  |  Date   </a:t>
            </a:r>
          </a:p>
          <a:p>
            <a:pPr>
              <a:defRPr/>
            </a:pPr>
            <a:endParaRPr lang="en-US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E6BEC1-6C80-4843-84D8-EF9FABDC7B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9032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3E80B-1ED5-40D1-A32A-26ABE381FCC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A6784-0D68-4B4D-B02D-9164CD41B9B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1860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3C31B-0D22-4CA6-9E7C-468322E30DA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55641-0D04-44F4-B3D6-7C0EE0D14F4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8123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12B1D-D7C4-4023-B549-CE3F7F6616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BCEEE-BB86-4D47-8EC7-0590C10B0F6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1713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A49BC-02AF-4314-AA35-FC63F04CA46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359F9-5BA7-4A36-A821-4895A505EC2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9261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DE258-D4EB-440D-A3DE-05AF8393525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FEACE-0E8A-40F8-9A0C-FA7CB3C59F1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1279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BF148-2E11-4474-86C0-5BCDD73AD0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A762D-EEED-4571-B328-11A0E926D54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555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E5093-71E1-4390-AA5F-24DCD89C9D2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B7F70-952E-4DAB-8763-C77839CC0EC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5256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7EDC4-8EAE-405E-8C8E-3D6D2A3D247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3C7B2-D81B-4B93-8646-BD33CB06C80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1717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41AB1-AF6F-4F4E-9EB5-04EBA443043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ABF39-5DEB-41F7-9528-CCE43A71F1A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857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overfinal-01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4"/>
          <a:stretch>
            <a:fillRect/>
          </a:stretch>
        </p:blipFill>
        <p:spPr bwMode="auto">
          <a:xfrm>
            <a:off x="-96838" y="-261938"/>
            <a:ext cx="9536113" cy="713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853173" y="928285"/>
            <a:ext cx="7772400" cy="516948"/>
          </a:xfrm>
        </p:spPr>
        <p:txBody>
          <a:bodyPr>
            <a:normAutofit/>
          </a:bodyPr>
          <a:lstStyle>
            <a:lvl1pPr algn="r">
              <a:defRPr sz="3800" b="0" cap="all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224773" y="1505281"/>
            <a:ext cx="6400800" cy="443587"/>
          </a:xfrm>
        </p:spPr>
        <p:txBody>
          <a:bodyPr>
            <a:normAutofit/>
          </a:bodyPr>
          <a:lstStyle>
            <a:lvl1pPr marL="0" indent="0" algn="r">
              <a:buNone/>
              <a:defRPr sz="2400" cap="all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523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Tex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plain-03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675" y="109538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346075" y="6353175"/>
            <a:ext cx="8489950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49263" y="1074078"/>
            <a:ext cx="8039100" cy="6413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 bwMode="auto">
          <a:xfrm>
            <a:off x="449263" y="1983716"/>
            <a:ext cx="8039100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2pPr marL="457200" indent="-457200">
              <a:buFont typeface="Wingdings" charset="2"/>
              <a:buChar char="§"/>
              <a:defRPr sz="2400" b="0"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54013" y="6465888"/>
            <a:ext cx="2225675" cy="365125"/>
          </a:xfrm>
        </p:spPr>
        <p:txBody>
          <a:bodyPr/>
          <a:lstStyle>
            <a:lvl1pPr algn="ctr">
              <a:defRPr dirty="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>
              <a:defRPr/>
            </a:pPr>
            <a:r>
              <a:rPr lang="en-US"/>
              <a:t>Title  |  Name, Position Title  |  Date     </a:t>
            </a:r>
          </a:p>
          <a:p>
            <a:pPr>
              <a:defRPr/>
            </a:pPr>
            <a:endParaRPr lang="en-US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702425" y="6465888"/>
            <a:ext cx="2133600" cy="365125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6A4B19A9-79AC-44A8-B774-53CFB0574B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3507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Graphics Layou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logoplain-03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675" y="109538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346075" y="6353175"/>
            <a:ext cx="8489950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449263" y="1974711"/>
            <a:ext cx="3859666" cy="3579849"/>
          </a:xfrm>
          <a:prstGeom prst="rect">
            <a:avLst/>
          </a:prstGeom>
        </p:spPr>
        <p:txBody>
          <a:bodyPr rtlCol="0">
            <a:normAutofit/>
          </a:bodyPr>
          <a:lstStyle>
            <a:lvl2pPr marL="228600" indent="-228600">
              <a:defRPr sz="2400">
                <a:latin typeface="Arial"/>
                <a:cs typeface="Arial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9263" y="1065197"/>
            <a:ext cx="8039100" cy="6413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0"/>
          </p:nvPr>
        </p:nvSpPr>
        <p:spPr>
          <a:xfrm>
            <a:off x="4628697" y="1974711"/>
            <a:ext cx="3859666" cy="3579849"/>
          </a:xfrm>
          <a:prstGeom prst="rect">
            <a:avLst/>
          </a:prstGeom>
        </p:spPr>
        <p:txBody>
          <a:bodyPr rtlCol="0">
            <a:normAutofit/>
          </a:bodyPr>
          <a:lstStyle>
            <a:lvl2pPr marL="228600" indent="-228600">
              <a:defRPr sz="2400">
                <a:latin typeface="Arial"/>
                <a:cs typeface="Arial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46075" y="6465888"/>
            <a:ext cx="2225675" cy="365125"/>
          </a:xfrm>
        </p:spPr>
        <p:txBody>
          <a:bodyPr/>
          <a:lstStyle>
            <a:lvl1pPr algn="ctr">
              <a:defRPr dirty="0" smtClean="0">
                <a:solidFill>
                  <a:srgbClr val="7F7F7F"/>
                </a:solidFill>
              </a:defRPr>
            </a:lvl1pPr>
          </a:lstStyle>
          <a:p>
            <a:pPr algn="l">
              <a:defRPr/>
            </a:pPr>
            <a:r>
              <a:rPr lang="en-US"/>
              <a:t>Title  |  Name, Position Title  |  Date     </a:t>
            </a:r>
          </a:p>
          <a:p>
            <a:pPr>
              <a:defRPr/>
            </a:pPr>
            <a:endParaRPr lang="en-US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702425" y="6465888"/>
            <a:ext cx="2133600" cy="365125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453C5610-CA60-43AB-B212-AA21431CD3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549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Title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60375" y="570991"/>
            <a:ext cx="7772400" cy="101798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i="0">
                <a:solidFill>
                  <a:srgbClr val="004178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5415" y="1895499"/>
            <a:ext cx="7761815" cy="41188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0" i="0">
                <a:solidFill>
                  <a:srgbClr val="004178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text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73088" y="1692669"/>
            <a:ext cx="7654925" cy="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4979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/>
              <a:t>9/14/22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207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/>
              <a:t>9/14/22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914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/>
              <a:t>9/14/22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47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bottomborderfinal-04.t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"/>
          <a:stretch>
            <a:fillRect/>
          </a:stretch>
        </p:blipFill>
        <p:spPr bwMode="auto">
          <a:xfrm>
            <a:off x="-69850" y="6045200"/>
            <a:ext cx="9220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19113" y="736600"/>
            <a:ext cx="80391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en-US" altLang="en-US"/>
            </a:br>
            <a:br>
              <a:rPr lang="en-US" altLang="en-US"/>
            </a:br>
            <a:r>
              <a:rPr lang="en-US" altLang="en-US"/>
              <a:t>Click to Edit Master Title Slide</a:t>
            </a:r>
            <a:br>
              <a:rPr lang="en-US" altLang="en-US"/>
            </a:br>
            <a:br>
              <a:rPr lang="en-US" altLang="en-US"/>
            </a:br>
            <a:endParaRPr lang="en-US" alt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93700" y="6465888"/>
            <a:ext cx="22256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000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1pPr>
          </a:lstStyle>
          <a:p>
            <a:pPr>
              <a:defRPr/>
            </a:pPr>
            <a:r>
              <a:rPr lang="en-US"/>
              <a:t>Title  |  Name, Position Title  |  Date     </a:t>
            </a:r>
          </a:p>
          <a:p>
            <a:pPr algn="ctr">
              <a:defRPr/>
            </a:pP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9113" y="1646238"/>
            <a:ext cx="8039100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US" altLang="en-US"/>
              <a:t>Click to add text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03950" y="64658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9A4E1B-3F2C-44F4-9ABA-DF446E66318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ctr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2000" kern="1200">
          <a:solidFill>
            <a:schemeClr val="tx1"/>
          </a:solidFill>
          <a:latin typeface="Arial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Arial" charset="0"/>
          <a:cs typeface="Arial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19084-C52A-F94C-A0C4-07451512D6CE}" type="datetimeFigureOut">
              <a:rPr lang="en-US" smtClean="0"/>
              <a:t>9/14/22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A6123-CB18-7F45-A55A-50B480F994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354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760EC138-8C88-48E7-ADD0-6E413742012B}" type="datetimeFigureOut">
              <a:rPr lang="en-US">
                <a:solidFill>
                  <a:prstClr val="black">
                    <a:tint val="75000"/>
                  </a:prstClr>
                </a:solidFill>
                <a:ea typeface="+mn-ea"/>
              </a:rPr>
              <a:pPr defTabSz="914400">
                <a:defRPr/>
              </a:pPr>
              <a:t>9/14/22</a:t>
            </a:fld>
            <a:endParaRPr lang="en-US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35DA24ED-914E-482F-AE8A-23346656E119}" type="slidenum">
              <a:rPr lang="en-US">
                <a:solidFill>
                  <a:prstClr val="black">
                    <a:tint val="75000"/>
                  </a:prstClr>
                </a:solidFill>
                <a:ea typeface="+mn-ea"/>
              </a:rPr>
              <a:pPr defTabSz="9144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94664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Lauren.Coakley@chiamass.gov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it.gov/isa/representing-patient-gender-identity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CHIAData@gormanactuarial.com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mailto:CHIAData@gormanactuarial.com" TargetMode="External"/><Relationship Id="rId3" Type="http://schemas.openxmlformats.org/officeDocument/2006/relationships/image" Target="../media/image4.emf"/><Relationship Id="rId7" Type="http://schemas.openxmlformats.org/officeDocument/2006/relationships/hyperlink" Target="mailto:Lauren.Coakley@chiamass.gov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chiamass.gov/payer-data-reporting-premiums-data/" TargetMode="External"/><Relationship Id="rId5" Type="http://schemas.openxmlformats.org/officeDocument/2006/relationships/hyperlink" Target="https://www.chiamass.gov/prescription-drug-rebate-data-submission" TargetMode="External"/><Relationship Id="rId4" Type="http://schemas.openxmlformats.org/officeDocument/2006/relationships/hyperlink" Target="https://www.chiamass.gov/payer-data-reporting-tme-ap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3" descr="coverfinal-01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4"/>
          <a:stretch>
            <a:fillRect/>
          </a:stretch>
        </p:blipFill>
        <p:spPr bwMode="auto">
          <a:xfrm>
            <a:off x="-392113" y="-274638"/>
            <a:ext cx="9536113" cy="713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1403349"/>
            <a:ext cx="7772400" cy="1038225"/>
          </a:xfrm>
          <a:prstGeom prst="rect">
            <a:avLst/>
          </a:prstGeom>
        </p:spPr>
        <p:txBody>
          <a:bodyPr anchor="ctr">
            <a:normAutofit fontScale="82500" lnSpcReduction="10000"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i="0" kern="1200">
                <a:solidFill>
                  <a:schemeClr val="tx1"/>
                </a:solidFill>
                <a:latin typeface="Times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r>
              <a:rPr lang="en-US" sz="4000" dirty="0">
                <a:solidFill>
                  <a:schemeClr val="bg1"/>
                </a:solidFill>
                <a:latin typeface="+mn-lt"/>
              </a:rPr>
              <a:t>Massachusetts All-Payer Claims Database:</a:t>
            </a:r>
            <a:br>
              <a:rPr lang="en-US" sz="4000" dirty="0">
                <a:solidFill>
                  <a:schemeClr val="bg1"/>
                </a:solidFill>
                <a:latin typeface="+mn-lt"/>
              </a:rPr>
            </a:br>
            <a:r>
              <a:rPr lang="en-US" sz="4000" dirty="0">
                <a:solidFill>
                  <a:schemeClr val="bg1"/>
                </a:solidFill>
                <a:latin typeface="+mn-lt"/>
              </a:rPr>
              <a:t>Technical Assistance Group (TAG)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057400" y="2039938"/>
            <a:ext cx="6400800" cy="40163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2200" cap="all" dirty="0">
              <a:solidFill>
                <a:schemeClr val="bg1">
                  <a:lumMod val="65000"/>
                </a:schemeClr>
              </a:solidFill>
              <a:cs typeface="Arial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057400" y="3660775"/>
            <a:ext cx="6400800" cy="4016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/>
                <a:cs typeface="Times New Roman"/>
              </a:rPr>
              <a:t>September 13, 2022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057400" y="3386138"/>
            <a:ext cx="6400800" cy="401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i="1" dirty="0">
              <a:solidFill>
                <a:schemeClr val="bg1">
                  <a:lumMod val="65000"/>
                </a:schemeClr>
              </a:solidFill>
              <a:latin typeface="Arial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63090" y="6405853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32C6E-236F-4DB2-A3F8-7E6325D185F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9" descr="CHIAlogoSQ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881" y="6331113"/>
            <a:ext cx="457200" cy="457200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335171" y="6257470"/>
            <a:ext cx="852170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47867" y="1340308"/>
            <a:ext cx="8521704" cy="0"/>
          </a:xfrm>
          <a:prstGeom prst="line">
            <a:avLst/>
          </a:prstGeom>
          <a:ln w="28575" cmpd="sng">
            <a:solidFill>
              <a:srgbClr val="F79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8971" y="715355"/>
            <a:ext cx="8030931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548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Aggregate Data Submissions FAQ 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548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548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548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AF4385C2-462D-4A39-A03D-48B8CB462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56699" y="6405853"/>
            <a:ext cx="647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9/12/22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E8FC2E-CD5E-4300-A8DF-3C18E6B132E0}"/>
              </a:ext>
            </a:extLst>
          </p:cNvPr>
          <p:cNvSpPr txBox="1"/>
          <p:nvPr/>
        </p:nvSpPr>
        <p:spPr>
          <a:xfrm>
            <a:off x="210925" y="1556774"/>
            <a:ext cx="8744232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1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8921E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How can I request an extension for these data submissions?</a:t>
            </a:r>
          </a:p>
          <a:p>
            <a:pPr marL="1200150" marR="0" lvl="2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8921E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Please email Lauren Coakley (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4"/>
              </a:rPr>
              <a:t>Lauren.Coakley@chiamass.gov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 with any extension requests.</a:t>
            </a:r>
          </a:p>
          <a:p>
            <a:pPr marL="914400" marR="0" lvl="2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8921E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8921E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My organization has a new contract with Beth Israel Lahey, does CHIA have an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orgID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for this Parent Provider Group?</a:t>
            </a:r>
          </a:p>
          <a:p>
            <a:pPr marL="1200150" marR="0" lvl="2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8921E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Yes, please use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orgID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16665</a:t>
            </a:r>
          </a:p>
          <a:p>
            <a:pPr marL="1200150" marR="0" lvl="2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8921E"/>
              </a:buClr>
              <a:buSzTx/>
              <a:buFont typeface="Wingdings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8921E"/>
              </a:buClr>
              <a:buSzTx/>
              <a:buFont typeface="Wingdings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921E"/>
              </a:buClr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2690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100" dirty="0"/>
              <a:t>DOI Reporting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Q2 2022 HMO Membership were sent 8/25. Signoff is due 10/10.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Claims/Utilization: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Reports using data through March 2022 were sent 8/26. Signoff is due 10/25.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We continue to meet with select payers to reconcile differences in certain report categories.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668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Next Meetings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en-US" sz="4000" dirty="0"/>
          </a:p>
          <a:p>
            <a:pPr algn="ctr"/>
            <a:r>
              <a:rPr lang="en-US" sz="4000" dirty="0"/>
              <a:t>October 11, 2022 @ 2:00 pm</a:t>
            </a:r>
          </a:p>
          <a:p>
            <a:pPr algn="ctr"/>
            <a:endParaRPr lang="en-US" sz="4000" dirty="0"/>
          </a:p>
          <a:p>
            <a:pPr algn="ctr"/>
            <a:r>
              <a:rPr lang="en-US" sz="4000" dirty="0"/>
              <a:t>November 8, 2022 @ 2:00 pm</a:t>
            </a:r>
          </a:p>
        </p:txBody>
      </p:sp>
    </p:spTree>
    <p:extLst>
      <p:ext uri="{BB962C8B-B14F-4D97-AF65-F5344CB8AC3E}">
        <p14:creationId xmlns:p14="http://schemas.microsoft.com/office/powerpoint/2010/main" val="1937674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0" algn="ctr"/>
            <a:r>
              <a:rPr lang="en-US" sz="4800" dirty="0"/>
              <a:t>Questions?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582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5415" y="1759352"/>
            <a:ext cx="7761815" cy="4254951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MA APCD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Enrollment Trends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Aggregate Reporting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DOI Reporting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969907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MA APCD Intake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375" y="1686371"/>
            <a:ext cx="7761815" cy="3917593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All APCD submissions through July 2022 were due by August 31</a:t>
            </a:r>
            <a:r>
              <a:rPr lang="en-US" baseline="30000" dirty="0"/>
              <a:t>st.</a:t>
            </a:r>
            <a:r>
              <a:rPr lang="en-US" dirty="0"/>
              <a:t> This includes any re-submissions.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Please work with your liaison in submitting any overdue files and alert them if you expect any further delays.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CHIA is revisiting Medical Claim versioning methods with select payers. We’ll reach out when we have examples to share with each company.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073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MA APCD Intake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E7D6BC6-C936-44EE-960A-EB41C1ED81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2022 APCD submission guide changes are now incorporated in the Medical, Pharmacy and Provider files.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Production files with the submission guide changes started with July 2022 data.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There is no change to the version field in the header record – it remains ‘2019’.</a:t>
            </a:r>
          </a:p>
        </p:txBody>
      </p:sp>
    </p:spTree>
    <p:extLst>
      <p:ext uri="{BB962C8B-B14F-4D97-AF65-F5344CB8AC3E}">
        <p14:creationId xmlns:p14="http://schemas.microsoft.com/office/powerpoint/2010/main" val="985790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MA APCD Intake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E7D6BC6-C936-44EE-960A-EB41C1ED81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600" dirty="0"/>
              <a:t>CHIA is updating Member Gender (ME013, MC012, PC012, DC012) to allow for more options in the lookup table based on the </a:t>
            </a:r>
            <a:r>
              <a:rPr lang="en-US" sz="1600" dirty="0">
                <a:hlinkClick r:id="rId3"/>
              </a:rPr>
              <a:t>USCDI code set</a:t>
            </a:r>
            <a:r>
              <a:rPr lang="en-US" sz="1600" dirty="0"/>
              <a:t>. We are targeting October 2022 data (due in November) to have these new values in place.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45482DC-61D3-E65D-BC13-19614713A0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171770"/>
              </p:ext>
            </p:extLst>
          </p:nvPr>
        </p:nvGraphicFramePr>
        <p:xfrm>
          <a:off x="460375" y="2995023"/>
          <a:ext cx="8039101" cy="2973579"/>
        </p:xfrm>
        <a:graphic>
          <a:graphicData uri="http://schemas.openxmlformats.org/drawingml/2006/table">
            <a:tbl>
              <a:tblPr firstRow="1" firstCol="1" bandRow="1"/>
              <a:tblGrid>
                <a:gridCol w="323172">
                  <a:extLst>
                    <a:ext uri="{9D8B030D-6E8A-4147-A177-3AD203B41FA5}">
                      <a16:colId xmlns:a16="http://schemas.microsoft.com/office/drawing/2014/main" val="664365553"/>
                    </a:ext>
                  </a:extLst>
                </a:gridCol>
                <a:gridCol w="270114">
                  <a:extLst>
                    <a:ext uri="{9D8B030D-6E8A-4147-A177-3AD203B41FA5}">
                      <a16:colId xmlns:a16="http://schemas.microsoft.com/office/drawing/2014/main" val="3980175826"/>
                    </a:ext>
                  </a:extLst>
                </a:gridCol>
                <a:gridCol w="485561">
                  <a:extLst>
                    <a:ext uri="{9D8B030D-6E8A-4147-A177-3AD203B41FA5}">
                      <a16:colId xmlns:a16="http://schemas.microsoft.com/office/drawing/2014/main" val="2025173428"/>
                    </a:ext>
                  </a:extLst>
                </a:gridCol>
                <a:gridCol w="538619">
                  <a:extLst>
                    <a:ext uri="{9D8B030D-6E8A-4147-A177-3AD203B41FA5}">
                      <a16:colId xmlns:a16="http://schemas.microsoft.com/office/drawing/2014/main" val="1646854408"/>
                    </a:ext>
                  </a:extLst>
                </a:gridCol>
                <a:gridCol w="509679">
                  <a:extLst>
                    <a:ext uri="{9D8B030D-6E8A-4147-A177-3AD203B41FA5}">
                      <a16:colId xmlns:a16="http://schemas.microsoft.com/office/drawing/2014/main" val="1027605379"/>
                    </a:ext>
                  </a:extLst>
                </a:gridCol>
                <a:gridCol w="516111">
                  <a:extLst>
                    <a:ext uri="{9D8B030D-6E8A-4147-A177-3AD203B41FA5}">
                      <a16:colId xmlns:a16="http://schemas.microsoft.com/office/drawing/2014/main" val="34736650"/>
                    </a:ext>
                  </a:extLst>
                </a:gridCol>
                <a:gridCol w="701010">
                  <a:extLst>
                    <a:ext uri="{9D8B030D-6E8A-4147-A177-3AD203B41FA5}">
                      <a16:colId xmlns:a16="http://schemas.microsoft.com/office/drawing/2014/main" val="2578527950"/>
                    </a:ext>
                  </a:extLst>
                </a:gridCol>
                <a:gridCol w="635089">
                  <a:extLst>
                    <a:ext uri="{9D8B030D-6E8A-4147-A177-3AD203B41FA5}">
                      <a16:colId xmlns:a16="http://schemas.microsoft.com/office/drawing/2014/main" val="2477978742"/>
                    </a:ext>
                  </a:extLst>
                </a:gridCol>
                <a:gridCol w="731558">
                  <a:extLst>
                    <a:ext uri="{9D8B030D-6E8A-4147-A177-3AD203B41FA5}">
                      <a16:colId xmlns:a16="http://schemas.microsoft.com/office/drawing/2014/main" val="213083435"/>
                    </a:ext>
                  </a:extLst>
                </a:gridCol>
                <a:gridCol w="1865071">
                  <a:extLst>
                    <a:ext uri="{9D8B030D-6E8A-4147-A177-3AD203B41FA5}">
                      <a16:colId xmlns:a16="http://schemas.microsoft.com/office/drawing/2014/main" val="1301897724"/>
                    </a:ext>
                  </a:extLst>
                </a:gridCol>
                <a:gridCol w="726735">
                  <a:extLst>
                    <a:ext uri="{9D8B030D-6E8A-4147-A177-3AD203B41FA5}">
                      <a16:colId xmlns:a16="http://schemas.microsoft.com/office/drawing/2014/main" val="3411848703"/>
                    </a:ext>
                  </a:extLst>
                </a:gridCol>
                <a:gridCol w="411602">
                  <a:extLst>
                    <a:ext uri="{9D8B030D-6E8A-4147-A177-3AD203B41FA5}">
                      <a16:colId xmlns:a16="http://schemas.microsoft.com/office/drawing/2014/main" val="995826011"/>
                    </a:ext>
                  </a:extLst>
                </a:gridCol>
                <a:gridCol w="324780">
                  <a:extLst>
                    <a:ext uri="{9D8B030D-6E8A-4147-A177-3AD203B41FA5}">
                      <a16:colId xmlns:a16="http://schemas.microsoft.com/office/drawing/2014/main" val="3350886600"/>
                    </a:ext>
                  </a:extLst>
                </a:gridCol>
              </a:tblGrid>
              <a:tr h="6925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ME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ME013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Member Gender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8/16/22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Lookup Table - Text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tlkpGender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char[1]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Member's Gender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Report member gender as reported on enrollment form in alpha format.  Used to create Unique Member ID. </a:t>
                      </a: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EXAMPLE:  </a:t>
                      </a: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F = Female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All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100%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A0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766127"/>
                  </a:ext>
                </a:extLst>
              </a:tr>
              <a:tr h="1941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Code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Description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4896256"/>
                  </a:ext>
                </a:extLst>
              </a:tr>
              <a:tr h="1941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F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Female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077212"/>
                  </a:ext>
                </a:extLst>
              </a:tr>
              <a:tr h="1941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Male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748808"/>
                  </a:ext>
                </a:extLst>
              </a:tr>
              <a:tr h="1941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en-US" sz="1100" dirty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Transgender Male/Trans Man</a:t>
                      </a:r>
                      <a:endParaRPr lang="en-US" sz="1100" dirty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0683412"/>
                  </a:ext>
                </a:extLst>
              </a:tr>
              <a:tr h="2731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B</a:t>
                      </a:r>
                      <a:endParaRPr lang="en-US" sz="1100" dirty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Transgender Female/Trans Woman</a:t>
                      </a:r>
                      <a:endParaRPr lang="en-US" sz="1100" dirty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1621446"/>
                  </a:ext>
                </a:extLst>
              </a:tr>
              <a:tr h="4129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en-US" sz="1100" dirty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Genderqueer/gender nonconforming: neither exclusively male nor female</a:t>
                      </a:r>
                      <a:endParaRPr lang="en-US" sz="1100" dirty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6210380"/>
                  </a:ext>
                </a:extLst>
              </a:tr>
              <a:tr h="1941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1100" dirty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Non-binary</a:t>
                      </a:r>
                      <a:endParaRPr lang="en-US" sz="1100" dirty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9910378"/>
                  </a:ext>
                </a:extLst>
              </a:tr>
              <a:tr h="1941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Other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6602037"/>
                  </a:ext>
                </a:extLst>
              </a:tr>
              <a:tr h="1941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U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Unknown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834596"/>
                  </a:ext>
                </a:extLst>
              </a:tr>
              <a:tr h="1941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1100" dirty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Choose not to answer</a:t>
                      </a:r>
                      <a:endParaRPr lang="en-US" sz="1100" dirty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15784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0240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99" y="363013"/>
            <a:ext cx="8326967" cy="726026"/>
          </a:xfrm>
        </p:spPr>
        <p:txBody>
          <a:bodyPr/>
          <a:lstStyle/>
          <a:p>
            <a:pPr algn="l">
              <a:defRPr/>
            </a:pPr>
            <a:r>
              <a:rPr lang="en-US" sz="3000" b="1" dirty="0">
                <a:latin typeface="+mn-lt"/>
              </a:rPr>
              <a:t>Enrollment Trends Update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42899" y="1422400"/>
            <a:ext cx="8506133" cy="4902980"/>
          </a:xfrm>
        </p:spPr>
        <p:txBody>
          <a:bodyPr/>
          <a:lstStyle/>
          <a:p>
            <a:pPr marL="0" indent="0">
              <a:buNone/>
            </a:pPr>
            <a:endParaRPr lang="en-US" altLang="en-US" sz="1800" dirty="0"/>
          </a:p>
          <a:p>
            <a:r>
              <a:rPr lang="en-US" altLang="en-US" sz="2000" dirty="0"/>
              <a:t>The Enrollment Trends report with data through March 2022 was published on the CHIA website on August 31</a:t>
            </a:r>
            <a:r>
              <a:rPr lang="en-US" altLang="en-US" sz="2000" baseline="30000" dirty="0"/>
              <a:t>st</a:t>
            </a:r>
            <a:r>
              <a:rPr lang="en-US" altLang="en-US" sz="2000" dirty="0"/>
              <a:t>, 2022.</a:t>
            </a:r>
          </a:p>
          <a:p>
            <a:pPr marL="0" indent="0">
              <a:buNone/>
            </a:pPr>
            <a:endParaRPr lang="en-US" altLang="en-US" sz="2000" dirty="0"/>
          </a:p>
          <a:p>
            <a:r>
              <a:rPr lang="en-US" altLang="en-US" sz="2000" dirty="0"/>
              <a:t>The next Enrollment Trends reporting cycle will be based on data through September 2022 and is scheduled to be published in February 2023.</a:t>
            </a:r>
          </a:p>
          <a:p>
            <a:pPr marL="0" indent="0">
              <a:buNone/>
            </a:pPr>
            <a:endParaRPr lang="en-US" altLang="en-US" sz="2000" dirty="0"/>
          </a:p>
          <a:p>
            <a:r>
              <a:rPr lang="en-US" altLang="en-US" sz="2000" dirty="0"/>
              <a:t>CHIA will be sending out requests for Supplemental data to certain payers in early October 2022.</a:t>
            </a:r>
          </a:p>
          <a:p>
            <a:pPr marL="0" indent="0">
              <a:buNone/>
            </a:pPr>
            <a:endParaRPr lang="en-US" altLang="en-US" sz="2000" dirty="0"/>
          </a:p>
          <a:p>
            <a:pPr>
              <a:buFont typeface="Arial" panose="020B0604020202020204" pitchFamily="34" charset="0"/>
              <a:buChar char="•"/>
              <a:tabLst>
                <a:tab pos="6799263" algn="l"/>
              </a:tabLst>
              <a:defRPr/>
            </a:pPr>
            <a:r>
              <a:rPr lang="en-US" altLang="en-US" sz="2000" b="1" dirty="0">
                <a:solidFill>
                  <a:prstClr val="black"/>
                </a:solidFill>
                <a:cs typeface="Arial" charset="0"/>
              </a:rPr>
              <a:t>For questions on Enrollment Trends: </a:t>
            </a:r>
            <a:r>
              <a:rPr lang="en-US" altLang="en-US" sz="2000" dirty="0">
                <a:solidFill>
                  <a:prstClr val="black"/>
                </a:solidFill>
                <a:cs typeface="Arial" panose="020B0604020202020204" pitchFamily="34" charset="0"/>
              </a:rPr>
              <a:t>Contact your </a:t>
            </a:r>
            <a:r>
              <a:rPr lang="en-US" altLang="en-US" sz="2000" u="sng" dirty="0">
                <a:solidFill>
                  <a:prstClr val="black"/>
                </a:solidFill>
                <a:cs typeface="Arial" panose="020B0604020202020204" pitchFamily="34" charset="0"/>
              </a:rPr>
              <a:t>CHIA liaison.</a:t>
            </a:r>
            <a:endParaRPr lang="en-US" altLang="en-US" sz="2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sz="2000" dirty="0"/>
          </a:p>
          <a:p>
            <a:endParaRPr lang="en-US" altLang="en-US" sz="2000" dirty="0"/>
          </a:p>
          <a:p>
            <a:pPr marL="0" indent="0">
              <a:buFont typeface="Arial" charset="0"/>
              <a:buNone/>
            </a:pPr>
            <a:endParaRPr lang="en-US" altLang="en-US" sz="2000" dirty="0"/>
          </a:p>
          <a:p>
            <a:pPr marL="0" indent="0">
              <a:buFont typeface="Arial" charset="0"/>
              <a:buNone/>
            </a:pPr>
            <a:endParaRPr lang="en-US" altLang="en-US" sz="2000" dirty="0"/>
          </a:p>
          <a:p>
            <a:pPr marL="0" indent="0">
              <a:buFont typeface="Arial" charset="0"/>
              <a:buNone/>
            </a:pPr>
            <a:endParaRPr lang="en-US" altLang="en-US" sz="2000" dirty="0"/>
          </a:p>
          <a:p>
            <a:pPr marL="0" indent="0">
              <a:buFont typeface="Arial" charset="0"/>
              <a:buNone/>
            </a:pPr>
            <a:endParaRPr lang="en-US" altLang="en-US" sz="2000" dirty="0"/>
          </a:p>
          <a:p>
            <a:pPr marL="0" indent="0">
              <a:buFont typeface="Arial" charset="0"/>
              <a:buNone/>
            </a:pPr>
            <a:endParaRPr lang="en-US" altLang="en-US" sz="2000" dirty="0"/>
          </a:p>
          <a:p>
            <a:pPr marL="0" indent="0">
              <a:buFont typeface="Arial" charset="0"/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729148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457200" y="381000"/>
            <a:ext cx="777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Arial" charset="0"/>
              </a:rPr>
              <a:t>Enrollment Trends Timeline</a:t>
            </a:r>
          </a:p>
        </p:txBody>
      </p:sp>
      <p:graphicFrame>
        <p:nvGraphicFramePr>
          <p:cNvPr id="4" name="Content Placeholder 1"/>
          <p:cNvGraphicFramePr>
            <a:graphicFrameLocks/>
          </p:cNvGraphicFramePr>
          <p:nvPr/>
        </p:nvGraphicFramePr>
        <p:xfrm>
          <a:off x="533400" y="1371600"/>
          <a:ext cx="7421881" cy="40614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4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05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2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04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38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30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  <a:cs typeface="Helvetica" panose="020B0604020202020204" pitchFamily="34" charset="0"/>
                        </a:rPr>
                        <a:t>Oct 2022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  <a:cs typeface="Helvetica" panose="020B0604020202020204" pitchFamily="34" charset="0"/>
                        </a:rPr>
                        <a:t>Nov 2022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  <a:cs typeface="Helvetica" panose="020B0604020202020204" pitchFamily="34" charset="0"/>
                        </a:rPr>
                        <a:t>Dec 2022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  <a:cs typeface="Helvetica" panose="020B0604020202020204" pitchFamily="34" charset="0"/>
                        </a:rPr>
                        <a:t>Jan 2023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>
                          <a:latin typeface="+mn-lt"/>
                          <a:cs typeface="Helvetica" panose="020B0604020202020204" pitchFamily="34" charset="0"/>
                        </a:rPr>
                        <a:t>Feb </a:t>
                      </a:r>
                      <a:r>
                        <a:rPr lang="en-US" sz="1800" b="1" dirty="0">
                          <a:latin typeface="+mn-lt"/>
                          <a:cs typeface="Helvetica" panose="020B0604020202020204" pitchFamily="34" charset="0"/>
                        </a:rPr>
                        <a:t>2023</a:t>
                      </a: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297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 marT="45724" marB="4572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996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+mn-lt"/>
                          <a:cs typeface="Helvetica" panose="020B0604020202020204" pitchFamily="34" charset="0"/>
                        </a:rPr>
                        <a:t>Payers</a:t>
                      </a:r>
                      <a:r>
                        <a:rPr lang="en-US" sz="1400" b="0" baseline="0" dirty="0">
                          <a:latin typeface="+mn-lt"/>
                          <a:cs typeface="Helvetica" panose="020B0604020202020204" pitchFamily="34" charset="0"/>
                        </a:rPr>
                        <a:t> submit Sept 2022 MA APCD files</a:t>
                      </a:r>
                      <a:endParaRPr lang="en-US" sz="1400" b="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 marT="45724" marB="4572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555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+mn-lt"/>
                          <a:cs typeface="Helvetica" panose="020B0604020202020204" pitchFamily="34" charset="0"/>
                        </a:rPr>
                        <a:t>Supplemental</a:t>
                      </a:r>
                      <a:r>
                        <a:rPr lang="en-US" sz="1400" b="1" baseline="0" dirty="0">
                          <a:latin typeface="+mn-lt"/>
                          <a:cs typeface="Helvetica" panose="020B0604020202020204" pitchFamily="34" charset="0"/>
                        </a:rPr>
                        <a:t> enrollment reports due </a:t>
                      </a:r>
                      <a:r>
                        <a:rPr lang="en-US" sz="1400" b="0" baseline="0" dirty="0">
                          <a:latin typeface="+mn-lt"/>
                          <a:cs typeface="Helvetica" panose="020B0604020202020204" pitchFamily="34" charset="0"/>
                        </a:rPr>
                        <a:t>(select payers)</a:t>
                      </a:r>
                      <a:endParaRPr lang="en-US" sz="1400" b="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 marT="45724" marB="4572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3112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  <a:cs typeface="Helvetica" panose="020B0604020202020204" pitchFamily="34" charset="0"/>
                        </a:rPr>
                        <a:t>MA</a:t>
                      </a:r>
                      <a:r>
                        <a:rPr lang="en-US" sz="1400" baseline="0" dirty="0">
                          <a:latin typeface="+mn-lt"/>
                          <a:cs typeface="Helvetica" panose="020B0604020202020204" pitchFamily="34" charset="0"/>
                        </a:rPr>
                        <a:t> APCD enrollment counts sent to payers for review</a:t>
                      </a:r>
                      <a:endParaRPr lang="en-US" sz="140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 marT="45724" marB="45724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13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n-lt"/>
                          <a:cs typeface="Helvetica" panose="020B0604020202020204" pitchFamily="34" charset="0"/>
                        </a:rPr>
                        <a:t>Reporting</a:t>
                      </a:r>
                    </a:p>
                  </a:txBody>
                  <a:tcPr marT="45724" marB="45724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24" marB="45724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3415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63090" y="6405853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32C6E-236F-4DB2-A3F8-7E6325D185F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9" descr="CHIAlogoSQ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881" y="6331113"/>
            <a:ext cx="457200" cy="457200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335171" y="6257470"/>
            <a:ext cx="852170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47867" y="1340308"/>
            <a:ext cx="8521704" cy="0"/>
          </a:xfrm>
          <a:prstGeom prst="line">
            <a:avLst/>
          </a:prstGeom>
          <a:ln w="28575" cmpd="sng">
            <a:solidFill>
              <a:srgbClr val="F79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8971" y="742897"/>
            <a:ext cx="8030931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548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Aggregate Data Submission Deadlines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548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E8FC2E-CD5E-4300-A8DF-3C18E6B132E0}"/>
              </a:ext>
            </a:extLst>
          </p:cNvPr>
          <p:cNvSpPr txBox="1"/>
          <p:nvPr/>
        </p:nvSpPr>
        <p:spPr>
          <a:xfrm>
            <a:off x="258971" y="1556774"/>
            <a:ext cx="8744232" cy="2805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8921E"/>
              </a:buClr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57200" marR="0" lvl="1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8921E"/>
              </a:buClr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57200" marR="0" lvl="1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8921E"/>
              </a:buClr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57200" marR="0" lvl="1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8921E"/>
              </a:buClr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57200" marR="0" lvl="1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8921E"/>
              </a:buClr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57200" marR="0" lvl="1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8921E"/>
              </a:buClr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D40A7A5-DDC1-7A42-7910-249E86B12A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587038"/>
              </p:ext>
            </p:extLst>
          </p:nvPr>
        </p:nvGraphicFramePr>
        <p:xfrm>
          <a:off x="595801" y="1640277"/>
          <a:ext cx="7952398" cy="4277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6622">
                  <a:extLst>
                    <a:ext uri="{9D8B030D-6E8A-4147-A177-3AD203B41FA5}">
                      <a16:colId xmlns:a16="http://schemas.microsoft.com/office/drawing/2014/main" val="2397747923"/>
                    </a:ext>
                  </a:extLst>
                </a:gridCol>
                <a:gridCol w="2280356">
                  <a:extLst>
                    <a:ext uri="{9D8B030D-6E8A-4147-A177-3AD203B41FA5}">
                      <a16:colId xmlns:a16="http://schemas.microsoft.com/office/drawing/2014/main" val="1070936085"/>
                    </a:ext>
                  </a:extLst>
                </a:gridCol>
                <a:gridCol w="3025420">
                  <a:extLst>
                    <a:ext uri="{9D8B030D-6E8A-4147-A177-3AD203B41FA5}">
                      <a16:colId xmlns:a16="http://schemas.microsoft.com/office/drawing/2014/main" val="2668342721"/>
                    </a:ext>
                  </a:extLst>
                </a:gridCol>
              </a:tblGrid>
              <a:tr h="54269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Data Submission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Due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Submission Method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0921975"/>
                  </a:ext>
                </a:extLst>
              </a:tr>
              <a:tr h="8723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TME-APM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Wednesday, September 14th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CHIA Submissions Platform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676002"/>
                  </a:ext>
                </a:extLst>
              </a:tr>
              <a:tr h="104661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Prescription Drug Rebates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Wednesday, September 14th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CHIA Submissions Platform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3686558"/>
                  </a:ext>
                </a:extLst>
              </a:tr>
              <a:tr h="76894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Premiums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Wednesday, September 14th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Email to </a:t>
                      </a:r>
                      <a:r>
                        <a:rPr lang="en-US" sz="1400" dirty="0">
                          <a:hlinkClick r:id="rId4"/>
                        </a:rPr>
                        <a:t>CHIAData@gormanactuarial.com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1153785"/>
                  </a:ext>
                </a:extLst>
              </a:tr>
              <a:tr h="10466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Completed MLR Forms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Thursday, September 1st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Email to </a:t>
                      </a:r>
                      <a:r>
                        <a:rPr lang="en-US" sz="1400" dirty="0">
                          <a:hlinkClick r:id="rId4"/>
                        </a:rPr>
                        <a:t>CHIAData@gormanactuarial.com</a:t>
                      </a:r>
                      <a:endParaRPr lang="en-US" sz="1400" dirty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6975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3675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63090" y="6405853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32C6E-236F-4DB2-A3F8-7E6325D185F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9" descr="CHIAlogoSQ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881" y="6331113"/>
            <a:ext cx="457200" cy="457200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335171" y="6257470"/>
            <a:ext cx="852170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47867" y="1340308"/>
            <a:ext cx="8521704" cy="0"/>
          </a:xfrm>
          <a:prstGeom prst="line">
            <a:avLst/>
          </a:prstGeom>
          <a:ln w="28575" cmpd="sng">
            <a:solidFill>
              <a:srgbClr val="F79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8971" y="742897"/>
            <a:ext cx="8030931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548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Aggregate Data Submissions FAQ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548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AF4385C2-462D-4A39-A03D-48B8CB462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56699" y="6405853"/>
            <a:ext cx="647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9/12/22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E8FC2E-CD5E-4300-A8DF-3C18E6B132E0}"/>
              </a:ext>
            </a:extLst>
          </p:cNvPr>
          <p:cNvSpPr txBox="1"/>
          <p:nvPr/>
        </p:nvSpPr>
        <p:spPr>
          <a:xfrm>
            <a:off x="210925" y="1556774"/>
            <a:ext cx="8744232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1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8921E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Where can I find the data specifications and templates?</a:t>
            </a:r>
          </a:p>
          <a:p>
            <a:pPr marL="1200150" marR="0" lvl="2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8921E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 CHIA’s website -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4"/>
              </a:rPr>
              <a:t>TME-APM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5"/>
              </a:rPr>
              <a:t>Rx Rebates,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6"/>
              </a:rPr>
              <a:t>Premiums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</a:p>
          <a:p>
            <a:pPr marL="914400" marR="0" lvl="2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8921E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8921E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Where should I direct questions regarding these data submissions?</a:t>
            </a:r>
          </a:p>
          <a:p>
            <a:pPr marL="1200150" marR="0" lvl="2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8921E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questions about TME-APM and Rx Rebates, email Lauren Coakley (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7"/>
              </a:rPr>
              <a:t>Lauren.Coakley@chiamass.gov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</a:p>
          <a:p>
            <a:pPr marL="1200150" marR="0" lvl="2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8921E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questions about Premiums, email (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8"/>
              </a:rPr>
              <a:t>CHIAData@gormanactuarial.com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00150" marR="0" lvl="2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8921E"/>
              </a:buClr>
              <a:buSzTx/>
              <a:buFont typeface="Wingdings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8921E"/>
              </a:buClr>
              <a:buSzTx/>
              <a:buFont typeface="Wingdings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921E"/>
              </a:buClr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4859536"/>
      </p:ext>
    </p:extLst>
  </p:cSld>
  <p:clrMapOvr>
    <a:masterClrMapping/>
  </p:clrMapOvr>
</p:sld>
</file>

<file path=ppt/theme/theme1.xml><?xml version="1.0" encoding="utf-8"?>
<a:theme xmlns:a="http://schemas.openxmlformats.org/drawingml/2006/main" name="FINALPowerPoint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CHIA PPT 2018">
      <a:dk1>
        <a:srgbClr val="000000"/>
      </a:dk1>
      <a:lt1>
        <a:srgbClr val="FFFFFF"/>
      </a:lt1>
      <a:dk2>
        <a:srgbClr val="005480"/>
      </a:dk2>
      <a:lt2>
        <a:srgbClr val="C8C9CE"/>
      </a:lt2>
      <a:accent1>
        <a:srgbClr val="F8921E"/>
      </a:accent1>
      <a:accent2>
        <a:srgbClr val="005480"/>
      </a:accent2>
      <a:accent3>
        <a:srgbClr val="A0A0A4"/>
      </a:accent3>
      <a:accent4>
        <a:srgbClr val="63666A"/>
      </a:accent4>
      <a:accent5>
        <a:srgbClr val="C8C9CE"/>
      </a:accent5>
      <a:accent6>
        <a:srgbClr val="00B5E2"/>
      </a:accent6>
      <a:hlink>
        <a:srgbClr val="00B5E2"/>
      </a:hlink>
      <a:folHlink>
        <a:srgbClr val="00B5E2"/>
      </a:folHlink>
    </a:clrScheme>
    <a:fontScheme name="CHIA PPT 20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FINALPowerPointTEMPLATE</Template>
  <TotalTime>27313</TotalTime>
  <Words>752</Words>
  <Application>Microsoft Macintosh PowerPoint</Application>
  <PresentationFormat>On-screen Show (4:3)</PresentationFormat>
  <Paragraphs>258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FINALPowerPointTEMPLATE</vt:lpstr>
      <vt:lpstr>1_Office Theme</vt:lpstr>
      <vt:lpstr>Office Theme</vt:lpstr>
      <vt:lpstr>PowerPoint Presentation</vt:lpstr>
      <vt:lpstr>Agenda</vt:lpstr>
      <vt:lpstr>MA APCD Intake</vt:lpstr>
      <vt:lpstr>MA APCD Intake</vt:lpstr>
      <vt:lpstr>MA APCD Intake</vt:lpstr>
      <vt:lpstr>Enrollment Trends Update</vt:lpstr>
      <vt:lpstr>PowerPoint Presentation</vt:lpstr>
      <vt:lpstr>PowerPoint Presentation</vt:lpstr>
      <vt:lpstr>PowerPoint Presentation</vt:lpstr>
      <vt:lpstr>PowerPoint Presentation</vt:lpstr>
      <vt:lpstr>DOI Reporting</vt:lpstr>
      <vt:lpstr>Next Meetings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KATHY HINES</dc:creator>
  <cp:lastModifiedBy>Rick Vogel</cp:lastModifiedBy>
  <cp:revision>1187</cp:revision>
  <cp:lastPrinted>2020-03-10T14:30:58Z</cp:lastPrinted>
  <dcterms:created xsi:type="dcterms:W3CDTF">2014-02-09T20:57:02Z</dcterms:created>
  <dcterms:modified xsi:type="dcterms:W3CDTF">2022-09-14T15:26:03Z</dcterms:modified>
</cp:coreProperties>
</file>