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7" r:id="rId2"/>
    <p:sldMasterId id="2147483779" r:id="rId3"/>
  </p:sldMasterIdLst>
  <p:notesMasterIdLst>
    <p:notesMasterId r:id="rId15"/>
  </p:notesMasterIdLst>
  <p:handoutMasterIdLst>
    <p:handoutMasterId r:id="rId16"/>
  </p:handoutMasterIdLst>
  <p:sldIdLst>
    <p:sldId id="256" r:id="rId4"/>
    <p:sldId id="414" r:id="rId5"/>
    <p:sldId id="583" r:id="rId6"/>
    <p:sldId id="585" r:id="rId7"/>
    <p:sldId id="586" r:id="rId8"/>
    <p:sldId id="465" r:id="rId9"/>
    <p:sldId id="467" r:id="rId10"/>
    <p:sldId id="342" r:id="rId11"/>
    <p:sldId id="582" r:id="rId12"/>
    <p:sldId id="362" r:id="rId13"/>
    <p:sldId id="451" r:id="rId1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632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736" y="17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10/11/22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10/11/22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36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8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45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61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3E6E6-89C7-4DE2-8571-13BA2D2041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5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3E6E6-89C7-4DE2-8571-13BA2D2041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1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3E6E6-89C7-4DE2-8571-13BA2D2041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9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A50A-4583-453D-B781-415949AD5A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5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908B-EFDD-41B1-91FA-234AD1FFAD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45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4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5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7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6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2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8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5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50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E80B-1ED5-40D1-A32A-26ABE381FC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6784-0D68-4B4D-B02D-9164CD41B9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55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C31B-0D22-4CA6-9E7C-468322E30D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5641-0D04-44F4-B3D6-7C0EE0D14F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4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2B1D-D7C4-4023-B549-CE3F7F6616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CEEE-BB86-4D47-8EC7-0590C10B0F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16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9BC-02AF-4314-AA35-FC63F04CA4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59F9-5BA7-4A36-A821-4895A505EC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40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E258-D4EB-440D-A3DE-05AF839352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EACE-0E8A-40F8-9A0C-FA7CB3C59F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7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F148-2E11-4474-86C0-5BCDD73AD0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762D-EEED-4571-B328-11A0E926D5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69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5093-71E1-4390-AA5F-24DCD89C9D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7F70-952E-4DAB-8763-C77839CC0E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16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EDC4-8EAE-405E-8C8E-3D6D2A3D24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C7B2-D81B-4B93-8646-BD33CB06C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15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1AB1-AF6F-4F4E-9EB5-04EBA44304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BF39-5DEB-41F7-9528-CCE43A71F1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7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0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1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/>
            </a:br>
            <a:br>
              <a:rPr lang="en-US" altLang="en-US"/>
            </a:br>
            <a:r>
              <a:rPr lang="en-US" altLang="en-US"/>
              <a:t>Click to Edit Master Title Slide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9084-C52A-F94C-A0C4-07451512D6CE}" type="datetimeFigureOut">
              <a:rPr lang="en-US" smtClean="0"/>
              <a:t>10/11/22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5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60EC138-8C88-48E7-ADD0-6E413742012B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10/11/22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5DA24ED-914E-482F-AE8A-23346656E119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005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it.gov/isa/representing-patient-gender-ident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HIAData@gormanactuarial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October 11, 2022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Meetings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November 8, 2022 @ 2:00 pm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December 13, 2022 @ 2:00 pm</a:t>
            </a:r>
          </a:p>
        </p:txBody>
      </p:sp>
    </p:spTree>
    <p:extLst>
      <p:ext uri="{BB962C8B-B14F-4D97-AF65-F5344CB8AC3E}">
        <p14:creationId xmlns:p14="http://schemas.microsoft.com/office/powerpoint/2010/main" val="193767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 algn="ctr"/>
            <a:r>
              <a:rPr lang="en-US" sz="4800" dirty="0"/>
              <a:t>Questions?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8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MA APCD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Enrollment Trends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Aggregate Reporting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DOI Reporting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6990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 APCD Intake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686371"/>
            <a:ext cx="7761815" cy="39175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All APCD submissions through September 2022 are due by October 31</a:t>
            </a:r>
            <a:r>
              <a:rPr lang="en-US" baseline="30000" dirty="0"/>
              <a:t>st.</a:t>
            </a:r>
            <a:r>
              <a:rPr lang="en-US" dirty="0"/>
              <a:t> This includes any re-submissions.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Please work with your liaison in submitting any overdue files and alert them if you expect any delays this month.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data will be used for the quarterly DOI membership reports, semi-annual utilization reports and Enrollment Trends reporting.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CHIA is revisiting Medical Claim versioning methods with select payers. We’ll reach out when we have examples to share with each company.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7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 APCD Intake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7D6BC6-C936-44EE-960A-EB41C1ED8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2022 APCD submission guide changes are now incorporated in the Medical, Pharmacy and Provider files.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Production files with the submission guide changes started with July 2022 data.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There is no change to the version field in the header record – it remains ‘2019’.</a:t>
            </a:r>
          </a:p>
        </p:txBody>
      </p:sp>
    </p:spTree>
    <p:extLst>
      <p:ext uri="{BB962C8B-B14F-4D97-AF65-F5344CB8AC3E}">
        <p14:creationId xmlns:p14="http://schemas.microsoft.com/office/powerpoint/2010/main" val="98579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 APCD Intake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7D6BC6-C936-44EE-960A-EB41C1ED8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CHIA is updating Member Gender (ME013, MC012, PC012, DC012) to allow for more options in the lookup table based on the </a:t>
            </a:r>
            <a:r>
              <a:rPr lang="en-US" sz="1600" dirty="0">
                <a:hlinkClick r:id="rId3"/>
              </a:rPr>
              <a:t>USCDI code set</a:t>
            </a:r>
            <a:r>
              <a:rPr lang="en-US" sz="1600" dirty="0"/>
              <a:t>. We are on target to have these new values in place for October 2022 data (due in November).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5482DC-61D3-E65D-BC13-19614713A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71770"/>
              </p:ext>
            </p:extLst>
          </p:nvPr>
        </p:nvGraphicFramePr>
        <p:xfrm>
          <a:off x="460375" y="2995023"/>
          <a:ext cx="8039101" cy="2973579"/>
        </p:xfrm>
        <a:graphic>
          <a:graphicData uri="http://schemas.openxmlformats.org/drawingml/2006/table">
            <a:tbl>
              <a:tblPr firstRow="1" firstCol="1" bandRow="1"/>
              <a:tblGrid>
                <a:gridCol w="323172">
                  <a:extLst>
                    <a:ext uri="{9D8B030D-6E8A-4147-A177-3AD203B41FA5}">
                      <a16:colId xmlns:a16="http://schemas.microsoft.com/office/drawing/2014/main" val="664365553"/>
                    </a:ext>
                  </a:extLst>
                </a:gridCol>
                <a:gridCol w="270114">
                  <a:extLst>
                    <a:ext uri="{9D8B030D-6E8A-4147-A177-3AD203B41FA5}">
                      <a16:colId xmlns:a16="http://schemas.microsoft.com/office/drawing/2014/main" val="3980175826"/>
                    </a:ext>
                  </a:extLst>
                </a:gridCol>
                <a:gridCol w="485561">
                  <a:extLst>
                    <a:ext uri="{9D8B030D-6E8A-4147-A177-3AD203B41FA5}">
                      <a16:colId xmlns:a16="http://schemas.microsoft.com/office/drawing/2014/main" val="2025173428"/>
                    </a:ext>
                  </a:extLst>
                </a:gridCol>
                <a:gridCol w="538619">
                  <a:extLst>
                    <a:ext uri="{9D8B030D-6E8A-4147-A177-3AD203B41FA5}">
                      <a16:colId xmlns:a16="http://schemas.microsoft.com/office/drawing/2014/main" val="1646854408"/>
                    </a:ext>
                  </a:extLst>
                </a:gridCol>
                <a:gridCol w="509679">
                  <a:extLst>
                    <a:ext uri="{9D8B030D-6E8A-4147-A177-3AD203B41FA5}">
                      <a16:colId xmlns:a16="http://schemas.microsoft.com/office/drawing/2014/main" val="1027605379"/>
                    </a:ext>
                  </a:extLst>
                </a:gridCol>
                <a:gridCol w="516111">
                  <a:extLst>
                    <a:ext uri="{9D8B030D-6E8A-4147-A177-3AD203B41FA5}">
                      <a16:colId xmlns:a16="http://schemas.microsoft.com/office/drawing/2014/main" val="34736650"/>
                    </a:ext>
                  </a:extLst>
                </a:gridCol>
                <a:gridCol w="701010">
                  <a:extLst>
                    <a:ext uri="{9D8B030D-6E8A-4147-A177-3AD203B41FA5}">
                      <a16:colId xmlns:a16="http://schemas.microsoft.com/office/drawing/2014/main" val="2578527950"/>
                    </a:ext>
                  </a:extLst>
                </a:gridCol>
                <a:gridCol w="635089">
                  <a:extLst>
                    <a:ext uri="{9D8B030D-6E8A-4147-A177-3AD203B41FA5}">
                      <a16:colId xmlns:a16="http://schemas.microsoft.com/office/drawing/2014/main" val="2477978742"/>
                    </a:ext>
                  </a:extLst>
                </a:gridCol>
                <a:gridCol w="731558">
                  <a:extLst>
                    <a:ext uri="{9D8B030D-6E8A-4147-A177-3AD203B41FA5}">
                      <a16:colId xmlns:a16="http://schemas.microsoft.com/office/drawing/2014/main" val="213083435"/>
                    </a:ext>
                  </a:extLst>
                </a:gridCol>
                <a:gridCol w="1865071">
                  <a:extLst>
                    <a:ext uri="{9D8B030D-6E8A-4147-A177-3AD203B41FA5}">
                      <a16:colId xmlns:a16="http://schemas.microsoft.com/office/drawing/2014/main" val="1301897724"/>
                    </a:ext>
                  </a:extLst>
                </a:gridCol>
                <a:gridCol w="726735">
                  <a:extLst>
                    <a:ext uri="{9D8B030D-6E8A-4147-A177-3AD203B41FA5}">
                      <a16:colId xmlns:a16="http://schemas.microsoft.com/office/drawing/2014/main" val="3411848703"/>
                    </a:ext>
                  </a:extLst>
                </a:gridCol>
                <a:gridCol w="411602">
                  <a:extLst>
                    <a:ext uri="{9D8B030D-6E8A-4147-A177-3AD203B41FA5}">
                      <a16:colId xmlns:a16="http://schemas.microsoft.com/office/drawing/2014/main" val="995826011"/>
                    </a:ext>
                  </a:extLst>
                </a:gridCol>
                <a:gridCol w="324780">
                  <a:extLst>
                    <a:ext uri="{9D8B030D-6E8A-4147-A177-3AD203B41FA5}">
                      <a16:colId xmlns:a16="http://schemas.microsoft.com/office/drawing/2014/main" val="3350886600"/>
                    </a:ext>
                  </a:extLst>
                </a:gridCol>
              </a:tblGrid>
              <a:tr h="692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Member Gender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8/16/22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Lookup Table - Text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tlkpGender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char[1]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Member's Gender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Report member gender as reported on enrollment form in alpha format.  Used to create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EXAMPLE: 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 = Female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66127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96256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Female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77212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48808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Transgender Male/Trans Man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683412"/>
                  </a:ext>
                </a:extLst>
              </a:tr>
              <a:tr h="273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Transgender Female/Trans Woman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21446"/>
                  </a:ext>
                </a:extLst>
              </a:tr>
              <a:tr h="412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Genderqueer/gender nonconforming: neither exclusively male nor female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210380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Non-binary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910378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Other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602037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Unknown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34596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Choose not to answer</a:t>
                      </a:r>
                      <a:endParaRPr lang="en-US" sz="11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6583" marR="6658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578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24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363013"/>
            <a:ext cx="8326967" cy="726026"/>
          </a:xfrm>
        </p:spPr>
        <p:txBody>
          <a:bodyPr/>
          <a:lstStyle/>
          <a:p>
            <a:pPr algn="l">
              <a:defRPr/>
            </a:pPr>
            <a:r>
              <a:rPr lang="en-US" sz="3000" b="1" dirty="0">
                <a:latin typeface="+mn-lt"/>
              </a:rPr>
              <a:t>Enrollment Trends Update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2899" y="1422400"/>
            <a:ext cx="8506133" cy="4902980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The next Enrollment Trends reporting cycle will be based on data through September 2022 and is scheduled to be published in February 2023.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CHIA sent requests for Supplemental data to certain payers at the end of last week.  The due date for the Supplemental data through September 2022 is November 15, 2022.</a:t>
            </a:r>
          </a:p>
          <a:p>
            <a:endParaRPr lang="en-US" altLang="en-US" sz="2000" dirty="0"/>
          </a:p>
          <a:p>
            <a:r>
              <a:rPr lang="en-US" altLang="en-US" sz="2000" dirty="0"/>
              <a:t>CHIA will be </a:t>
            </a:r>
            <a:r>
              <a:rPr lang="en-US" sz="2000" dirty="0">
                <a:cs typeface="Helvetica" panose="020B0604020202020204" pitchFamily="34" charset="0"/>
              </a:rPr>
              <a:t>sending payers MA APCD-sourced enrollment counts for review in early </a:t>
            </a:r>
            <a:r>
              <a:rPr lang="en-US" sz="2000" b="1" dirty="0">
                <a:cs typeface="Helvetica" panose="020B0604020202020204" pitchFamily="34" charset="0"/>
              </a:rPr>
              <a:t>December 2022</a:t>
            </a:r>
            <a:r>
              <a:rPr lang="en-US" sz="2000" dirty="0">
                <a:cs typeface="Helvetica" panose="020B0604020202020204" pitchFamily="34" charset="0"/>
              </a:rPr>
              <a:t>.</a:t>
            </a: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r>
              <a:rPr lang="en-US" altLang="en-US" sz="2000" b="1" dirty="0">
                <a:solidFill>
                  <a:prstClr val="black"/>
                </a:solidFill>
                <a:cs typeface="Arial" charset="0"/>
              </a:rPr>
              <a:t>For questions on Enrollment Trends: 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Contact your </a:t>
            </a:r>
            <a:r>
              <a:rPr lang="en-US" altLang="en-US" sz="2000" u="sng" dirty="0">
                <a:solidFill>
                  <a:prstClr val="black"/>
                </a:solidFill>
                <a:cs typeface="Arial" panose="020B0604020202020204" pitchFamily="34" charset="0"/>
              </a:rPr>
              <a:t>CHIA liaison.</a:t>
            </a:r>
            <a:endParaRPr lang="en-US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2914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33400" y="1371600"/>
          <a:ext cx="7421881" cy="4061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Oct 2022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Nov 2022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Dec 2022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Jan 2023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latin typeface="+mn-lt"/>
                          <a:cs typeface="Helvetica" panose="020B0604020202020204" pitchFamily="34" charset="0"/>
                        </a:rPr>
                        <a:t>Feb </a:t>
                      </a:r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9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Helvetica" panose="020B0604020202020204" pitchFamily="34" charset="0"/>
                        </a:rPr>
                        <a:t>Payers</a:t>
                      </a:r>
                      <a:r>
                        <a:rPr lang="en-US" sz="1400" b="0" baseline="0" dirty="0">
                          <a:latin typeface="+mn-lt"/>
                          <a:cs typeface="Helvetica" panose="020B0604020202020204" pitchFamily="34" charset="0"/>
                        </a:rPr>
                        <a:t> submit Sept 2022 MA APCD files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Helvetica" panose="020B0604020202020204" pitchFamily="34" charset="0"/>
                        </a:rPr>
                        <a:t>Supplemental</a:t>
                      </a:r>
                      <a:r>
                        <a:rPr lang="en-US" sz="1400" b="1" baseline="0" dirty="0">
                          <a:latin typeface="+mn-lt"/>
                          <a:cs typeface="Helvetica" panose="020B0604020202020204" pitchFamily="34" charset="0"/>
                        </a:rPr>
                        <a:t> enrollment reports due </a:t>
                      </a:r>
                      <a:r>
                        <a:rPr lang="en-US" sz="1400" b="0" baseline="0" dirty="0">
                          <a:latin typeface="+mn-lt"/>
                          <a:cs typeface="Helvetica" panose="020B0604020202020204" pitchFamily="34" charset="0"/>
                        </a:rPr>
                        <a:t>(select payers)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Helvetica" panose="020B0604020202020204" pitchFamily="34" charset="0"/>
                        </a:rPr>
                        <a:t>MA</a:t>
                      </a:r>
                      <a:r>
                        <a:rPr lang="en-US" sz="1400" baseline="0" dirty="0">
                          <a:latin typeface="+mn-lt"/>
                          <a:cs typeface="Helvetica" panose="020B0604020202020204" pitchFamily="34" charset="0"/>
                        </a:rPr>
                        <a:t> APCD enrollment counts sent to payers for review</a:t>
                      </a:r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3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Helvetica" panose="020B0604020202020204" pitchFamily="34" charset="0"/>
                        </a:rPr>
                        <a:t>Reporting</a:t>
                      </a: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1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32C6E-236F-4DB2-A3F8-7E6325D185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971" y="742897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Aggregate Data Submission Deadlines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54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FC2E-CD5E-4300-A8DF-3C18E6B132E0}"/>
              </a:ext>
            </a:extLst>
          </p:cNvPr>
          <p:cNvSpPr txBox="1"/>
          <p:nvPr/>
        </p:nvSpPr>
        <p:spPr>
          <a:xfrm>
            <a:off x="258971" y="1556774"/>
            <a:ext cx="8744232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892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D40A7A5-DDC1-7A42-7910-249E86B12AC9}"/>
              </a:ext>
            </a:extLst>
          </p:cNvPr>
          <p:cNvGraphicFramePr>
            <a:graphicFrameLocks noGrp="1"/>
          </p:cNvGraphicFramePr>
          <p:nvPr/>
        </p:nvGraphicFramePr>
        <p:xfrm>
          <a:off x="595801" y="1640277"/>
          <a:ext cx="7952398" cy="427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622">
                  <a:extLst>
                    <a:ext uri="{9D8B030D-6E8A-4147-A177-3AD203B41FA5}">
                      <a16:colId xmlns:a16="http://schemas.microsoft.com/office/drawing/2014/main" val="2397747923"/>
                    </a:ext>
                  </a:extLst>
                </a:gridCol>
                <a:gridCol w="2280356">
                  <a:extLst>
                    <a:ext uri="{9D8B030D-6E8A-4147-A177-3AD203B41FA5}">
                      <a16:colId xmlns:a16="http://schemas.microsoft.com/office/drawing/2014/main" val="1070936085"/>
                    </a:ext>
                  </a:extLst>
                </a:gridCol>
                <a:gridCol w="3025420">
                  <a:extLst>
                    <a:ext uri="{9D8B030D-6E8A-4147-A177-3AD203B41FA5}">
                      <a16:colId xmlns:a16="http://schemas.microsoft.com/office/drawing/2014/main" val="2668342721"/>
                    </a:ext>
                  </a:extLst>
                </a:gridCol>
              </a:tblGrid>
              <a:tr h="542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Submission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21975"/>
                  </a:ext>
                </a:extLst>
              </a:tr>
              <a:tr h="872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TME-APM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Wednesday, September 14th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CHIA Submissions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76002"/>
                  </a:ext>
                </a:extLst>
              </a:tr>
              <a:tr h="10466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Prescription Drug Rebates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Wednesday, September 14th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CHIA Submissions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686558"/>
                  </a:ext>
                </a:extLst>
              </a:tr>
              <a:tr h="7689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Premiums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Wednesday, September 14th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Email to </a:t>
                      </a:r>
                      <a:r>
                        <a:rPr lang="en-US" sz="1400" dirty="0">
                          <a:hlinkClick r:id="rId4"/>
                        </a:rPr>
                        <a:t>CHIAData@gormanactuarial.com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53785"/>
                  </a:ext>
                </a:extLst>
              </a:tr>
              <a:tr h="10466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Completed MLR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Thursday, September 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Email to </a:t>
                      </a:r>
                      <a:r>
                        <a:rPr lang="en-US" sz="1400" dirty="0">
                          <a:hlinkClick r:id="rId4"/>
                        </a:rPr>
                        <a:t>CHIAData@gormanactuarial.com</a:t>
                      </a:r>
                      <a:endParaRPr lang="en-US" sz="14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97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7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DOI Reporting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Q2 2022 HMO Membership reports were sent 8/25. Signoff was due 10/10.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Claims/Utilization: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Reports using data through March 2022 were sent 8/26. Signoff is due 10/25.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We’ll be running the reports using data through September 2022 in November.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 continue to meet with select payers to reconcile differences in certain report categories.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68937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27413</TotalTime>
  <Words>660</Words>
  <Application>Microsoft Macintosh PowerPoint</Application>
  <PresentationFormat>On-screen Show (4:3)</PresentationFormat>
  <Paragraphs>240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FINALPowerPointTEMPLATE</vt:lpstr>
      <vt:lpstr>1_Office Theme</vt:lpstr>
      <vt:lpstr>Office Theme</vt:lpstr>
      <vt:lpstr>PowerPoint Presentation</vt:lpstr>
      <vt:lpstr>Agenda</vt:lpstr>
      <vt:lpstr>MA APCD Intake</vt:lpstr>
      <vt:lpstr>MA APCD Intake</vt:lpstr>
      <vt:lpstr>MA APCD Intake</vt:lpstr>
      <vt:lpstr>Enrollment Trends Update</vt:lpstr>
      <vt:lpstr>PowerPoint Presentation</vt:lpstr>
      <vt:lpstr>PowerPoint Presentation</vt:lpstr>
      <vt:lpstr>DOI Reporting</vt:lpstr>
      <vt:lpstr>Next Meetings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1192</cp:revision>
  <cp:lastPrinted>2020-03-10T14:30:58Z</cp:lastPrinted>
  <dcterms:created xsi:type="dcterms:W3CDTF">2014-02-09T20:57:02Z</dcterms:created>
  <dcterms:modified xsi:type="dcterms:W3CDTF">2022-10-11T18:23:42Z</dcterms:modified>
</cp:coreProperties>
</file>