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79" r:id="rId2"/>
  </p:sldMasterIdLst>
  <p:notesMasterIdLst>
    <p:notesMasterId r:id="rId13"/>
  </p:notesMasterIdLst>
  <p:handoutMasterIdLst>
    <p:handoutMasterId r:id="rId14"/>
  </p:handoutMasterIdLst>
  <p:sldIdLst>
    <p:sldId id="256" r:id="rId3"/>
    <p:sldId id="414" r:id="rId4"/>
    <p:sldId id="583" r:id="rId5"/>
    <p:sldId id="585" r:id="rId6"/>
    <p:sldId id="586" r:id="rId7"/>
    <p:sldId id="465" r:id="rId8"/>
    <p:sldId id="467" r:id="rId9"/>
    <p:sldId id="582" r:id="rId10"/>
    <p:sldId id="362" r:id="rId11"/>
    <p:sldId id="451" r:id="rId12"/>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6327" autoAdjust="0"/>
  </p:normalViewPr>
  <p:slideViewPr>
    <p:cSldViewPr snapToGrid="0" snapToObjects="1" showGuides="1">
      <p:cViewPr varScale="1">
        <p:scale>
          <a:sx n="128" d="100"/>
          <a:sy n="128" d="100"/>
        </p:scale>
        <p:origin x="1736" y="176"/>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11/8/22</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11/8/22</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10</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419617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2711756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2371512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3460993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970CA50A-4583-453D-B781-415949AD5A4C}" type="slidenum">
              <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2042857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288160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551585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5"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403C31B-0D22-4CA6-9E7C-468322E30DAC}" type="datetimeFigureOut">
              <a:rPr lang="en-US">
                <a:solidFill>
                  <a:prstClr val="black">
                    <a:tint val="75000"/>
                  </a:prstClr>
                </a:solidFill>
              </a:rPr>
              <a:pPr>
                <a:defRPr/>
              </a:pPr>
              <a:t>11/8/22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D755641-0D04-44F4-B3D6-7C0EE0D14F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91894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0E12B1D-D7C4-4023-B549-CE3F7F6616E7}" type="datetimeFigureOut">
              <a:rPr lang="en-US">
                <a:solidFill>
                  <a:prstClr val="black">
                    <a:tint val="75000"/>
                  </a:prstClr>
                </a:solidFill>
              </a:rPr>
              <a:pPr>
                <a:defRPr/>
              </a:pPr>
              <a:t>11/8/22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C6BCEEE-BB86-4D47-8EC7-0590C10B0F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11916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8CA49BC-02AF-4314-AA35-FC63F04CA46A}" type="datetimeFigureOut">
              <a:rPr lang="en-US">
                <a:solidFill>
                  <a:prstClr val="black">
                    <a:tint val="75000"/>
                  </a:prstClr>
                </a:solidFill>
              </a:rPr>
              <a:pPr>
                <a:defRPr/>
              </a:pPr>
              <a:t>11/8/22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70359F9-5BA7-4A36-A821-4895A505EC2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67540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97DE258-D4EB-440D-A3DE-05AF83935251}" type="datetimeFigureOut">
              <a:rPr lang="en-US">
                <a:solidFill>
                  <a:prstClr val="black">
                    <a:tint val="75000"/>
                  </a:prstClr>
                </a:solidFill>
              </a:rPr>
              <a:pPr>
                <a:defRPr/>
              </a:pPr>
              <a:t>11/8/22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0EFEACE-0E8A-40F8-9A0C-FA7CB3C59F1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286740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B2BF148-2E11-4474-86C0-5BCDD73AD0D8}" type="datetimeFigureOut">
              <a:rPr lang="en-US">
                <a:solidFill>
                  <a:prstClr val="black">
                    <a:tint val="75000"/>
                  </a:prstClr>
                </a:solidFill>
              </a:rPr>
              <a:pPr>
                <a:defRPr/>
              </a:pPr>
              <a:t>11/8/22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3DA762D-EEED-4571-B328-11A0E926D54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138694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43E5093-71E1-4390-AA5F-24DCD89C9D2A}" type="datetimeFigureOut">
              <a:rPr lang="en-US">
                <a:solidFill>
                  <a:prstClr val="black">
                    <a:tint val="75000"/>
                  </a:prstClr>
                </a:solidFill>
              </a:rPr>
              <a:pPr>
                <a:defRPr/>
              </a:pPr>
              <a:t>11/8/22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5BB7F70-952E-4DAB-8763-C77839CC0EC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68716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9D7EDC4-8EAE-405E-8C8E-3D6D2A3D2473}" type="datetimeFigureOut">
              <a:rPr lang="en-US">
                <a:solidFill>
                  <a:prstClr val="black">
                    <a:tint val="75000"/>
                  </a:prstClr>
                </a:solidFill>
              </a:rPr>
              <a:pPr>
                <a:defRPr/>
              </a:pPr>
              <a:t>11/8/22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173C7B2-D81B-4B93-8646-BD33CB06C80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073158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BA41AB1-AF6F-4F4E-9EB5-04EBA4430437}" type="datetimeFigureOut">
              <a:rPr lang="en-US">
                <a:solidFill>
                  <a:prstClr val="black">
                    <a:tint val="75000"/>
                  </a:prstClr>
                </a:solidFill>
              </a:rPr>
              <a:pPr>
                <a:defRPr/>
              </a:pPr>
              <a:t>11/8/22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9ABF39-5DEB-41F7-9528-CCE43A71F1A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74686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2pPr marL="457200" indent="-457200">
              <a:buFont typeface="Wingdings" charset="2"/>
              <a:buChar char="§"/>
              <a:defRPr sz="2400" b="0"/>
            </a:lvl2pPr>
          </a:lstStyle>
          <a:p>
            <a:pPr lvl="0"/>
            <a:r>
              <a:rPr lang="en-US" noProof="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1065197"/>
            <a:ext cx="8039100" cy="641350"/>
          </a:xfrm>
        </p:spPr>
        <p:txBody>
          <a:bodyPr/>
          <a:lstStyle/>
          <a:p>
            <a:r>
              <a:rPr lang="en-US"/>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a:t>Click to add slide title</a:t>
            </a:r>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text</a:t>
            </a:r>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1E49AAB-0DF0-468B-A451-D5BC661F1F6F}" type="datetimeFigureOut">
              <a:rPr lang="en-US">
                <a:solidFill>
                  <a:prstClr val="black">
                    <a:tint val="75000"/>
                  </a:prstClr>
                </a:solidFill>
              </a:rPr>
              <a:pPr>
                <a:defRPr/>
              </a:pPr>
              <a:t>11/8/22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90950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04E1F12-DA55-4829-9B73-16B585796C0C}" type="datetimeFigureOut">
              <a:rPr lang="en-US">
                <a:solidFill>
                  <a:prstClr val="black">
                    <a:tint val="75000"/>
                  </a:prstClr>
                </a:solidFill>
              </a:rPr>
              <a:pPr>
                <a:defRPr/>
              </a:pPr>
              <a:t>11/8/22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DC404B-5055-4758-B2AF-AE5D50F061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42982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283E80B-1ED5-40D1-A32A-26ABE381FCC4}" type="datetimeFigureOut">
              <a:rPr lang="en-US">
                <a:solidFill>
                  <a:prstClr val="black">
                    <a:tint val="75000"/>
                  </a:prstClr>
                </a:solidFill>
              </a:rPr>
              <a:pPr>
                <a:defRPr/>
              </a:pPr>
              <a:t>11/8/22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DEA6784-0D68-4B4D-B02D-9164CD41B9B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87055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br>
              <a:rPr lang="en-US" altLang="en-US"/>
            </a:br>
            <a:br>
              <a:rPr lang="en-US" altLang="en-US"/>
            </a:br>
            <a:r>
              <a:rPr lang="en-US" altLang="en-US"/>
              <a:t>Click to Edit Master Title Slide</a:t>
            </a:r>
            <a:br>
              <a:rPr lang="en-US" altLang="en-US"/>
            </a:br>
            <a:br>
              <a:rPr lang="en-US" altLang="en-US"/>
            </a:br>
            <a:endParaRPr lang="en-US" altLang="en-US"/>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760EC138-8C88-48E7-ADD0-6E413742012B}" type="datetimeFigureOut">
              <a:rPr lang="en-US">
                <a:solidFill>
                  <a:prstClr val="black">
                    <a:tint val="75000"/>
                  </a:prstClr>
                </a:solidFill>
                <a:ea typeface="+mn-ea"/>
              </a:rPr>
              <a:pPr defTabSz="914400">
                <a:defRPr/>
              </a:pPr>
              <a:t>11/8/22</a:t>
            </a:fld>
            <a:endParaRPr lang="en-US">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en-US">
              <a:solidFill>
                <a:prstClr val="black">
                  <a:tint val="75000"/>
                </a:prstClr>
              </a:solidFill>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914400">
              <a:defRPr/>
            </a:pPr>
            <a:fld id="{35DA24ED-914E-482F-AE8A-23346656E119}" type="slidenum">
              <a:rPr lang="en-US">
                <a:solidFill>
                  <a:prstClr val="black">
                    <a:tint val="75000"/>
                  </a:prstClr>
                </a:solidFill>
                <a:ea typeface="+mn-ea"/>
              </a:rPr>
              <a:pPr defTabSz="914400">
                <a:defRPr/>
              </a:pPr>
              <a:t>‹#›</a:t>
            </a:fld>
            <a:endParaRPr lang="en-US">
              <a:solidFill>
                <a:prstClr val="black">
                  <a:tint val="75000"/>
                </a:prstClr>
              </a:solidFill>
              <a:ea typeface="+mn-ea"/>
            </a:endParaRPr>
          </a:p>
        </p:txBody>
      </p:sp>
    </p:spTree>
    <p:extLst>
      <p:ext uri="{BB962C8B-B14F-4D97-AF65-F5344CB8AC3E}">
        <p14:creationId xmlns:p14="http://schemas.microsoft.com/office/powerpoint/2010/main" val="3820059431"/>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healthit.gov/isa/representing-patient-gender-identity"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a:solidFill>
                  <a:schemeClr val="bg1"/>
                </a:solidFill>
                <a:latin typeface="+mn-lt"/>
              </a:rPr>
              <a:t>Massachusetts All-Payer Claims Database:</a:t>
            </a:r>
            <a:br>
              <a:rPr lang="en-US" sz="4000" dirty="0">
                <a:solidFill>
                  <a:schemeClr val="bg1"/>
                </a:solidFill>
                <a:latin typeface="+mn-lt"/>
              </a:rPr>
            </a:br>
            <a:r>
              <a:rPr lang="en-US" sz="4000" dirty="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a:solidFill>
                  <a:schemeClr val="bg1">
                    <a:lumMod val="65000"/>
                  </a:schemeClr>
                </a:solidFill>
                <a:latin typeface="Arial"/>
                <a:cs typeface="Times New Roman"/>
              </a:rPr>
              <a:t>November 8, 2022</a:t>
            </a: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a:p>
            <a:endParaRPr lang="en-US" dirty="0"/>
          </a:p>
          <a:p>
            <a:endParaRPr lang="en-US" dirty="0"/>
          </a:p>
          <a:p>
            <a:pPr lvl="0" algn="ctr"/>
            <a:r>
              <a:rPr lang="en-US" sz="4800" dirty="0"/>
              <a:t>Questions?</a:t>
            </a:r>
            <a:endParaRPr lang="en-US" dirty="0"/>
          </a:p>
          <a:p>
            <a:endParaRPr lang="en-US" dirty="0"/>
          </a:p>
        </p:txBody>
      </p:sp>
    </p:spTree>
    <p:extLst>
      <p:ext uri="{BB962C8B-B14F-4D97-AF65-F5344CB8AC3E}">
        <p14:creationId xmlns:p14="http://schemas.microsoft.com/office/powerpoint/2010/main" val="4004582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Agenda</a:t>
            </a:r>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a:t>MA APCD</a:t>
            </a:r>
          </a:p>
          <a:p>
            <a:pPr marL="342900" indent="-342900">
              <a:buFont typeface="Arial" pitchFamily="34" charset="0"/>
              <a:buChar char="•"/>
            </a:pPr>
            <a:endParaRPr lang="en-US" dirty="0"/>
          </a:p>
          <a:p>
            <a:pPr marL="342900" indent="-342900">
              <a:buFont typeface="Arial" pitchFamily="34" charset="0"/>
              <a:buChar char="•"/>
            </a:pPr>
            <a:r>
              <a:rPr lang="en-US" dirty="0"/>
              <a:t>Enrollment Trends</a:t>
            </a:r>
          </a:p>
          <a:p>
            <a:pPr marL="342900" indent="-342900">
              <a:buFont typeface="Arial" pitchFamily="34" charset="0"/>
              <a:buChar char="•"/>
            </a:pPr>
            <a:endParaRPr lang="en-US" dirty="0"/>
          </a:p>
          <a:p>
            <a:pPr marL="342900" indent="-342900">
              <a:buFont typeface="Arial" pitchFamily="34" charset="0"/>
              <a:buChar char="•"/>
            </a:pPr>
            <a:r>
              <a:rPr lang="en-US" dirty="0"/>
              <a:t>DOI Reporting</a:t>
            </a:r>
          </a:p>
          <a:p>
            <a:pPr marL="342900" indent="-342900">
              <a:buFont typeface="Arial" pitchFamily="34" charset="0"/>
              <a:buChar char="•"/>
            </a:pPr>
            <a:endParaRPr lang="en-US" dirty="0"/>
          </a:p>
          <a:p>
            <a:pPr marL="342900" lvl="0" indent="-342900">
              <a:buFont typeface="Arial" panose="020B0604020202020204" pitchFamily="34" charset="0"/>
              <a:buChar char="•"/>
            </a:pPr>
            <a:r>
              <a:rPr lang="en-US" dirty="0"/>
              <a:t>Questions</a:t>
            </a:r>
          </a:p>
        </p:txBody>
      </p:sp>
    </p:spTree>
    <p:extLst>
      <p:ext uri="{BB962C8B-B14F-4D97-AF65-F5344CB8AC3E}">
        <p14:creationId xmlns:p14="http://schemas.microsoft.com/office/powerpoint/2010/main" val="2969907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APCD Intake</a:t>
            </a:r>
          </a:p>
        </p:txBody>
      </p:sp>
      <p:sp>
        <p:nvSpPr>
          <p:cNvPr id="3" name="Subtitle 2"/>
          <p:cNvSpPr>
            <a:spLocks noGrp="1"/>
          </p:cNvSpPr>
          <p:nvPr>
            <p:ph type="subTitle" idx="1"/>
          </p:nvPr>
        </p:nvSpPr>
        <p:spPr>
          <a:xfrm>
            <a:off x="460375" y="1686371"/>
            <a:ext cx="7761815" cy="3917593"/>
          </a:xfrm>
        </p:spPr>
        <p:txBody>
          <a:bodyPr/>
          <a:lstStyle/>
          <a:p>
            <a:pPr marL="285750" indent="-285750">
              <a:buFont typeface="Wingdings" panose="05000000000000000000" pitchFamily="2" charset="2"/>
              <a:buChar char="Ø"/>
            </a:pPr>
            <a:r>
              <a:rPr lang="en-US" dirty="0"/>
              <a:t>All APCD submissions through September 2022 were due by October 31</a:t>
            </a:r>
            <a:r>
              <a:rPr lang="en-US" baseline="30000" dirty="0"/>
              <a:t>st.</a:t>
            </a:r>
            <a:r>
              <a:rPr lang="en-US" dirty="0"/>
              <a:t> This includes any re-submissions.</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Please work with your liaison in submitting any overdue files and alert them if you expect any further delays this month.</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The data will be used for the quarterly DOI membership reports, semi-annual utilization reports and Enrollment Trends reporting.</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CHIA is revisiting Medical Claim versioning methods with select payers. We’ll reach out when we have examples to share with each company.</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519073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APCD Intake</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pPr marL="342900" indent="-342900">
              <a:buFont typeface="Wingdings" panose="05000000000000000000" pitchFamily="2" charset="2"/>
              <a:buChar char="Ø"/>
            </a:pPr>
            <a:r>
              <a:rPr lang="en-US" dirty="0"/>
              <a:t>CHIA is currently conducting data quality checks for our next data release scheduled for later this month. Liaisons may be reaching out to certain payers if any issues are found. This release includes data through June 2022.</a:t>
            </a:r>
          </a:p>
          <a:p>
            <a:pPr marL="342900" indent="-34290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Potential updates/changes to Submission Guides for 2023 are now being considered.</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More details to follow in the coming weeks and through email communications to payers.</a:t>
            </a:r>
          </a:p>
          <a:p>
            <a:pPr marL="342900" indent="-342900">
              <a:buFont typeface="Wingdings" panose="05000000000000000000" pitchFamily="2" charset="2"/>
              <a:buChar char="Ø"/>
            </a:pPr>
            <a:endParaRPr lang="en-US" dirty="0"/>
          </a:p>
        </p:txBody>
      </p:sp>
    </p:spTree>
    <p:extLst>
      <p:ext uri="{BB962C8B-B14F-4D97-AF65-F5344CB8AC3E}">
        <p14:creationId xmlns:p14="http://schemas.microsoft.com/office/powerpoint/2010/main" val="985790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APCD Intake</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r>
              <a:rPr lang="en-US" sz="1600" dirty="0"/>
              <a:t>CHIA has updated Member Gender (ME013, MC012, PC012, DC012) to allow for more options in the lookup table based on the </a:t>
            </a:r>
            <a:r>
              <a:rPr lang="en-US" sz="1600" dirty="0">
                <a:hlinkClick r:id="rId3"/>
              </a:rPr>
              <a:t>USCDI code set</a:t>
            </a:r>
            <a:r>
              <a:rPr lang="en-US" sz="1600" dirty="0"/>
              <a:t>. These new values are now in place for October 2022 data (due in November).</a:t>
            </a:r>
          </a:p>
        </p:txBody>
      </p:sp>
      <p:graphicFrame>
        <p:nvGraphicFramePr>
          <p:cNvPr id="3" name="Table 2">
            <a:extLst>
              <a:ext uri="{FF2B5EF4-FFF2-40B4-BE49-F238E27FC236}">
                <a16:creationId xmlns:a16="http://schemas.microsoft.com/office/drawing/2014/main" id="{745482DC-61D3-E65D-BC13-19614713A036}"/>
              </a:ext>
            </a:extLst>
          </p:cNvPr>
          <p:cNvGraphicFramePr>
            <a:graphicFrameLocks noGrp="1"/>
          </p:cNvGraphicFramePr>
          <p:nvPr>
            <p:extLst>
              <p:ext uri="{D42A27DB-BD31-4B8C-83A1-F6EECF244321}">
                <p14:modId xmlns:p14="http://schemas.microsoft.com/office/powerpoint/2010/main" val="4111171770"/>
              </p:ext>
            </p:extLst>
          </p:nvPr>
        </p:nvGraphicFramePr>
        <p:xfrm>
          <a:off x="460375" y="2995023"/>
          <a:ext cx="8039101" cy="2973579"/>
        </p:xfrm>
        <a:graphic>
          <a:graphicData uri="http://schemas.openxmlformats.org/drawingml/2006/table">
            <a:tbl>
              <a:tblPr firstRow="1" firstCol="1" bandRow="1"/>
              <a:tblGrid>
                <a:gridCol w="323172">
                  <a:extLst>
                    <a:ext uri="{9D8B030D-6E8A-4147-A177-3AD203B41FA5}">
                      <a16:colId xmlns:a16="http://schemas.microsoft.com/office/drawing/2014/main" val="664365553"/>
                    </a:ext>
                  </a:extLst>
                </a:gridCol>
                <a:gridCol w="270114">
                  <a:extLst>
                    <a:ext uri="{9D8B030D-6E8A-4147-A177-3AD203B41FA5}">
                      <a16:colId xmlns:a16="http://schemas.microsoft.com/office/drawing/2014/main" val="3980175826"/>
                    </a:ext>
                  </a:extLst>
                </a:gridCol>
                <a:gridCol w="485561">
                  <a:extLst>
                    <a:ext uri="{9D8B030D-6E8A-4147-A177-3AD203B41FA5}">
                      <a16:colId xmlns:a16="http://schemas.microsoft.com/office/drawing/2014/main" val="2025173428"/>
                    </a:ext>
                  </a:extLst>
                </a:gridCol>
                <a:gridCol w="538619">
                  <a:extLst>
                    <a:ext uri="{9D8B030D-6E8A-4147-A177-3AD203B41FA5}">
                      <a16:colId xmlns:a16="http://schemas.microsoft.com/office/drawing/2014/main" val="1646854408"/>
                    </a:ext>
                  </a:extLst>
                </a:gridCol>
                <a:gridCol w="509679">
                  <a:extLst>
                    <a:ext uri="{9D8B030D-6E8A-4147-A177-3AD203B41FA5}">
                      <a16:colId xmlns:a16="http://schemas.microsoft.com/office/drawing/2014/main" val="1027605379"/>
                    </a:ext>
                  </a:extLst>
                </a:gridCol>
                <a:gridCol w="516111">
                  <a:extLst>
                    <a:ext uri="{9D8B030D-6E8A-4147-A177-3AD203B41FA5}">
                      <a16:colId xmlns:a16="http://schemas.microsoft.com/office/drawing/2014/main" val="34736650"/>
                    </a:ext>
                  </a:extLst>
                </a:gridCol>
                <a:gridCol w="701010">
                  <a:extLst>
                    <a:ext uri="{9D8B030D-6E8A-4147-A177-3AD203B41FA5}">
                      <a16:colId xmlns:a16="http://schemas.microsoft.com/office/drawing/2014/main" val="2578527950"/>
                    </a:ext>
                  </a:extLst>
                </a:gridCol>
                <a:gridCol w="635089">
                  <a:extLst>
                    <a:ext uri="{9D8B030D-6E8A-4147-A177-3AD203B41FA5}">
                      <a16:colId xmlns:a16="http://schemas.microsoft.com/office/drawing/2014/main" val="2477978742"/>
                    </a:ext>
                  </a:extLst>
                </a:gridCol>
                <a:gridCol w="731558">
                  <a:extLst>
                    <a:ext uri="{9D8B030D-6E8A-4147-A177-3AD203B41FA5}">
                      <a16:colId xmlns:a16="http://schemas.microsoft.com/office/drawing/2014/main" val="213083435"/>
                    </a:ext>
                  </a:extLst>
                </a:gridCol>
                <a:gridCol w="1865071">
                  <a:extLst>
                    <a:ext uri="{9D8B030D-6E8A-4147-A177-3AD203B41FA5}">
                      <a16:colId xmlns:a16="http://schemas.microsoft.com/office/drawing/2014/main" val="1301897724"/>
                    </a:ext>
                  </a:extLst>
                </a:gridCol>
                <a:gridCol w="726735">
                  <a:extLst>
                    <a:ext uri="{9D8B030D-6E8A-4147-A177-3AD203B41FA5}">
                      <a16:colId xmlns:a16="http://schemas.microsoft.com/office/drawing/2014/main" val="3411848703"/>
                    </a:ext>
                  </a:extLst>
                </a:gridCol>
                <a:gridCol w="411602">
                  <a:extLst>
                    <a:ext uri="{9D8B030D-6E8A-4147-A177-3AD203B41FA5}">
                      <a16:colId xmlns:a16="http://schemas.microsoft.com/office/drawing/2014/main" val="995826011"/>
                    </a:ext>
                  </a:extLst>
                </a:gridCol>
                <a:gridCol w="324780">
                  <a:extLst>
                    <a:ext uri="{9D8B030D-6E8A-4147-A177-3AD203B41FA5}">
                      <a16:colId xmlns:a16="http://schemas.microsoft.com/office/drawing/2014/main" val="3350886600"/>
                    </a:ext>
                  </a:extLst>
                </a:gridCol>
              </a:tblGrid>
              <a:tr h="692582">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13</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ME013</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Member Gender</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8/16/22</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Lookup Table - Text</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tlkpGender</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char[1]</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Member's Gender</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Report member gender as reported on enrollment form in alpha format.  Used to create Unique Member ID. </a:t>
                      </a:r>
                      <a:r>
                        <a:rPr lang="en-US" sz="900" b="1">
                          <a:solidFill>
                            <a:srgbClr val="000000"/>
                          </a:solidFill>
                          <a:effectLst/>
                          <a:latin typeface="Arial" panose="020B0604020202020204" pitchFamily="34" charset="0"/>
                          <a:ea typeface="Calibri" panose="020F0502020204030204" pitchFamily="34" charset="0"/>
                        </a:rPr>
                        <a:t> EXAMPLE:  </a:t>
                      </a:r>
                      <a:r>
                        <a:rPr lang="en-US" sz="900">
                          <a:solidFill>
                            <a:srgbClr val="000000"/>
                          </a:solidFill>
                          <a:effectLst/>
                          <a:latin typeface="Arial" panose="020B0604020202020204" pitchFamily="34" charset="0"/>
                          <a:ea typeface="Calibri" panose="020F0502020204030204" pitchFamily="34" charset="0"/>
                        </a:rPr>
                        <a:t>F = Female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All</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100%</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A0</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719766127"/>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900" b="1" i="1">
                          <a:solidFill>
                            <a:srgbClr val="000000"/>
                          </a:solidFill>
                          <a:effectLst/>
                          <a:latin typeface="Arial" panose="020B0604020202020204" pitchFamily="34" charset="0"/>
                          <a:ea typeface="Calibri" panose="020F0502020204030204" pitchFamily="34" charset="0"/>
                        </a:rPr>
                        <a:t>Code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b="1" i="1">
                          <a:solidFill>
                            <a:srgbClr val="000000"/>
                          </a:solidFill>
                          <a:effectLst/>
                          <a:latin typeface="Arial" panose="020B0604020202020204" pitchFamily="34" charset="0"/>
                          <a:ea typeface="Calibri" panose="020F0502020204030204" pitchFamily="34" charset="0"/>
                        </a:rPr>
                        <a:t>Description</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44896256"/>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F</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Female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1077212"/>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Male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0748808"/>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A</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Transgender Male/Trans Man</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30683412"/>
                  </a:ext>
                </a:extLst>
              </a:tr>
              <a:tr h="273112">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B</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Transgender Female/Trans Woman</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81621446"/>
                  </a:ext>
                </a:extLst>
              </a:tr>
              <a:tr h="412935">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G</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Genderqueer/gender nonconforming: neither exclusively male nor female</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76210380"/>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N</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Non-binary</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39910378"/>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O</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Other</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46602037"/>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U</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Unknown</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3834596"/>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600" dirty="0">
                          <a:solidFill>
                            <a:srgbClr val="FFFFFF"/>
                          </a:solidFill>
                          <a:effectLst/>
                          <a:latin typeface="Arial" panose="020B060402020202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C</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Choose not to answer</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dirty="0">
                          <a:solidFill>
                            <a:srgbClr val="000000"/>
                          </a:solidFill>
                          <a:effectLst/>
                          <a:latin typeface="Arial" panose="020B060402020202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1578453"/>
                  </a:ext>
                </a:extLst>
              </a:tr>
            </a:tbl>
          </a:graphicData>
        </a:graphic>
      </p:graphicFrame>
    </p:spTree>
    <p:extLst>
      <p:ext uri="{BB962C8B-B14F-4D97-AF65-F5344CB8AC3E}">
        <p14:creationId xmlns:p14="http://schemas.microsoft.com/office/powerpoint/2010/main" val="2010240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899" y="363013"/>
            <a:ext cx="8326967" cy="726026"/>
          </a:xfrm>
        </p:spPr>
        <p:txBody>
          <a:bodyPr/>
          <a:lstStyle/>
          <a:p>
            <a:pPr algn="l">
              <a:defRPr/>
            </a:pPr>
            <a:r>
              <a:rPr lang="en-US" sz="3000" b="1" dirty="0">
                <a:latin typeface="+mn-lt"/>
              </a:rPr>
              <a:t>Enrollment Trends Update</a:t>
            </a:r>
          </a:p>
        </p:txBody>
      </p:sp>
      <p:sp>
        <p:nvSpPr>
          <p:cNvPr id="21507" name="Content Placeholder 2"/>
          <p:cNvSpPr>
            <a:spLocks noGrp="1"/>
          </p:cNvSpPr>
          <p:nvPr>
            <p:ph idx="1"/>
          </p:nvPr>
        </p:nvSpPr>
        <p:spPr>
          <a:xfrm>
            <a:off x="342899" y="1422400"/>
            <a:ext cx="8506133" cy="4902980"/>
          </a:xfrm>
        </p:spPr>
        <p:txBody>
          <a:bodyPr/>
          <a:lstStyle/>
          <a:p>
            <a:pPr marL="0" indent="0">
              <a:buNone/>
            </a:pPr>
            <a:endParaRPr lang="en-US" altLang="en-US" sz="2000" dirty="0"/>
          </a:p>
          <a:p>
            <a:r>
              <a:rPr lang="en-US" altLang="en-US" sz="2000" dirty="0"/>
              <a:t>The next Enrollment Trends reporting cycle will be based on data through September 2022 and is scheduled to be published in February 2023.</a:t>
            </a:r>
          </a:p>
          <a:p>
            <a:pPr marL="0" indent="0">
              <a:buNone/>
            </a:pPr>
            <a:endParaRPr lang="en-US" altLang="en-US" sz="2000" dirty="0"/>
          </a:p>
          <a:p>
            <a:r>
              <a:rPr lang="en-US" altLang="en-US" sz="2000" dirty="0"/>
              <a:t>CHIA sent requests for Supplemental data to certain payers in October.  The due date for the Supplemental data through September 2022 is November 15, 2022.</a:t>
            </a:r>
          </a:p>
          <a:p>
            <a:endParaRPr lang="en-US" altLang="en-US" sz="2000" dirty="0"/>
          </a:p>
          <a:p>
            <a:r>
              <a:rPr lang="en-US" altLang="en-US" sz="2000" dirty="0"/>
              <a:t>CHIA will be </a:t>
            </a:r>
            <a:r>
              <a:rPr lang="en-US" sz="2000" dirty="0">
                <a:cs typeface="Helvetica" panose="020B0604020202020204" pitchFamily="34" charset="0"/>
              </a:rPr>
              <a:t>sending payers MA APCD-sourced enrollment counts for review in early </a:t>
            </a:r>
            <a:r>
              <a:rPr lang="en-US" sz="2000" b="1" dirty="0">
                <a:cs typeface="Helvetica" panose="020B0604020202020204" pitchFamily="34" charset="0"/>
              </a:rPr>
              <a:t>December 2022</a:t>
            </a:r>
            <a:r>
              <a:rPr lang="en-US" sz="2000" dirty="0">
                <a:cs typeface="Helvetica" panose="020B0604020202020204" pitchFamily="34" charset="0"/>
              </a:rPr>
              <a:t>.</a:t>
            </a:r>
            <a:endParaRPr lang="en-US" altLang="en-US" sz="2000" dirty="0"/>
          </a:p>
          <a:p>
            <a:pPr marL="0" indent="0">
              <a:buNone/>
            </a:pPr>
            <a:endParaRPr lang="en-US" altLang="en-US" sz="2000" dirty="0"/>
          </a:p>
          <a:p>
            <a:pPr>
              <a:buFont typeface="Arial" panose="020B0604020202020204" pitchFamily="34" charset="0"/>
              <a:buChar char="•"/>
              <a:tabLst>
                <a:tab pos="6799263" algn="l"/>
              </a:tabLst>
              <a:defRPr/>
            </a:pPr>
            <a:r>
              <a:rPr lang="en-US" altLang="en-US" sz="2000" b="1" dirty="0">
                <a:solidFill>
                  <a:prstClr val="black"/>
                </a:solidFill>
                <a:cs typeface="Arial" charset="0"/>
              </a:rPr>
              <a:t>For questions on Enrollment Trends: </a:t>
            </a:r>
            <a:r>
              <a:rPr lang="en-US" altLang="en-US" sz="2000" dirty="0">
                <a:solidFill>
                  <a:prstClr val="black"/>
                </a:solidFill>
                <a:cs typeface="Arial" panose="020B0604020202020204" pitchFamily="34" charset="0"/>
              </a:rPr>
              <a:t>Contact your </a:t>
            </a:r>
            <a:r>
              <a:rPr lang="en-US" altLang="en-US" sz="2000" u="sng" dirty="0">
                <a:solidFill>
                  <a:prstClr val="black"/>
                </a:solidFill>
                <a:cs typeface="Arial" panose="020B0604020202020204" pitchFamily="34" charset="0"/>
              </a:rPr>
              <a:t>CHIA liaison.</a:t>
            </a:r>
            <a:endParaRPr lang="en-US" altLang="en-US" sz="2000" dirty="0">
              <a:solidFill>
                <a:prstClr val="black"/>
              </a:solidFill>
              <a:cs typeface="Arial" panose="020B0604020202020204" pitchFamily="34" charset="0"/>
            </a:endParaRPr>
          </a:p>
          <a:p>
            <a:pPr marL="0" indent="0">
              <a:buNone/>
            </a:pPr>
            <a:endParaRPr lang="en-US" altLang="en-US" sz="2000" dirty="0"/>
          </a:p>
          <a:p>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p:txBody>
      </p:sp>
    </p:spTree>
    <p:extLst>
      <p:ext uri="{BB962C8B-B14F-4D97-AF65-F5344CB8AC3E}">
        <p14:creationId xmlns:p14="http://schemas.microsoft.com/office/powerpoint/2010/main" val="3729148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000" b="1" i="0" u="none" strike="noStrike" kern="1200" cap="none" spc="0" normalizeH="0" baseline="0" noProof="0" dirty="0">
                <a:ln>
                  <a:noFill/>
                </a:ln>
                <a:solidFill>
                  <a:prstClr val="black"/>
                </a:solidFill>
                <a:effectLst/>
                <a:uLnTx/>
                <a:uFillTx/>
                <a:latin typeface="Calibri" pitchFamily="34" charset="0"/>
                <a:ea typeface="ＭＳ Ｐゴシック" charset="-128"/>
                <a:cs typeface="Arial" charset="0"/>
              </a:rPr>
              <a:t>Enrollment Trends Timeline</a:t>
            </a:r>
          </a:p>
        </p:txBody>
      </p:sp>
      <p:graphicFrame>
        <p:nvGraphicFramePr>
          <p:cNvPr id="4" name="Content Placeholder 1"/>
          <p:cNvGraphicFramePr>
            <a:graphicFrameLocks/>
          </p:cNvGraphicFramePr>
          <p:nvPr/>
        </p:nvGraphicFramePr>
        <p:xfrm>
          <a:off x="533400" y="1371600"/>
          <a:ext cx="7421881" cy="4061476"/>
        </p:xfrm>
        <a:graphic>
          <a:graphicData uri="http://schemas.openxmlformats.org/drawingml/2006/table">
            <a:tbl>
              <a:tblPr firstRow="1" bandRow="1">
                <a:tableStyleId>{5940675A-B579-460E-94D1-54222C63F5DA}</a:tableStyleId>
              </a:tblPr>
              <a:tblGrid>
                <a:gridCol w="1554759">
                  <a:extLst>
                    <a:ext uri="{9D8B030D-6E8A-4147-A177-3AD203B41FA5}">
                      <a16:colId xmlns:a16="http://schemas.microsoft.com/office/drawing/2014/main" val="20000"/>
                    </a:ext>
                  </a:extLst>
                </a:gridCol>
                <a:gridCol w="1450569">
                  <a:extLst>
                    <a:ext uri="{9D8B030D-6E8A-4147-A177-3AD203B41FA5}">
                      <a16:colId xmlns:a16="http://schemas.microsoft.com/office/drawing/2014/main" val="20001"/>
                    </a:ext>
                  </a:extLst>
                </a:gridCol>
                <a:gridCol w="1472184">
                  <a:extLst>
                    <a:ext uri="{9D8B030D-6E8A-4147-A177-3AD203B41FA5}">
                      <a16:colId xmlns:a16="http://schemas.microsoft.com/office/drawing/2014/main" val="20002"/>
                    </a:ext>
                  </a:extLst>
                </a:gridCol>
                <a:gridCol w="1490472">
                  <a:extLst>
                    <a:ext uri="{9D8B030D-6E8A-4147-A177-3AD203B41FA5}">
                      <a16:colId xmlns:a16="http://schemas.microsoft.com/office/drawing/2014/main" val="20003"/>
                    </a:ext>
                  </a:extLst>
                </a:gridCol>
                <a:gridCol w="1453897">
                  <a:extLst>
                    <a:ext uri="{9D8B030D-6E8A-4147-A177-3AD203B41FA5}">
                      <a16:colId xmlns:a16="http://schemas.microsoft.com/office/drawing/2014/main" val="20004"/>
                    </a:ext>
                  </a:extLst>
                </a:gridCol>
              </a:tblGrid>
              <a:tr h="396303">
                <a:tc>
                  <a:txBody>
                    <a:bodyPr/>
                    <a:lstStyle/>
                    <a:p>
                      <a:pPr algn="ctr"/>
                      <a:r>
                        <a:rPr lang="en-US" sz="1800" b="1" dirty="0">
                          <a:latin typeface="+mn-lt"/>
                          <a:cs typeface="Helvetica" panose="020B0604020202020204" pitchFamily="34" charset="0"/>
                        </a:rPr>
                        <a:t>Oct 2022</a:t>
                      </a:r>
                    </a:p>
                  </a:txBody>
                  <a:tcPr marT="45724" marB="45724"/>
                </a:tc>
                <a:tc>
                  <a:txBody>
                    <a:bodyPr/>
                    <a:lstStyle/>
                    <a:p>
                      <a:pPr algn="ctr"/>
                      <a:r>
                        <a:rPr lang="en-US" sz="1800" b="1" dirty="0">
                          <a:latin typeface="+mn-lt"/>
                          <a:cs typeface="Helvetica" panose="020B0604020202020204" pitchFamily="34" charset="0"/>
                        </a:rPr>
                        <a:t>Nov 2022</a:t>
                      </a:r>
                    </a:p>
                  </a:txBody>
                  <a:tcPr marT="45724" marB="45724"/>
                </a:tc>
                <a:tc>
                  <a:txBody>
                    <a:bodyPr/>
                    <a:lstStyle/>
                    <a:p>
                      <a:pPr algn="ctr"/>
                      <a:r>
                        <a:rPr lang="en-US" sz="1800" b="1" dirty="0">
                          <a:latin typeface="+mn-lt"/>
                          <a:cs typeface="Helvetica" panose="020B0604020202020204" pitchFamily="34" charset="0"/>
                        </a:rPr>
                        <a:t>Dec 2022</a:t>
                      </a:r>
                    </a:p>
                  </a:txBody>
                  <a:tcPr marT="45724" marB="45724"/>
                </a:tc>
                <a:tc>
                  <a:txBody>
                    <a:bodyPr/>
                    <a:lstStyle/>
                    <a:p>
                      <a:pPr algn="ctr"/>
                      <a:r>
                        <a:rPr lang="en-US" sz="1800" b="1" dirty="0">
                          <a:latin typeface="+mn-lt"/>
                          <a:cs typeface="Helvetica" panose="020B0604020202020204" pitchFamily="34" charset="0"/>
                        </a:rPr>
                        <a:t>Jan 2023</a:t>
                      </a:r>
                    </a:p>
                  </a:txBody>
                  <a:tcPr marT="45724" marB="45724"/>
                </a:tc>
                <a:tc>
                  <a:txBody>
                    <a:bodyPr/>
                    <a:lstStyle/>
                    <a:p>
                      <a:pPr algn="ctr"/>
                      <a:r>
                        <a:rPr lang="en-US" sz="1800" b="1" baseline="0" dirty="0">
                          <a:latin typeface="+mn-lt"/>
                          <a:cs typeface="Helvetica" panose="020B0604020202020204" pitchFamily="34" charset="0"/>
                        </a:rPr>
                        <a:t>Feb </a:t>
                      </a:r>
                      <a:r>
                        <a:rPr lang="en-US" sz="1800" b="1" dirty="0">
                          <a:latin typeface="+mn-lt"/>
                          <a:cs typeface="Helvetica" panose="020B0604020202020204" pitchFamily="34" charset="0"/>
                        </a:rPr>
                        <a:t>2023</a:t>
                      </a:r>
                    </a:p>
                  </a:txBody>
                  <a:tcPr marT="45724" marB="45724"/>
                </a:tc>
                <a:extLst>
                  <a:ext uri="{0D108BD9-81ED-4DB2-BD59-A6C34878D82A}">
                    <a16:rowId xmlns:a16="http://schemas.microsoft.com/office/drawing/2014/main" val="10000"/>
                  </a:ext>
                </a:extLst>
              </a:tr>
              <a:tr h="467297">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1"/>
                  </a:ext>
                </a:extLst>
              </a:tr>
              <a:tr h="799964">
                <a:tc>
                  <a:txBody>
                    <a:bodyPr/>
                    <a:lstStyle/>
                    <a:p>
                      <a:pPr algn="ctr"/>
                      <a:r>
                        <a:rPr lang="en-US" sz="1400" b="0" dirty="0">
                          <a:latin typeface="+mn-lt"/>
                          <a:cs typeface="Helvetica" panose="020B0604020202020204" pitchFamily="34" charset="0"/>
                        </a:rPr>
                        <a:t>Payers</a:t>
                      </a:r>
                      <a:r>
                        <a:rPr lang="en-US" sz="1400" b="0" baseline="0" dirty="0">
                          <a:latin typeface="+mn-lt"/>
                          <a:cs typeface="Helvetica" panose="020B0604020202020204" pitchFamily="34" charset="0"/>
                        </a:rPr>
                        <a:t> submit Sept 2022 MA APCD files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2"/>
                  </a:ext>
                </a:extLst>
              </a:tr>
              <a:tr h="914555">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b="1" dirty="0">
                          <a:latin typeface="+mn-lt"/>
                          <a:cs typeface="Helvetica" panose="020B0604020202020204" pitchFamily="34" charset="0"/>
                        </a:rPr>
                        <a:t>Supplemental</a:t>
                      </a:r>
                      <a:r>
                        <a:rPr lang="en-US" sz="1400" b="1" baseline="0" dirty="0">
                          <a:latin typeface="+mn-lt"/>
                          <a:cs typeface="Helvetica" panose="020B0604020202020204" pitchFamily="34" charset="0"/>
                        </a:rPr>
                        <a:t> enrollment reports due </a:t>
                      </a:r>
                      <a:r>
                        <a:rPr lang="en-US" sz="1400" b="0" baseline="0" dirty="0">
                          <a:latin typeface="+mn-lt"/>
                          <a:cs typeface="Helvetica" panose="020B0604020202020204" pitchFamily="34" charset="0"/>
                        </a:rPr>
                        <a:t>(select payers)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3"/>
                  </a:ext>
                </a:extLst>
              </a:tr>
              <a:tr h="833112">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dirty="0">
                          <a:latin typeface="+mn-lt"/>
                          <a:cs typeface="Helvetica" panose="020B0604020202020204" pitchFamily="34" charset="0"/>
                        </a:rPr>
                        <a:t>MA</a:t>
                      </a:r>
                      <a:r>
                        <a:rPr lang="en-US" sz="1400" baseline="0" dirty="0">
                          <a:latin typeface="+mn-lt"/>
                          <a:cs typeface="Helvetica" panose="020B0604020202020204" pitchFamily="34" charset="0"/>
                        </a:rPr>
                        <a:t> APCD enrollment counts sent to payers for review</a:t>
                      </a:r>
                      <a:endParaRPr lang="en-US" sz="1400" dirty="0">
                        <a:latin typeface="+mn-lt"/>
                        <a:cs typeface="Helvetica" panose="020B0604020202020204" pitchFamily="34" charset="0"/>
                      </a:endParaRPr>
                    </a:p>
                  </a:txBody>
                  <a:tcPr marT="45724" marB="45724" anchor="ctr">
                    <a:solidFill>
                      <a:schemeClr val="accent1">
                        <a:lumMod val="20000"/>
                        <a:lumOff val="80000"/>
                      </a:schemeClr>
                    </a:solidFill>
                  </a:tcP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4"/>
                  </a:ext>
                </a:extLst>
              </a:tr>
              <a:tr h="508136">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gridSpan="2">
                  <a:txBody>
                    <a:bodyPr/>
                    <a:lstStyle/>
                    <a:p>
                      <a:pPr algn="ctr"/>
                      <a:r>
                        <a:rPr lang="en-US" sz="1400" b="1" dirty="0">
                          <a:solidFill>
                            <a:schemeClr val="bg1"/>
                          </a:solidFill>
                          <a:latin typeface="+mn-lt"/>
                          <a:cs typeface="Helvetica" panose="020B0604020202020204" pitchFamily="34" charset="0"/>
                        </a:rPr>
                        <a:t>Reporting</a:t>
                      </a:r>
                    </a:p>
                  </a:txBody>
                  <a:tcPr marT="45724" marB="45724" anchor="ctr">
                    <a:solidFill>
                      <a:srgbClr val="0070C0"/>
                    </a:solidFill>
                  </a:tcPr>
                </a:tc>
                <a:tc hMerge="1">
                  <a:txBody>
                    <a:bodyPr/>
                    <a:lstStyle/>
                    <a:p>
                      <a:pPr algn="ctr"/>
                      <a:endParaRPr lang="en-US" sz="1400" b="1" dirty="0">
                        <a:solidFill>
                          <a:schemeClr val="bg1"/>
                        </a:solidFill>
                        <a:latin typeface="Helvetica" panose="020B0604020202020204" pitchFamily="34" charset="0"/>
                        <a:cs typeface="Helvetica" panose="020B0604020202020204" pitchFamily="34" charset="0"/>
                      </a:endParaRPr>
                    </a:p>
                  </a:txBody>
                  <a:tcPr marT="45724" marB="45724" anchor="ctr">
                    <a:solidFill>
                      <a:srgbClr val="0070C0"/>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83415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100" dirty="0"/>
              <a:t>DOI Reporting</a:t>
            </a:r>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a:t>Q3 2022 HMO Membership reports will be sent this month.</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Claims/Utilization:</a:t>
            </a:r>
          </a:p>
          <a:p>
            <a:pPr marL="457200" indent="-457200">
              <a:buFont typeface="Arial" panose="020B0604020202020204" pitchFamily="34" charset="0"/>
              <a:buChar char="•"/>
            </a:pPr>
            <a:r>
              <a:rPr lang="en-US" dirty="0">
                <a:solidFill>
                  <a:schemeClr val="tx2"/>
                </a:solidFill>
              </a:rPr>
              <a:t>Reports using data through March 2022 were sent 8/26. Signoff was due 10/25.</a:t>
            </a:r>
          </a:p>
          <a:p>
            <a:pPr marL="457200" indent="-457200">
              <a:buFont typeface="Arial" panose="020B0604020202020204" pitchFamily="34" charset="0"/>
              <a:buChar char="•"/>
            </a:pPr>
            <a:r>
              <a:rPr lang="en-US" dirty="0">
                <a:solidFill>
                  <a:schemeClr val="tx2"/>
                </a:solidFill>
              </a:rPr>
              <a:t>Reports using data through September 2022 will be produced in November.</a:t>
            </a:r>
          </a:p>
          <a:p>
            <a:pPr marL="457200" indent="-457200">
              <a:buFont typeface="Arial" panose="020B0604020202020204" pitchFamily="34" charset="0"/>
              <a:buChar char="•"/>
            </a:pPr>
            <a:r>
              <a:rPr lang="en-US" dirty="0">
                <a:solidFill>
                  <a:schemeClr val="tx2"/>
                </a:solidFill>
              </a:rPr>
              <a:t>We continue to meet with select payers to reconcile differences in certain report categories.</a:t>
            </a:r>
          </a:p>
          <a:p>
            <a:endParaRPr lang="en-US" dirty="0">
              <a:solidFill>
                <a:schemeClr val="tx2"/>
              </a:solidFill>
            </a:endParaRPr>
          </a:p>
          <a:p>
            <a:endParaRPr lang="en-US" dirty="0">
              <a:solidFill>
                <a:schemeClr val="tx2"/>
              </a:solidFill>
            </a:endParaRPr>
          </a:p>
          <a:p>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803668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Next Meetings</a:t>
            </a:r>
          </a:p>
        </p:txBody>
      </p:sp>
      <p:sp>
        <p:nvSpPr>
          <p:cNvPr id="3" name="Subtitle 2"/>
          <p:cNvSpPr>
            <a:spLocks noGrp="1"/>
          </p:cNvSpPr>
          <p:nvPr>
            <p:ph type="subTitle" idx="1"/>
          </p:nvPr>
        </p:nvSpPr>
        <p:spPr/>
        <p:txBody>
          <a:bodyPr/>
          <a:lstStyle/>
          <a:p>
            <a:pPr algn="ctr"/>
            <a:endParaRPr lang="en-US" sz="4000" dirty="0"/>
          </a:p>
          <a:p>
            <a:pPr algn="ctr"/>
            <a:r>
              <a:rPr lang="en-US" sz="4000" dirty="0"/>
              <a:t>December 13, 2022 @ 2:00 pm</a:t>
            </a:r>
          </a:p>
          <a:p>
            <a:pPr algn="ctr"/>
            <a:endParaRPr lang="en-US" sz="4000" dirty="0"/>
          </a:p>
          <a:p>
            <a:pPr algn="ctr"/>
            <a:r>
              <a:rPr lang="en-US" sz="4000" dirty="0"/>
              <a:t>January 10, 2023 @ 2:00 pm</a:t>
            </a:r>
          </a:p>
        </p:txBody>
      </p:sp>
    </p:spTree>
    <p:extLst>
      <p:ext uri="{BB962C8B-B14F-4D97-AF65-F5344CB8AC3E}">
        <p14:creationId xmlns:p14="http://schemas.microsoft.com/office/powerpoint/2010/main" val="1937674814"/>
      </p:ext>
    </p:extLst>
  </p:cSld>
  <p:clrMapOvr>
    <a:masterClrMapping/>
  </p:clrMapOvr>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27687</TotalTime>
  <Words>612</Words>
  <Application>Microsoft Macintosh PowerPoint</Application>
  <PresentationFormat>On-screen Show (4:3)</PresentationFormat>
  <Paragraphs>215</Paragraphs>
  <Slides>10</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Times New Roman</vt:lpstr>
      <vt:lpstr>Wingdings</vt:lpstr>
      <vt:lpstr>FINALPowerPointTEMPLATE</vt:lpstr>
      <vt:lpstr>Office Theme</vt:lpstr>
      <vt:lpstr>PowerPoint Presentation</vt:lpstr>
      <vt:lpstr>Agenda</vt:lpstr>
      <vt:lpstr>MA APCD Intake</vt:lpstr>
      <vt:lpstr>MA APCD Intake</vt:lpstr>
      <vt:lpstr>MA APCD Intake</vt:lpstr>
      <vt:lpstr>Enrollment Trends Update</vt:lpstr>
      <vt:lpstr>PowerPoint Presentation</vt:lpstr>
      <vt:lpstr>DOI Reporting</vt:lpstr>
      <vt:lpstr>Next Meetings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Rick Vogel</cp:lastModifiedBy>
  <cp:revision>1199</cp:revision>
  <cp:lastPrinted>2020-03-10T14:30:58Z</cp:lastPrinted>
  <dcterms:created xsi:type="dcterms:W3CDTF">2014-02-09T20:57:02Z</dcterms:created>
  <dcterms:modified xsi:type="dcterms:W3CDTF">2022-11-08T19:29:37Z</dcterms:modified>
</cp:coreProperties>
</file>