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55" r:id="rId2"/>
  </p:sldMasterIdLst>
  <p:notesMasterIdLst>
    <p:notesMasterId r:id="rId19"/>
  </p:notesMasterIdLst>
  <p:handoutMasterIdLst>
    <p:handoutMasterId r:id="rId20"/>
  </p:handoutMasterIdLst>
  <p:sldIdLst>
    <p:sldId id="256" r:id="rId3"/>
    <p:sldId id="414" r:id="rId4"/>
    <p:sldId id="583" r:id="rId5"/>
    <p:sldId id="585" r:id="rId6"/>
    <p:sldId id="587" r:id="rId7"/>
    <p:sldId id="588" r:id="rId8"/>
    <p:sldId id="593" r:id="rId9"/>
    <p:sldId id="589" r:id="rId10"/>
    <p:sldId id="590" r:id="rId11"/>
    <p:sldId id="591" r:id="rId12"/>
    <p:sldId id="592" r:id="rId13"/>
    <p:sldId id="465" r:id="rId14"/>
    <p:sldId id="467" r:id="rId15"/>
    <p:sldId id="582" r:id="rId16"/>
    <p:sldId id="362" r:id="rId17"/>
    <p:sldId id="451" r:id="rId18"/>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7" autoAdjust="0"/>
    <p:restoredTop sz="96327" autoAdjust="0"/>
  </p:normalViewPr>
  <p:slideViewPr>
    <p:cSldViewPr snapToGrid="0" snapToObjects="1" showGuides="1">
      <p:cViewPr varScale="1">
        <p:scale>
          <a:sx n="128" d="100"/>
          <a:sy n="128" d="100"/>
        </p:scale>
        <p:origin x="1736" y="176"/>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7C334750-2352-4B2E-BA89-7D4D92F6063F}" type="datetimeFigureOut">
              <a:rPr lang="en-US" altLang="en-US"/>
              <a:pPr/>
              <a:t>12/14/22</a:t>
            </a:fld>
            <a:endParaRPr lang="en-US" alt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3161" tIns="46581" rIns="93161" bIns="46581"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CEFC4FF3-F2B4-4986-85D7-E6C0D0EDDD3C}" type="datetimeFigureOut">
              <a:rPr lang="en-US" altLang="en-US"/>
              <a:pPr/>
              <a:t>12/14/22</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1" tIns="46581" rIns="93161" bIns="46581" rtlCol="0" anchor="ctr"/>
          <a:lstStyle/>
          <a:p>
            <a:pPr lvl="0"/>
            <a:endParaRPr lang="en-US" noProof="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1" tIns="46581" rIns="93161" bIns="46581"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1" tIns="46581" rIns="93161" bIns="46581"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6932" indent="-291127" eaLnBrk="0" hangingPunct="0">
              <a:defRPr sz="2400">
                <a:solidFill>
                  <a:schemeClr val="tx1"/>
                </a:solidFill>
                <a:latin typeface="Calibri" pitchFamily="34" charset="0"/>
                <a:ea typeface="ＭＳ Ｐゴシック" charset="-128"/>
              </a:defRPr>
            </a:lvl2pPr>
            <a:lvl3pPr marL="1164511" indent="-232902" eaLnBrk="0" hangingPunct="0">
              <a:defRPr sz="2400">
                <a:solidFill>
                  <a:schemeClr val="tx1"/>
                </a:solidFill>
                <a:latin typeface="Calibri" pitchFamily="34" charset="0"/>
                <a:ea typeface="ＭＳ Ｐゴシック" charset="-128"/>
              </a:defRPr>
            </a:lvl3pPr>
            <a:lvl4pPr marL="1630315" indent="-232902" eaLnBrk="0" hangingPunct="0">
              <a:defRPr sz="2400">
                <a:solidFill>
                  <a:schemeClr val="tx1"/>
                </a:solidFill>
                <a:latin typeface="Calibri" pitchFamily="34" charset="0"/>
                <a:ea typeface="ＭＳ Ｐゴシック" charset="-128"/>
              </a:defRPr>
            </a:lvl4pPr>
            <a:lvl5pPr marL="2096119" indent="-232902" eaLnBrk="0" hangingPunct="0">
              <a:defRPr sz="2400">
                <a:solidFill>
                  <a:schemeClr val="tx1"/>
                </a:solidFill>
                <a:latin typeface="Calibri" pitchFamily="34" charset="0"/>
                <a:ea typeface="ＭＳ Ｐゴシック" charset="-128"/>
              </a:defRPr>
            </a:lvl5pPr>
            <a:lvl6pPr marL="2561924"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6pPr>
            <a:lvl7pPr marL="302772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7pPr>
            <a:lvl8pPr marL="3493532"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8pPr>
            <a:lvl9pPr marL="395933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41606460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33186427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34609932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970CA50A-4583-453D-B781-415949AD5A4C}" type="slidenum">
              <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20428570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14</a:t>
            </a:fld>
            <a:endParaRPr lang="en-US" altLang="en-US"/>
          </a:p>
        </p:txBody>
      </p:sp>
    </p:spTree>
    <p:extLst>
      <p:ext uri="{BB962C8B-B14F-4D97-AF65-F5344CB8AC3E}">
        <p14:creationId xmlns:p14="http://schemas.microsoft.com/office/powerpoint/2010/main" val="2881604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15</a:t>
            </a:fld>
            <a:endParaRPr lang="en-US" altLang="en-US"/>
          </a:p>
        </p:txBody>
      </p:sp>
    </p:spTree>
    <p:extLst>
      <p:ext uri="{BB962C8B-B14F-4D97-AF65-F5344CB8AC3E}">
        <p14:creationId xmlns:p14="http://schemas.microsoft.com/office/powerpoint/2010/main" val="5515859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16</a:t>
            </a:fld>
            <a:endParaRPr lang="en-US" altLang="en-US"/>
          </a:p>
        </p:txBody>
      </p:sp>
    </p:spTree>
    <p:extLst>
      <p:ext uri="{BB962C8B-B14F-4D97-AF65-F5344CB8AC3E}">
        <p14:creationId xmlns:p14="http://schemas.microsoft.com/office/powerpoint/2010/main" val="1860381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a:t>
            </a:fld>
            <a:endParaRPr lang="en-US" altLang="en-US"/>
          </a:p>
        </p:txBody>
      </p:sp>
    </p:spTree>
    <p:extLst>
      <p:ext uri="{BB962C8B-B14F-4D97-AF65-F5344CB8AC3E}">
        <p14:creationId xmlns:p14="http://schemas.microsoft.com/office/powerpoint/2010/main" val="3419617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2711756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2371512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1340648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4050402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4240191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4014265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5" name="Title 1"/>
          <p:cNvSpPr>
            <a:spLocks noGrp="1"/>
          </p:cNvSpPr>
          <p:nvPr>
            <p:ph type="title"/>
          </p:nvPr>
        </p:nvSpPr>
        <p:spPr>
          <a:xfrm>
            <a:off x="449263" y="736600"/>
            <a:ext cx="8039100" cy="641350"/>
          </a:xfrm>
        </p:spPr>
        <p:txBody>
          <a:bodyPr/>
          <a:lstStyle/>
          <a:p>
            <a:r>
              <a:rPr lang="en-US"/>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C403C31B-0D22-4CA6-9E7C-468322E30DAC}" type="datetimeFigureOut">
              <a:rPr lang="en-US">
                <a:solidFill>
                  <a:prstClr val="black">
                    <a:tint val="75000"/>
                  </a:prstClr>
                </a:solidFill>
              </a:rPr>
              <a:pPr>
                <a:defRPr/>
              </a:pPr>
              <a:t>12/14/22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D755641-0D04-44F4-B3D6-7C0EE0D14F4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27566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0E12B1D-D7C4-4023-B549-CE3F7F6616E7}" type="datetimeFigureOut">
              <a:rPr lang="en-US">
                <a:solidFill>
                  <a:prstClr val="black">
                    <a:tint val="75000"/>
                  </a:prstClr>
                </a:solidFill>
              </a:rPr>
              <a:pPr>
                <a:defRPr/>
              </a:pPr>
              <a:t>12/14/22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FC6BCEEE-BB86-4D47-8EC7-0590C10B0F6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072855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8CA49BC-02AF-4314-AA35-FC63F04CA46A}" type="datetimeFigureOut">
              <a:rPr lang="en-US">
                <a:solidFill>
                  <a:prstClr val="black">
                    <a:tint val="75000"/>
                  </a:prstClr>
                </a:solidFill>
              </a:rPr>
              <a:pPr>
                <a:defRPr/>
              </a:pPr>
              <a:t>12/14/22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370359F9-5BA7-4A36-A821-4895A505EC2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89442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97DE258-D4EB-440D-A3DE-05AF83935251}" type="datetimeFigureOut">
              <a:rPr lang="en-US">
                <a:solidFill>
                  <a:prstClr val="black">
                    <a:tint val="75000"/>
                  </a:prstClr>
                </a:solidFill>
              </a:rPr>
              <a:pPr>
                <a:defRPr/>
              </a:pPr>
              <a:t>12/14/22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0EFEACE-0E8A-40F8-9A0C-FA7CB3C59F1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433781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B2BF148-2E11-4474-86C0-5BCDD73AD0D8}" type="datetimeFigureOut">
              <a:rPr lang="en-US">
                <a:solidFill>
                  <a:prstClr val="black">
                    <a:tint val="75000"/>
                  </a:prstClr>
                </a:solidFill>
              </a:rPr>
              <a:pPr>
                <a:defRPr/>
              </a:pPr>
              <a:t>12/14/22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23DA762D-EEED-4571-B328-11A0E926D54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96296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43E5093-71E1-4390-AA5F-24DCD89C9D2A}" type="datetimeFigureOut">
              <a:rPr lang="en-US">
                <a:solidFill>
                  <a:prstClr val="black">
                    <a:tint val="75000"/>
                  </a:prstClr>
                </a:solidFill>
              </a:rPr>
              <a:pPr>
                <a:defRPr/>
              </a:pPr>
              <a:t>12/14/22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5BB7F70-952E-4DAB-8763-C77839CC0EC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64963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9D7EDC4-8EAE-405E-8C8E-3D6D2A3D2473}" type="datetimeFigureOut">
              <a:rPr lang="en-US">
                <a:solidFill>
                  <a:prstClr val="black">
                    <a:tint val="75000"/>
                  </a:prstClr>
                </a:solidFill>
              </a:rPr>
              <a:pPr>
                <a:defRPr/>
              </a:pPr>
              <a:t>12/14/22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173C7B2-D81B-4B93-8646-BD33CB06C80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695910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BA41AB1-AF6F-4F4E-9EB5-04EBA4430437}" type="datetimeFigureOut">
              <a:rPr lang="en-US">
                <a:solidFill>
                  <a:prstClr val="black">
                    <a:tint val="75000"/>
                  </a:prstClr>
                </a:solidFill>
              </a:rPr>
              <a:pPr>
                <a:defRPr/>
              </a:pPr>
              <a:t>12/14/22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D9ABF39-5DEB-41F7-9528-CCE43A71F1A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92700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6" name="Title 1"/>
          <p:cNvSpPr>
            <a:spLocks noGrp="1"/>
          </p:cNvSpPr>
          <p:nvPr>
            <p:ph type="title"/>
          </p:nvPr>
        </p:nvSpPr>
        <p:spPr>
          <a:xfrm>
            <a:off x="449263" y="736600"/>
            <a:ext cx="8039100" cy="641350"/>
          </a:xfrm>
        </p:spPr>
        <p:txBody>
          <a:bodyPr/>
          <a:lstStyle/>
          <a:p>
            <a:r>
              <a:rPr lang="en-US"/>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2pPr marL="457200" indent="-457200">
              <a:buFont typeface="Wingdings" charset="2"/>
              <a:buChar char="§"/>
              <a:defRPr sz="2400" b="0"/>
            </a:lvl2pPr>
          </a:lstStyle>
          <a:p>
            <a:pPr lvl="0"/>
            <a:r>
              <a:rPr lang="en-US" noProof="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6" name="Title 1"/>
          <p:cNvSpPr>
            <a:spLocks noGrp="1"/>
          </p:cNvSpPr>
          <p:nvPr>
            <p:ph type="title"/>
          </p:nvPr>
        </p:nvSpPr>
        <p:spPr>
          <a:xfrm>
            <a:off x="449263" y="1065197"/>
            <a:ext cx="8039100" cy="641350"/>
          </a:xfrm>
        </p:spPr>
        <p:txBody>
          <a:bodyPr/>
          <a:lstStyle/>
          <a:p>
            <a:r>
              <a:rPr lang="en-US"/>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a:t>Click to add slide title</a:t>
            </a:r>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text</a:t>
            </a:r>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1E49AAB-0DF0-468B-A451-D5BC661F1F6F}" type="datetimeFigureOut">
              <a:rPr lang="en-US">
                <a:solidFill>
                  <a:prstClr val="black">
                    <a:tint val="75000"/>
                  </a:prstClr>
                </a:solidFill>
              </a:rPr>
              <a:pPr>
                <a:defRPr/>
              </a:pPr>
              <a:t>12/14/22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B8A0763-BAB8-4508-8171-8857D948609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4322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04E1F12-DA55-4829-9B73-16B585796C0C}" type="datetimeFigureOut">
              <a:rPr lang="en-US">
                <a:solidFill>
                  <a:prstClr val="black">
                    <a:tint val="75000"/>
                  </a:prstClr>
                </a:solidFill>
              </a:rPr>
              <a:pPr>
                <a:defRPr/>
              </a:pPr>
              <a:t>12/14/22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2DC404B-5055-4758-B2AF-AE5D50F061A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16411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283E80B-1ED5-40D1-A32A-26ABE381FCC4}" type="datetimeFigureOut">
              <a:rPr lang="en-US">
                <a:solidFill>
                  <a:prstClr val="black">
                    <a:tint val="75000"/>
                  </a:prstClr>
                </a:solidFill>
              </a:rPr>
              <a:pPr>
                <a:defRPr/>
              </a:pPr>
              <a:t>12/14/22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DEA6784-0D68-4B4D-B02D-9164CD41B9B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88721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8">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br>
              <a:rPr lang="en-US" altLang="en-US"/>
            </a:br>
            <a:br>
              <a:rPr lang="en-US" altLang="en-US"/>
            </a:br>
            <a:r>
              <a:rPr lang="en-US" altLang="en-US"/>
              <a:t>Click to Edit Master Title Slide</a:t>
            </a:r>
            <a:br>
              <a:rPr lang="en-US" altLang="en-US"/>
            </a:br>
            <a:br>
              <a:rPr lang="en-US" altLang="en-US"/>
            </a:br>
            <a:endParaRPr lang="en-US" altLang="en-US"/>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Lst>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defTabSz="914400">
              <a:defRPr/>
            </a:pPr>
            <a:fld id="{760EC138-8C88-48E7-ADD0-6E413742012B}" type="datetimeFigureOut">
              <a:rPr lang="en-US">
                <a:solidFill>
                  <a:prstClr val="black">
                    <a:tint val="75000"/>
                  </a:prstClr>
                </a:solidFill>
                <a:ea typeface="+mn-ea"/>
              </a:rPr>
              <a:pPr defTabSz="914400">
                <a:defRPr/>
              </a:pPr>
              <a:t>12/14/22</a:t>
            </a:fld>
            <a:endParaRPr lang="en-US">
              <a:solidFill>
                <a:prstClr val="black">
                  <a:tint val="75000"/>
                </a:prstClr>
              </a:solidFill>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defTabSz="914400">
              <a:defRPr/>
            </a:pPr>
            <a:endParaRPr lang="en-US">
              <a:solidFill>
                <a:prstClr val="black">
                  <a:tint val="75000"/>
                </a:prstClr>
              </a:solidFill>
              <a:ea typeface="+mn-ea"/>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defTabSz="914400">
              <a:defRPr/>
            </a:pPr>
            <a:fld id="{35DA24ED-914E-482F-AE8A-23346656E119}" type="slidenum">
              <a:rPr lang="en-US">
                <a:solidFill>
                  <a:prstClr val="black">
                    <a:tint val="75000"/>
                  </a:prstClr>
                </a:solidFill>
                <a:ea typeface="+mn-ea"/>
              </a:rPr>
              <a:pPr defTabSz="914400">
                <a:defRPr/>
              </a:pPr>
              <a:t>‹#›</a:t>
            </a:fld>
            <a:endParaRPr lang="en-US">
              <a:solidFill>
                <a:prstClr val="black">
                  <a:tint val="75000"/>
                </a:prstClr>
              </a:solidFill>
              <a:ea typeface="+mn-ea"/>
            </a:endParaRPr>
          </a:p>
        </p:txBody>
      </p:sp>
    </p:spTree>
    <p:extLst>
      <p:ext uri="{BB962C8B-B14F-4D97-AF65-F5344CB8AC3E}">
        <p14:creationId xmlns:p14="http://schemas.microsoft.com/office/powerpoint/2010/main" val="1893480591"/>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www.healthit.gov/isa/representing-patient-gender-identity"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a:solidFill>
                  <a:schemeClr val="bg1"/>
                </a:solidFill>
                <a:latin typeface="+mn-lt"/>
              </a:rPr>
              <a:t>Massachusetts All-Payer Claims Database:</a:t>
            </a:r>
            <a:br>
              <a:rPr lang="en-US" sz="4000" dirty="0">
                <a:solidFill>
                  <a:schemeClr val="bg1"/>
                </a:solidFill>
                <a:latin typeface="+mn-lt"/>
              </a:rPr>
            </a:br>
            <a:r>
              <a:rPr lang="en-US" sz="4000" dirty="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a:solidFill>
                  <a:schemeClr val="bg1">
                    <a:lumMod val="65000"/>
                  </a:schemeClr>
                </a:solidFill>
                <a:latin typeface="Arial"/>
                <a:cs typeface="Times New Roman"/>
              </a:rPr>
              <a:t>December 13, 2022</a:t>
            </a: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2023 MA APCD Submission Guide Updates</a:t>
            </a:r>
          </a:p>
        </p:txBody>
      </p:sp>
      <p:sp>
        <p:nvSpPr>
          <p:cNvPr id="4" name="Subtitle 3">
            <a:extLst>
              <a:ext uri="{FF2B5EF4-FFF2-40B4-BE49-F238E27FC236}">
                <a16:creationId xmlns:a16="http://schemas.microsoft.com/office/drawing/2014/main" id="{FE7D6BC6-C936-44EE-960A-EB41C1ED8190}"/>
              </a:ext>
            </a:extLst>
          </p:cNvPr>
          <p:cNvSpPr>
            <a:spLocks noGrp="1"/>
          </p:cNvSpPr>
          <p:nvPr>
            <p:ph type="subTitle" idx="1"/>
          </p:nvPr>
        </p:nvSpPr>
        <p:spPr/>
        <p:txBody>
          <a:bodyPr/>
          <a:lstStyle/>
          <a:p>
            <a:r>
              <a:rPr lang="en-US" sz="1600" dirty="0"/>
              <a:t>Update to MC130 – Procedure Code Type to allow HIPPS Codes.</a:t>
            </a:r>
            <a:r>
              <a:rPr lang="en-US" sz="1600" dirty="0">
                <a:solidFill>
                  <a:srgbClr val="1F497D"/>
                </a:solidFill>
                <a:effectLst/>
                <a:latin typeface="Arial" panose="020B0604020202020204" pitchFamily="34" charset="0"/>
                <a:ea typeface="Calibri" panose="020F0502020204030204" pitchFamily="34" charset="0"/>
              </a:rPr>
              <a:t> Requires edit update as well.</a:t>
            </a:r>
            <a:endParaRPr lang="en-US" sz="1600" dirty="0"/>
          </a:p>
          <a:p>
            <a:endParaRPr lang="en-US" sz="1600" dirty="0"/>
          </a:p>
          <a:p>
            <a:r>
              <a:rPr lang="en-US" sz="1600" dirty="0"/>
              <a:t> </a:t>
            </a:r>
          </a:p>
        </p:txBody>
      </p:sp>
      <p:graphicFrame>
        <p:nvGraphicFramePr>
          <p:cNvPr id="3" name="Table 2">
            <a:extLst>
              <a:ext uri="{FF2B5EF4-FFF2-40B4-BE49-F238E27FC236}">
                <a16:creationId xmlns:a16="http://schemas.microsoft.com/office/drawing/2014/main" id="{7CF5A2DD-688B-C20B-A91D-94D07B4E9ECA}"/>
              </a:ext>
            </a:extLst>
          </p:cNvPr>
          <p:cNvGraphicFramePr>
            <a:graphicFrameLocks noGrp="1"/>
          </p:cNvGraphicFramePr>
          <p:nvPr/>
        </p:nvGraphicFramePr>
        <p:xfrm>
          <a:off x="552450" y="2531035"/>
          <a:ext cx="8039099" cy="2498985"/>
        </p:xfrm>
        <a:graphic>
          <a:graphicData uri="http://schemas.openxmlformats.org/drawingml/2006/table">
            <a:tbl>
              <a:tblPr firstRow="1" firstCol="1" bandRow="1"/>
              <a:tblGrid>
                <a:gridCol w="287800">
                  <a:extLst>
                    <a:ext uri="{9D8B030D-6E8A-4147-A177-3AD203B41FA5}">
                      <a16:colId xmlns:a16="http://schemas.microsoft.com/office/drawing/2014/main" val="525794367"/>
                    </a:ext>
                  </a:extLst>
                </a:gridCol>
                <a:gridCol w="278152">
                  <a:extLst>
                    <a:ext uri="{9D8B030D-6E8A-4147-A177-3AD203B41FA5}">
                      <a16:colId xmlns:a16="http://schemas.microsoft.com/office/drawing/2014/main" val="1895099555"/>
                    </a:ext>
                  </a:extLst>
                </a:gridCol>
                <a:gridCol w="374622">
                  <a:extLst>
                    <a:ext uri="{9D8B030D-6E8A-4147-A177-3AD203B41FA5}">
                      <a16:colId xmlns:a16="http://schemas.microsoft.com/office/drawing/2014/main" val="3305858509"/>
                    </a:ext>
                  </a:extLst>
                </a:gridCol>
                <a:gridCol w="588462">
                  <a:extLst>
                    <a:ext uri="{9D8B030D-6E8A-4147-A177-3AD203B41FA5}">
                      <a16:colId xmlns:a16="http://schemas.microsoft.com/office/drawing/2014/main" val="1867477781"/>
                    </a:ext>
                  </a:extLst>
                </a:gridCol>
                <a:gridCol w="538620">
                  <a:extLst>
                    <a:ext uri="{9D8B030D-6E8A-4147-A177-3AD203B41FA5}">
                      <a16:colId xmlns:a16="http://schemas.microsoft.com/office/drawing/2014/main" val="3106820354"/>
                    </a:ext>
                  </a:extLst>
                </a:gridCol>
                <a:gridCol w="537012">
                  <a:extLst>
                    <a:ext uri="{9D8B030D-6E8A-4147-A177-3AD203B41FA5}">
                      <a16:colId xmlns:a16="http://schemas.microsoft.com/office/drawing/2014/main" val="3020241198"/>
                    </a:ext>
                  </a:extLst>
                </a:gridCol>
                <a:gridCol w="832850">
                  <a:extLst>
                    <a:ext uri="{9D8B030D-6E8A-4147-A177-3AD203B41FA5}">
                      <a16:colId xmlns:a16="http://schemas.microsoft.com/office/drawing/2014/main" val="398336032"/>
                    </a:ext>
                  </a:extLst>
                </a:gridCol>
                <a:gridCol w="586854">
                  <a:extLst>
                    <a:ext uri="{9D8B030D-6E8A-4147-A177-3AD203B41FA5}">
                      <a16:colId xmlns:a16="http://schemas.microsoft.com/office/drawing/2014/main" val="297008552"/>
                    </a:ext>
                  </a:extLst>
                </a:gridCol>
                <a:gridCol w="930928">
                  <a:extLst>
                    <a:ext uri="{9D8B030D-6E8A-4147-A177-3AD203B41FA5}">
                      <a16:colId xmlns:a16="http://schemas.microsoft.com/office/drawing/2014/main" val="3233643695"/>
                    </a:ext>
                  </a:extLst>
                </a:gridCol>
                <a:gridCol w="1744485">
                  <a:extLst>
                    <a:ext uri="{9D8B030D-6E8A-4147-A177-3AD203B41FA5}">
                      <a16:colId xmlns:a16="http://schemas.microsoft.com/office/drawing/2014/main" val="3190927813"/>
                    </a:ext>
                  </a:extLst>
                </a:gridCol>
                <a:gridCol w="620619">
                  <a:extLst>
                    <a:ext uri="{9D8B030D-6E8A-4147-A177-3AD203B41FA5}">
                      <a16:colId xmlns:a16="http://schemas.microsoft.com/office/drawing/2014/main" val="2530741759"/>
                    </a:ext>
                  </a:extLst>
                </a:gridCol>
                <a:gridCol w="376230">
                  <a:extLst>
                    <a:ext uri="{9D8B030D-6E8A-4147-A177-3AD203B41FA5}">
                      <a16:colId xmlns:a16="http://schemas.microsoft.com/office/drawing/2014/main" val="3941118303"/>
                    </a:ext>
                  </a:extLst>
                </a:gridCol>
                <a:gridCol w="342465">
                  <a:extLst>
                    <a:ext uri="{9D8B030D-6E8A-4147-A177-3AD203B41FA5}">
                      <a16:colId xmlns:a16="http://schemas.microsoft.com/office/drawing/2014/main" val="3594100484"/>
                    </a:ext>
                  </a:extLst>
                </a:gridCol>
              </a:tblGrid>
              <a:tr h="543208">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MC</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131</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MC130</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Procedure Code Type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10/30/14</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Lookup Table - Integer</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tlkpProcedureCodeType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int[1]</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Claim line Procedure Code Type Identifier</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Report the value that defines the type of Procedure Code expected in MC055.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All</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98%</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A1</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965253490"/>
                  </a:ext>
                </a:extLst>
              </a:tr>
              <a:tr h="19804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900" b="1" i="1">
                          <a:solidFill>
                            <a:srgbClr val="000000"/>
                          </a:solidFill>
                          <a:effectLst/>
                          <a:latin typeface="Arial" panose="020B0604020202020204" pitchFamily="34" charset="0"/>
                          <a:ea typeface="Times New Roman" panose="02020603050405020304" pitchFamily="18" charset="0"/>
                        </a:rPr>
                        <a:t>Value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b="1" i="1">
                          <a:solidFill>
                            <a:srgbClr val="000000"/>
                          </a:solidFill>
                          <a:effectLst/>
                          <a:latin typeface="Arial" panose="020B0604020202020204" pitchFamily="34" charset="0"/>
                          <a:ea typeface="Times New Roman" panose="02020603050405020304" pitchFamily="18" charset="0"/>
                        </a:rPr>
                        <a:t>Description</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19531034"/>
                  </a:ext>
                </a:extLst>
              </a:tr>
              <a:tr h="271604">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1</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CPT or HCPCS Level 1 Code </a:t>
                      </a:r>
                      <a:r>
                        <a:rPr lang="en-US" sz="900" dirty="0">
                          <a:solidFill>
                            <a:srgbClr val="000000"/>
                          </a:solidFill>
                          <a:effectLst/>
                          <a:highlight>
                            <a:srgbClr val="FFFF00"/>
                          </a:highlight>
                          <a:latin typeface="Arial" panose="020B0604020202020204" pitchFamily="34" charset="0"/>
                          <a:ea typeface="Times New Roman" panose="02020603050405020304" pitchFamily="18" charset="0"/>
                        </a:rPr>
                        <a:t>or HIPPS Code</a:t>
                      </a:r>
                      <a:endParaRPr lang="en-US" sz="1200" dirty="0">
                        <a:effectLst/>
                        <a:highlight>
                          <a:srgbClr val="FFFF00"/>
                        </a:highligh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2720694"/>
                  </a:ext>
                </a:extLst>
              </a:tr>
              <a:tr h="19804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2</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HCPCS Level II Code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60942326"/>
                  </a:ext>
                </a:extLst>
              </a:tr>
              <a:tr h="271604">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3</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HCPCS Level III Code (State Medicare code).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51303016"/>
                  </a:ext>
                </a:extLst>
              </a:tr>
              <a:tr h="407406">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American Dental Association (ADA) Procedure Code (Also referred to as CDT code.)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94068174"/>
                  </a:ext>
                </a:extLst>
              </a:tr>
              <a:tr h="19804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5</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State defined Procedure Code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21526572"/>
                  </a:ext>
                </a:extLst>
              </a:tr>
              <a:tr h="19804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6</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CPT Category II</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7901" marR="67901" marT="0" marB="0" anchor="ctr">
                    <a:lnL>
                      <a:noFill/>
                    </a:lnL>
                    <a:lnR>
                      <a:noFill/>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07718228"/>
                  </a:ext>
                </a:extLst>
              </a:tr>
              <a:tr h="19804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7</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CPTCategory  III Code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txBody>
                  <a:tcPr marL="67901" marR="67901"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5512790"/>
                  </a:ext>
                </a:extLst>
              </a:tr>
            </a:tbl>
          </a:graphicData>
        </a:graphic>
      </p:graphicFrame>
    </p:spTree>
    <p:extLst>
      <p:ext uri="{BB962C8B-B14F-4D97-AF65-F5344CB8AC3E}">
        <p14:creationId xmlns:p14="http://schemas.microsoft.com/office/powerpoint/2010/main" val="545447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2023 MA APCD Submission Guide Updates</a:t>
            </a:r>
          </a:p>
        </p:txBody>
      </p:sp>
      <p:sp>
        <p:nvSpPr>
          <p:cNvPr id="4" name="Subtitle 3">
            <a:extLst>
              <a:ext uri="{FF2B5EF4-FFF2-40B4-BE49-F238E27FC236}">
                <a16:creationId xmlns:a16="http://schemas.microsoft.com/office/drawing/2014/main" id="{FE7D6BC6-C936-44EE-960A-EB41C1ED8190}"/>
              </a:ext>
            </a:extLst>
          </p:cNvPr>
          <p:cNvSpPr>
            <a:spLocks noGrp="1"/>
          </p:cNvSpPr>
          <p:nvPr>
            <p:ph type="subTitle" idx="1"/>
          </p:nvPr>
        </p:nvSpPr>
        <p:spPr/>
        <p:txBody>
          <a:bodyPr/>
          <a:lstStyle/>
          <a:p>
            <a:endParaRPr lang="en-US" sz="1600" dirty="0"/>
          </a:p>
          <a:p>
            <a:endParaRPr lang="en-US" sz="1600" dirty="0"/>
          </a:p>
          <a:p>
            <a:r>
              <a:rPr lang="en-US" sz="1600" dirty="0"/>
              <a:t> </a:t>
            </a:r>
          </a:p>
        </p:txBody>
      </p:sp>
      <p:graphicFrame>
        <p:nvGraphicFramePr>
          <p:cNvPr id="7" name="Object 6">
            <a:extLst>
              <a:ext uri="{FF2B5EF4-FFF2-40B4-BE49-F238E27FC236}">
                <a16:creationId xmlns:a16="http://schemas.microsoft.com/office/drawing/2014/main" id="{4CA20299-B7F5-6240-B553-A310D1549825}"/>
              </a:ext>
            </a:extLst>
          </p:cNvPr>
          <p:cNvGraphicFramePr>
            <a:graphicFrameLocks noChangeAspect="1"/>
          </p:cNvGraphicFramePr>
          <p:nvPr>
            <p:extLst>
              <p:ext uri="{D42A27DB-BD31-4B8C-83A1-F6EECF244321}">
                <p14:modId xmlns:p14="http://schemas.microsoft.com/office/powerpoint/2010/main" val="3992665293"/>
              </p:ext>
            </p:extLst>
          </p:nvPr>
        </p:nvGraphicFramePr>
        <p:xfrm>
          <a:off x="745176" y="1895499"/>
          <a:ext cx="5943600" cy="3757156"/>
        </p:xfrm>
        <a:graphic>
          <a:graphicData uri="http://schemas.openxmlformats.org/presentationml/2006/ole">
            <mc:AlternateContent xmlns:mc="http://schemas.openxmlformats.org/markup-compatibility/2006">
              <mc:Choice xmlns:v="urn:schemas-microsoft-com:vml" Requires="v">
                <p:oleObj name="Document" r:id="rId3" imgW="5943704" imgH="3362914" progId="Word.Document.12">
                  <p:embed/>
                </p:oleObj>
              </mc:Choice>
              <mc:Fallback>
                <p:oleObj name="Document" r:id="rId3" imgW="5943704" imgH="3362914" progId="Word.Document.12">
                  <p:embed/>
                  <p:pic>
                    <p:nvPicPr>
                      <p:cNvPr id="0" name=""/>
                      <p:cNvPicPr/>
                      <p:nvPr/>
                    </p:nvPicPr>
                    <p:blipFill>
                      <a:blip r:embed="rId4"/>
                      <a:stretch>
                        <a:fillRect/>
                      </a:stretch>
                    </p:blipFill>
                    <p:spPr>
                      <a:xfrm>
                        <a:off x="745176" y="1895499"/>
                        <a:ext cx="5943600" cy="3757156"/>
                      </a:xfrm>
                      <a:prstGeom prst="rect">
                        <a:avLst/>
                      </a:prstGeom>
                    </p:spPr>
                  </p:pic>
                </p:oleObj>
              </mc:Fallback>
            </mc:AlternateContent>
          </a:graphicData>
        </a:graphic>
      </p:graphicFrame>
    </p:spTree>
    <p:extLst>
      <p:ext uri="{BB962C8B-B14F-4D97-AF65-F5344CB8AC3E}">
        <p14:creationId xmlns:p14="http://schemas.microsoft.com/office/powerpoint/2010/main" val="323659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899" y="363013"/>
            <a:ext cx="8326967" cy="726026"/>
          </a:xfrm>
        </p:spPr>
        <p:txBody>
          <a:bodyPr/>
          <a:lstStyle/>
          <a:p>
            <a:pPr algn="l">
              <a:defRPr/>
            </a:pPr>
            <a:r>
              <a:rPr lang="en-US" sz="3000" b="1" dirty="0">
                <a:latin typeface="+mn-lt"/>
              </a:rPr>
              <a:t>Enrollment Trends Update</a:t>
            </a:r>
          </a:p>
        </p:txBody>
      </p:sp>
      <p:sp>
        <p:nvSpPr>
          <p:cNvPr id="21507" name="Content Placeholder 2"/>
          <p:cNvSpPr>
            <a:spLocks noGrp="1"/>
          </p:cNvSpPr>
          <p:nvPr>
            <p:ph idx="1"/>
          </p:nvPr>
        </p:nvSpPr>
        <p:spPr>
          <a:xfrm>
            <a:off x="342899" y="1422400"/>
            <a:ext cx="8506133" cy="4902980"/>
          </a:xfrm>
        </p:spPr>
        <p:txBody>
          <a:bodyPr/>
          <a:lstStyle/>
          <a:p>
            <a:pPr marL="0" indent="0">
              <a:buNone/>
            </a:pPr>
            <a:endParaRPr lang="en-US" altLang="en-US" sz="2000" dirty="0"/>
          </a:p>
          <a:p>
            <a:r>
              <a:rPr lang="en-US" altLang="en-US" sz="2000" dirty="0"/>
              <a:t>The next Enrollment Trends reporting cycle will be based on data through September 2022 and is scheduled to be published in February 2023.</a:t>
            </a:r>
          </a:p>
          <a:p>
            <a:pPr marL="0" indent="0">
              <a:buNone/>
            </a:pPr>
            <a:endParaRPr lang="en-US" altLang="en-US" sz="2000" dirty="0"/>
          </a:p>
          <a:p>
            <a:r>
              <a:rPr lang="en-US" altLang="en-US" sz="2000" dirty="0"/>
              <a:t>Thank you to payers that submitted Supplemental Request data last month. </a:t>
            </a:r>
          </a:p>
          <a:p>
            <a:endParaRPr lang="en-US" altLang="en-US" sz="2000" dirty="0"/>
          </a:p>
          <a:p>
            <a:r>
              <a:rPr lang="en-US" sz="2000" dirty="0">
                <a:ea typeface="+mn-lt"/>
                <a:cs typeface="+mn-lt"/>
              </a:rPr>
              <a:t>CHIA sent payers MA APCD-sourced enrollment counts for review last week. If there are any issues with the data, please let us know ASAP.  If we do not hear from you before or by </a:t>
            </a:r>
            <a:r>
              <a:rPr lang="en-US" sz="2000" b="1" dirty="0">
                <a:ea typeface="+mn-lt"/>
                <a:cs typeface="+mn-lt"/>
              </a:rPr>
              <a:t>December 30th, </a:t>
            </a:r>
            <a:r>
              <a:rPr lang="en-US" sz="2000" dirty="0">
                <a:ea typeface="+mn-lt"/>
                <a:cs typeface="+mn-lt"/>
              </a:rPr>
              <a:t>we cannot guarantee any issues will be resolved prior to publication.</a:t>
            </a:r>
          </a:p>
          <a:p>
            <a:endParaRPr lang="en-US" sz="2000" dirty="0">
              <a:cs typeface="Helvetica"/>
            </a:endParaRPr>
          </a:p>
          <a:p>
            <a:pPr>
              <a:buFont typeface="Arial" panose="020B0604020202020204" pitchFamily="34" charset="0"/>
              <a:buChar char="•"/>
              <a:tabLst>
                <a:tab pos="6799263" algn="l"/>
              </a:tabLst>
              <a:defRPr/>
            </a:pPr>
            <a:r>
              <a:rPr lang="en-US" altLang="en-US" sz="2000" b="1" dirty="0">
                <a:solidFill>
                  <a:prstClr val="black"/>
                </a:solidFill>
                <a:cs typeface="Arial" charset="0"/>
              </a:rPr>
              <a:t>For questions on Enrollment Trends: </a:t>
            </a:r>
            <a:r>
              <a:rPr lang="en-US" altLang="en-US" sz="2000" dirty="0">
                <a:solidFill>
                  <a:prstClr val="black"/>
                </a:solidFill>
                <a:cs typeface="Arial" panose="020B0604020202020204" pitchFamily="34" charset="0"/>
              </a:rPr>
              <a:t>Contact your </a:t>
            </a:r>
            <a:r>
              <a:rPr lang="en-US" altLang="en-US" sz="2000" u="sng" dirty="0">
                <a:solidFill>
                  <a:prstClr val="black"/>
                </a:solidFill>
                <a:cs typeface="Arial" panose="020B0604020202020204" pitchFamily="34" charset="0"/>
              </a:rPr>
              <a:t>CHIA liaison.</a:t>
            </a:r>
            <a:endParaRPr lang="en-US" altLang="en-US" sz="2000" dirty="0">
              <a:solidFill>
                <a:prstClr val="black"/>
              </a:solidFill>
              <a:cs typeface="Arial" panose="020B0604020202020204" pitchFamily="34" charset="0"/>
            </a:endParaRPr>
          </a:p>
          <a:p>
            <a:pPr marL="0" indent="0">
              <a:buNone/>
            </a:pPr>
            <a:endParaRPr lang="en-US" altLang="en-US" sz="2000" dirty="0"/>
          </a:p>
          <a:p>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a:p>
        </p:txBody>
      </p:sp>
    </p:spTree>
    <p:extLst>
      <p:ext uri="{BB962C8B-B14F-4D97-AF65-F5344CB8AC3E}">
        <p14:creationId xmlns:p14="http://schemas.microsoft.com/office/powerpoint/2010/main" val="3729148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000" b="1" i="0" u="none" strike="noStrike" kern="1200" cap="none" spc="0" normalizeH="0" baseline="0" noProof="0" dirty="0">
                <a:ln>
                  <a:noFill/>
                </a:ln>
                <a:solidFill>
                  <a:prstClr val="black"/>
                </a:solidFill>
                <a:effectLst/>
                <a:uLnTx/>
                <a:uFillTx/>
                <a:latin typeface="Calibri" pitchFamily="34" charset="0"/>
                <a:ea typeface="ＭＳ Ｐゴシック" charset="-128"/>
                <a:cs typeface="Arial" charset="0"/>
              </a:rPr>
              <a:t>Enrollment Trends Timeline</a:t>
            </a:r>
          </a:p>
        </p:txBody>
      </p:sp>
      <p:graphicFrame>
        <p:nvGraphicFramePr>
          <p:cNvPr id="4" name="Content Placeholder 1"/>
          <p:cNvGraphicFramePr>
            <a:graphicFrameLocks/>
          </p:cNvGraphicFramePr>
          <p:nvPr/>
        </p:nvGraphicFramePr>
        <p:xfrm>
          <a:off x="533400" y="1371600"/>
          <a:ext cx="7421881" cy="4061476"/>
        </p:xfrm>
        <a:graphic>
          <a:graphicData uri="http://schemas.openxmlformats.org/drawingml/2006/table">
            <a:tbl>
              <a:tblPr firstRow="1" bandRow="1">
                <a:tableStyleId>{5940675A-B579-460E-94D1-54222C63F5DA}</a:tableStyleId>
              </a:tblPr>
              <a:tblGrid>
                <a:gridCol w="1554759">
                  <a:extLst>
                    <a:ext uri="{9D8B030D-6E8A-4147-A177-3AD203B41FA5}">
                      <a16:colId xmlns:a16="http://schemas.microsoft.com/office/drawing/2014/main" val="20000"/>
                    </a:ext>
                  </a:extLst>
                </a:gridCol>
                <a:gridCol w="1450569">
                  <a:extLst>
                    <a:ext uri="{9D8B030D-6E8A-4147-A177-3AD203B41FA5}">
                      <a16:colId xmlns:a16="http://schemas.microsoft.com/office/drawing/2014/main" val="20001"/>
                    </a:ext>
                  </a:extLst>
                </a:gridCol>
                <a:gridCol w="1472184">
                  <a:extLst>
                    <a:ext uri="{9D8B030D-6E8A-4147-A177-3AD203B41FA5}">
                      <a16:colId xmlns:a16="http://schemas.microsoft.com/office/drawing/2014/main" val="20002"/>
                    </a:ext>
                  </a:extLst>
                </a:gridCol>
                <a:gridCol w="1490472">
                  <a:extLst>
                    <a:ext uri="{9D8B030D-6E8A-4147-A177-3AD203B41FA5}">
                      <a16:colId xmlns:a16="http://schemas.microsoft.com/office/drawing/2014/main" val="20003"/>
                    </a:ext>
                  </a:extLst>
                </a:gridCol>
                <a:gridCol w="1453897">
                  <a:extLst>
                    <a:ext uri="{9D8B030D-6E8A-4147-A177-3AD203B41FA5}">
                      <a16:colId xmlns:a16="http://schemas.microsoft.com/office/drawing/2014/main" val="20004"/>
                    </a:ext>
                  </a:extLst>
                </a:gridCol>
              </a:tblGrid>
              <a:tr h="396303">
                <a:tc>
                  <a:txBody>
                    <a:bodyPr/>
                    <a:lstStyle/>
                    <a:p>
                      <a:pPr algn="ctr"/>
                      <a:r>
                        <a:rPr lang="en-US" sz="1800" b="1" dirty="0">
                          <a:latin typeface="+mn-lt"/>
                          <a:cs typeface="Helvetica" panose="020B0604020202020204" pitchFamily="34" charset="0"/>
                        </a:rPr>
                        <a:t>Oct 2022</a:t>
                      </a:r>
                    </a:p>
                  </a:txBody>
                  <a:tcPr marT="45724" marB="45724"/>
                </a:tc>
                <a:tc>
                  <a:txBody>
                    <a:bodyPr/>
                    <a:lstStyle/>
                    <a:p>
                      <a:pPr algn="ctr"/>
                      <a:r>
                        <a:rPr lang="en-US" sz="1800" b="1" dirty="0">
                          <a:latin typeface="+mn-lt"/>
                          <a:cs typeface="Helvetica" panose="020B0604020202020204" pitchFamily="34" charset="0"/>
                        </a:rPr>
                        <a:t>Nov 2022</a:t>
                      </a:r>
                    </a:p>
                  </a:txBody>
                  <a:tcPr marT="45724" marB="45724"/>
                </a:tc>
                <a:tc>
                  <a:txBody>
                    <a:bodyPr/>
                    <a:lstStyle/>
                    <a:p>
                      <a:pPr algn="ctr"/>
                      <a:r>
                        <a:rPr lang="en-US" sz="1800" b="1" dirty="0">
                          <a:latin typeface="+mn-lt"/>
                          <a:cs typeface="Helvetica" panose="020B0604020202020204" pitchFamily="34" charset="0"/>
                        </a:rPr>
                        <a:t>Dec 2022</a:t>
                      </a:r>
                    </a:p>
                  </a:txBody>
                  <a:tcPr marT="45724" marB="45724"/>
                </a:tc>
                <a:tc>
                  <a:txBody>
                    <a:bodyPr/>
                    <a:lstStyle/>
                    <a:p>
                      <a:pPr algn="ctr"/>
                      <a:r>
                        <a:rPr lang="en-US" sz="1800" b="1" dirty="0">
                          <a:latin typeface="+mn-lt"/>
                          <a:cs typeface="Helvetica" panose="020B0604020202020204" pitchFamily="34" charset="0"/>
                        </a:rPr>
                        <a:t>Jan 2023</a:t>
                      </a:r>
                    </a:p>
                  </a:txBody>
                  <a:tcPr marT="45724" marB="45724"/>
                </a:tc>
                <a:tc>
                  <a:txBody>
                    <a:bodyPr/>
                    <a:lstStyle/>
                    <a:p>
                      <a:pPr algn="ctr"/>
                      <a:r>
                        <a:rPr lang="en-US" sz="1800" b="1" baseline="0" dirty="0">
                          <a:latin typeface="+mn-lt"/>
                          <a:cs typeface="Helvetica" panose="020B0604020202020204" pitchFamily="34" charset="0"/>
                        </a:rPr>
                        <a:t>Feb </a:t>
                      </a:r>
                      <a:r>
                        <a:rPr lang="en-US" sz="1800" b="1" dirty="0">
                          <a:latin typeface="+mn-lt"/>
                          <a:cs typeface="Helvetica" panose="020B0604020202020204" pitchFamily="34" charset="0"/>
                        </a:rPr>
                        <a:t>2023</a:t>
                      </a:r>
                    </a:p>
                  </a:txBody>
                  <a:tcPr marT="45724" marB="45724"/>
                </a:tc>
                <a:extLst>
                  <a:ext uri="{0D108BD9-81ED-4DB2-BD59-A6C34878D82A}">
                    <a16:rowId xmlns:a16="http://schemas.microsoft.com/office/drawing/2014/main" val="10000"/>
                  </a:ext>
                </a:extLst>
              </a:tr>
              <a:tr h="467297">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1"/>
                  </a:ext>
                </a:extLst>
              </a:tr>
              <a:tr h="799964">
                <a:tc>
                  <a:txBody>
                    <a:bodyPr/>
                    <a:lstStyle/>
                    <a:p>
                      <a:pPr algn="ctr"/>
                      <a:r>
                        <a:rPr lang="en-US" sz="1400" b="0" dirty="0">
                          <a:latin typeface="+mn-lt"/>
                          <a:cs typeface="Helvetica" panose="020B0604020202020204" pitchFamily="34" charset="0"/>
                        </a:rPr>
                        <a:t>Payers</a:t>
                      </a:r>
                      <a:r>
                        <a:rPr lang="en-US" sz="1400" b="0" baseline="0" dirty="0">
                          <a:latin typeface="+mn-lt"/>
                          <a:cs typeface="Helvetica" panose="020B0604020202020204" pitchFamily="34" charset="0"/>
                        </a:rPr>
                        <a:t> submit Sept 2022 MA APCD files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dirty="0">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2"/>
                  </a:ext>
                </a:extLst>
              </a:tr>
              <a:tr h="914555">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b="1" dirty="0">
                          <a:latin typeface="+mn-lt"/>
                          <a:cs typeface="Helvetica" panose="020B0604020202020204" pitchFamily="34" charset="0"/>
                        </a:rPr>
                        <a:t>Supplemental</a:t>
                      </a:r>
                      <a:r>
                        <a:rPr lang="en-US" sz="1400" b="1" baseline="0" dirty="0">
                          <a:latin typeface="+mn-lt"/>
                          <a:cs typeface="Helvetica" panose="020B0604020202020204" pitchFamily="34" charset="0"/>
                        </a:rPr>
                        <a:t> enrollment reports due </a:t>
                      </a:r>
                      <a:r>
                        <a:rPr lang="en-US" sz="1400" b="0" baseline="0" dirty="0">
                          <a:latin typeface="+mn-lt"/>
                          <a:cs typeface="Helvetica" panose="020B0604020202020204" pitchFamily="34" charset="0"/>
                        </a:rPr>
                        <a:t>(select payers)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3"/>
                  </a:ext>
                </a:extLst>
              </a:tr>
              <a:tr h="833112">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dirty="0">
                          <a:latin typeface="+mn-lt"/>
                          <a:cs typeface="Helvetica" panose="020B0604020202020204" pitchFamily="34" charset="0"/>
                        </a:rPr>
                        <a:t>MA</a:t>
                      </a:r>
                      <a:r>
                        <a:rPr lang="en-US" sz="1400" baseline="0" dirty="0">
                          <a:latin typeface="+mn-lt"/>
                          <a:cs typeface="Helvetica" panose="020B0604020202020204" pitchFamily="34" charset="0"/>
                        </a:rPr>
                        <a:t> APCD enrollment counts sent to payers for review</a:t>
                      </a:r>
                      <a:endParaRPr lang="en-US" sz="1400" dirty="0">
                        <a:latin typeface="+mn-lt"/>
                        <a:cs typeface="Helvetica" panose="020B0604020202020204" pitchFamily="34" charset="0"/>
                      </a:endParaRPr>
                    </a:p>
                  </a:txBody>
                  <a:tcPr marT="45724" marB="45724" anchor="ctr">
                    <a:solidFill>
                      <a:schemeClr val="accent1">
                        <a:lumMod val="20000"/>
                        <a:lumOff val="80000"/>
                      </a:schemeClr>
                    </a:solidFill>
                  </a:tcPr>
                </a:tc>
                <a:tc>
                  <a:txBody>
                    <a:bodyPr/>
                    <a:lstStyle/>
                    <a:p>
                      <a:endParaRPr lang="en-US" dirty="0">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4"/>
                  </a:ext>
                </a:extLst>
              </a:tr>
              <a:tr h="508136">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gridSpan="2">
                  <a:txBody>
                    <a:bodyPr/>
                    <a:lstStyle/>
                    <a:p>
                      <a:pPr algn="ctr"/>
                      <a:r>
                        <a:rPr lang="en-US" sz="1400" b="1" dirty="0">
                          <a:solidFill>
                            <a:schemeClr val="bg1"/>
                          </a:solidFill>
                          <a:latin typeface="+mn-lt"/>
                          <a:cs typeface="Helvetica" panose="020B0604020202020204" pitchFamily="34" charset="0"/>
                        </a:rPr>
                        <a:t>Reporting</a:t>
                      </a:r>
                    </a:p>
                  </a:txBody>
                  <a:tcPr marT="45724" marB="45724" anchor="ctr">
                    <a:solidFill>
                      <a:srgbClr val="0070C0"/>
                    </a:solidFill>
                  </a:tcPr>
                </a:tc>
                <a:tc hMerge="1">
                  <a:txBody>
                    <a:bodyPr/>
                    <a:lstStyle/>
                    <a:p>
                      <a:pPr algn="ctr"/>
                      <a:endParaRPr lang="en-US" sz="1400" b="1" dirty="0">
                        <a:solidFill>
                          <a:schemeClr val="bg1"/>
                        </a:solidFill>
                        <a:latin typeface="Helvetica" panose="020B0604020202020204" pitchFamily="34" charset="0"/>
                        <a:cs typeface="Helvetica" panose="020B0604020202020204" pitchFamily="34" charset="0"/>
                      </a:endParaRPr>
                    </a:p>
                  </a:txBody>
                  <a:tcPr marT="45724" marB="45724" anchor="ctr">
                    <a:solidFill>
                      <a:srgbClr val="0070C0"/>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83415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100" dirty="0"/>
              <a:t>DOI Reporting</a:t>
            </a:r>
          </a:p>
        </p:txBody>
      </p:sp>
      <p:sp>
        <p:nvSpPr>
          <p:cNvPr id="3" name="Subtitle 2"/>
          <p:cNvSpPr>
            <a:spLocks noGrp="1"/>
          </p:cNvSpPr>
          <p:nvPr>
            <p:ph type="subTitle" idx="1"/>
          </p:nvPr>
        </p:nvSpPr>
        <p:spPr/>
        <p:txBody>
          <a:bodyPr/>
          <a:lstStyle/>
          <a:p>
            <a:pPr marL="342900" indent="-342900">
              <a:buFont typeface="Wingdings" panose="05000000000000000000" pitchFamily="2" charset="2"/>
              <a:buChar char="Ø"/>
            </a:pPr>
            <a:r>
              <a:rPr lang="en-US" dirty="0"/>
              <a:t>Q3 2022 HMO Membership reports were sent on 11/21. Signoff is due by 1/5/23.</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Claims/Utilization:</a:t>
            </a:r>
          </a:p>
          <a:p>
            <a:pPr marL="457200" indent="-457200">
              <a:buFont typeface="Arial" panose="020B0604020202020204" pitchFamily="34" charset="0"/>
              <a:buChar char="•"/>
            </a:pPr>
            <a:r>
              <a:rPr lang="en-US" dirty="0">
                <a:solidFill>
                  <a:schemeClr val="tx2"/>
                </a:solidFill>
              </a:rPr>
              <a:t>Reports using data through September 2022 will be sent later this month.</a:t>
            </a:r>
          </a:p>
          <a:p>
            <a:pPr marL="457200" indent="-457200">
              <a:buFont typeface="Arial" panose="020B0604020202020204" pitchFamily="34" charset="0"/>
              <a:buChar char="•"/>
            </a:pPr>
            <a:r>
              <a:rPr lang="en-US" dirty="0">
                <a:solidFill>
                  <a:schemeClr val="tx2"/>
                </a:solidFill>
              </a:rPr>
              <a:t>We continue to meet with select payers to reconcile differences in certain report categories.</a:t>
            </a:r>
          </a:p>
          <a:p>
            <a:endParaRPr lang="en-US" dirty="0">
              <a:solidFill>
                <a:schemeClr val="tx2"/>
              </a:solidFill>
            </a:endParaRPr>
          </a:p>
          <a:p>
            <a:endParaRPr lang="en-US" dirty="0">
              <a:solidFill>
                <a:schemeClr val="tx2"/>
              </a:solidFill>
            </a:endParaRPr>
          </a:p>
          <a:p>
            <a:endParaRPr lang="en-US" dirty="0"/>
          </a:p>
          <a:p>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803668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Next Meetings</a:t>
            </a:r>
          </a:p>
        </p:txBody>
      </p:sp>
      <p:sp>
        <p:nvSpPr>
          <p:cNvPr id="3" name="Subtitle 2"/>
          <p:cNvSpPr>
            <a:spLocks noGrp="1"/>
          </p:cNvSpPr>
          <p:nvPr>
            <p:ph type="subTitle" idx="1"/>
          </p:nvPr>
        </p:nvSpPr>
        <p:spPr/>
        <p:txBody>
          <a:bodyPr/>
          <a:lstStyle/>
          <a:p>
            <a:pPr algn="ctr"/>
            <a:endParaRPr lang="en-US" sz="4000" dirty="0"/>
          </a:p>
          <a:p>
            <a:pPr algn="ctr"/>
            <a:r>
              <a:rPr lang="en-US" sz="4000" dirty="0"/>
              <a:t>January 10, 2023 @ 2:00 pm</a:t>
            </a:r>
          </a:p>
          <a:p>
            <a:pPr algn="ctr"/>
            <a:endParaRPr lang="en-US" sz="4000" dirty="0"/>
          </a:p>
          <a:p>
            <a:pPr algn="ctr"/>
            <a:r>
              <a:rPr lang="en-US" sz="4000" dirty="0"/>
              <a:t>February 14, 2023 @ 2:00 pm</a:t>
            </a:r>
          </a:p>
        </p:txBody>
      </p:sp>
    </p:spTree>
    <p:extLst>
      <p:ext uri="{BB962C8B-B14F-4D97-AF65-F5344CB8AC3E}">
        <p14:creationId xmlns:p14="http://schemas.microsoft.com/office/powerpoint/2010/main" val="1937674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a:p>
            <a:endParaRPr lang="en-US" dirty="0"/>
          </a:p>
          <a:p>
            <a:endParaRPr lang="en-US" dirty="0"/>
          </a:p>
          <a:p>
            <a:pPr lvl="0" algn="ctr"/>
            <a:r>
              <a:rPr lang="en-US" sz="4800" dirty="0"/>
              <a:t>Questions?</a:t>
            </a:r>
            <a:endParaRPr lang="en-US" dirty="0"/>
          </a:p>
          <a:p>
            <a:endParaRPr lang="en-US" dirty="0"/>
          </a:p>
        </p:txBody>
      </p:sp>
    </p:spTree>
    <p:extLst>
      <p:ext uri="{BB962C8B-B14F-4D97-AF65-F5344CB8AC3E}">
        <p14:creationId xmlns:p14="http://schemas.microsoft.com/office/powerpoint/2010/main" val="4004582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Agenda</a:t>
            </a:r>
          </a:p>
        </p:txBody>
      </p:sp>
      <p:sp>
        <p:nvSpPr>
          <p:cNvPr id="3" name="Subtitle 2"/>
          <p:cNvSpPr>
            <a:spLocks noGrp="1"/>
          </p:cNvSpPr>
          <p:nvPr>
            <p:ph type="subTitle" idx="1"/>
          </p:nvPr>
        </p:nvSpPr>
        <p:spPr>
          <a:xfrm>
            <a:off x="485415" y="1759352"/>
            <a:ext cx="7761815" cy="4254951"/>
          </a:xfrm>
        </p:spPr>
        <p:txBody>
          <a:bodyPr/>
          <a:lstStyle/>
          <a:p>
            <a:pPr marL="342900" indent="-342900">
              <a:buFont typeface="Arial" pitchFamily="34" charset="0"/>
              <a:buChar char="•"/>
            </a:pPr>
            <a:r>
              <a:rPr lang="en-US" dirty="0"/>
              <a:t>MA APCD</a:t>
            </a:r>
          </a:p>
          <a:p>
            <a:pPr marL="342900" indent="-342900">
              <a:buFont typeface="Arial" pitchFamily="34" charset="0"/>
              <a:buChar char="•"/>
            </a:pPr>
            <a:endParaRPr lang="en-US" dirty="0"/>
          </a:p>
          <a:p>
            <a:pPr marL="342900" indent="-342900">
              <a:buFont typeface="Arial" pitchFamily="34" charset="0"/>
              <a:buChar char="•"/>
            </a:pPr>
            <a:r>
              <a:rPr lang="en-US" dirty="0"/>
              <a:t>Enrollment Trends</a:t>
            </a:r>
          </a:p>
          <a:p>
            <a:pPr marL="342900" indent="-342900">
              <a:buFont typeface="Arial" pitchFamily="34" charset="0"/>
              <a:buChar char="•"/>
            </a:pPr>
            <a:endParaRPr lang="en-US" dirty="0"/>
          </a:p>
          <a:p>
            <a:pPr marL="342900" indent="-342900">
              <a:buFont typeface="Arial" pitchFamily="34" charset="0"/>
              <a:buChar char="•"/>
            </a:pPr>
            <a:r>
              <a:rPr lang="en-US" dirty="0"/>
              <a:t>DOI Reporting</a:t>
            </a:r>
          </a:p>
          <a:p>
            <a:pPr marL="342900" indent="-342900">
              <a:buFont typeface="Arial" pitchFamily="34" charset="0"/>
              <a:buChar char="•"/>
            </a:pPr>
            <a:endParaRPr lang="en-US" dirty="0"/>
          </a:p>
          <a:p>
            <a:pPr marL="342900" lvl="0" indent="-342900">
              <a:buFont typeface="Arial" panose="020B0604020202020204" pitchFamily="34" charset="0"/>
              <a:buChar char="•"/>
            </a:pPr>
            <a:r>
              <a:rPr lang="en-US" dirty="0"/>
              <a:t>Questions</a:t>
            </a:r>
          </a:p>
        </p:txBody>
      </p:sp>
    </p:spTree>
    <p:extLst>
      <p:ext uri="{BB962C8B-B14F-4D97-AF65-F5344CB8AC3E}">
        <p14:creationId xmlns:p14="http://schemas.microsoft.com/office/powerpoint/2010/main" val="2969907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MA APCD Intake</a:t>
            </a:r>
          </a:p>
        </p:txBody>
      </p:sp>
      <p:sp>
        <p:nvSpPr>
          <p:cNvPr id="3" name="Subtitle 2"/>
          <p:cNvSpPr>
            <a:spLocks noGrp="1"/>
          </p:cNvSpPr>
          <p:nvPr>
            <p:ph type="subTitle" idx="1"/>
          </p:nvPr>
        </p:nvSpPr>
        <p:spPr>
          <a:xfrm>
            <a:off x="460375" y="1686371"/>
            <a:ext cx="7761815" cy="3917593"/>
          </a:xfrm>
        </p:spPr>
        <p:txBody>
          <a:bodyPr/>
          <a:lstStyle/>
          <a:p>
            <a:pPr marL="285750" indent="-285750">
              <a:buFont typeface="Wingdings" panose="05000000000000000000" pitchFamily="2" charset="2"/>
              <a:buChar char="Ø"/>
            </a:pPr>
            <a:r>
              <a:rPr lang="en-US" dirty="0"/>
              <a:t>All APCD submissions through October 2022 were due by November 30</a:t>
            </a:r>
            <a:r>
              <a:rPr lang="en-US" baseline="30000" dirty="0"/>
              <a:t>th.</a:t>
            </a:r>
            <a:r>
              <a:rPr lang="en-US" dirty="0"/>
              <a:t> This includes any re-submissions.</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Please work with your liaison in submitting any overdue files and alert them if you expect any further delays this month.</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CHIA is revisiting Medical Claim versioning methods with select payers. We’ll reach out when we have examples to share with each company.</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endParaRPr lang="en-US" dirty="0"/>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519073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MA APCD Intake</a:t>
            </a:r>
          </a:p>
        </p:txBody>
      </p:sp>
      <p:sp>
        <p:nvSpPr>
          <p:cNvPr id="4" name="Subtitle 3">
            <a:extLst>
              <a:ext uri="{FF2B5EF4-FFF2-40B4-BE49-F238E27FC236}">
                <a16:creationId xmlns:a16="http://schemas.microsoft.com/office/drawing/2014/main" id="{FE7D6BC6-C936-44EE-960A-EB41C1ED8190}"/>
              </a:ext>
            </a:extLst>
          </p:cNvPr>
          <p:cNvSpPr>
            <a:spLocks noGrp="1"/>
          </p:cNvSpPr>
          <p:nvPr>
            <p:ph type="subTitle" idx="1"/>
          </p:nvPr>
        </p:nvSpPr>
        <p:spPr/>
        <p:txBody>
          <a:bodyPr/>
          <a:lstStyle/>
          <a:p>
            <a:pPr marL="342900" indent="-342900">
              <a:buFont typeface="Wingdings" panose="05000000000000000000" pitchFamily="2" charset="2"/>
              <a:buChar char="Ø"/>
            </a:pPr>
            <a:r>
              <a:rPr lang="en-US" dirty="0"/>
              <a:t>CHIA has finished conducting data quality checks for our next data release. Liaisons have reached out to certain payers on specific issues that require feedback. This release includes data through June 2022.</a:t>
            </a:r>
          </a:p>
          <a:p>
            <a:pPr marL="342900" indent="-342900">
              <a:buFont typeface="Wingdings" panose="05000000000000000000" pitchFamily="2" charset="2"/>
              <a:buChar char="Ø"/>
            </a:pPr>
            <a:endParaRPr lang="en-US" dirty="0"/>
          </a:p>
          <a:p>
            <a:pPr marL="285750" indent="-285750">
              <a:buFont typeface="Wingdings" panose="05000000000000000000" pitchFamily="2" charset="2"/>
              <a:buChar char="Ø"/>
            </a:pPr>
            <a:endParaRPr lang="en-US" dirty="0"/>
          </a:p>
          <a:p>
            <a:pPr marL="342900" indent="-342900">
              <a:buFont typeface="Wingdings" panose="05000000000000000000" pitchFamily="2" charset="2"/>
              <a:buChar char="Ø"/>
            </a:pPr>
            <a:endParaRPr lang="en-US" dirty="0"/>
          </a:p>
        </p:txBody>
      </p:sp>
    </p:spTree>
    <p:extLst>
      <p:ext uri="{BB962C8B-B14F-4D97-AF65-F5344CB8AC3E}">
        <p14:creationId xmlns:p14="http://schemas.microsoft.com/office/powerpoint/2010/main" val="985790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2023 MA APCD Submission Guide Updates</a:t>
            </a:r>
          </a:p>
        </p:txBody>
      </p:sp>
      <p:sp>
        <p:nvSpPr>
          <p:cNvPr id="4" name="Subtitle 3">
            <a:extLst>
              <a:ext uri="{FF2B5EF4-FFF2-40B4-BE49-F238E27FC236}">
                <a16:creationId xmlns:a16="http://schemas.microsoft.com/office/drawing/2014/main" id="{FE7D6BC6-C936-44EE-960A-EB41C1ED8190}"/>
              </a:ext>
            </a:extLst>
          </p:cNvPr>
          <p:cNvSpPr>
            <a:spLocks noGrp="1"/>
          </p:cNvSpPr>
          <p:nvPr>
            <p:ph type="subTitle" idx="1"/>
          </p:nvPr>
        </p:nvSpPr>
        <p:spPr/>
        <p:txBody>
          <a:bodyPr/>
          <a:lstStyle/>
          <a:p>
            <a:r>
              <a:rPr lang="en-US" sz="1600" dirty="0"/>
              <a:t>Update to Member Gender (ME013, MC012, PC012, DC012) to allow for more options in the lookup table based on the </a:t>
            </a:r>
            <a:r>
              <a:rPr lang="en-US" sz="1600" dirty="0">
                <a:hlinkClick r:id="rId3"/>
              </a:rPr>
              <a:t>USCDI code set</a:t>
            </a:r>
            <a:r>
              <a:rPr lang="en-US" sz="1600" dirty="0"/>
              <a:t>. </a:t>
            </a:r>
            <a:r>
              <a:rPr lang="en-US" sz="1800" dirty="0">
                <a:solidFill>
                  <a:srgbClr val="FF0000"/>
                </a:solidFill>
                <a:effectLst/>
                <a:latin typeface="Calibri" panose="020F0502020204030204" pitchFamily="34" charset="0"/>
                <a:ea typeface="Times New Roman" panose="02020603050405020304" pitchFamily="18" charset="0"/>
              </a:rPr>
              <a:t>(note: this has already been implemented but the submission guides need to be updated).</a:t>
            </a:r>
            <a:endParaRPr lang="en-US" sz="1600" dirty="0"/>
          </a:p>
        </p:txBody>
      </p:sp>
      <p:graphicFrame>
        <p:nvGraphicFramePr>
          <p:cNvPr id="3" name="Table 2">
            <a:extLst>
              <a:ext uri="{FF2B5EF4-FFF2-40B4-BE49-F238E27FC236}">
                <a16:creationId xmlns:a16="http://schemas.microsoft.com/office/drawing/2014/main" id="{745482DC-61D3-E65D-BC13-19614713A036}"/>
              </a:ext>
            </a:extLst>
          </p:cNvPr>
          <p:cNvGraphicFramePr>
            <a:graphicFrameLocks noGrp="1"/>
          </p:cNvGraphicFramePr>
          <p:nvPr/>
        </p:nvGraphicFramePr>
        <p:xfrm>
          <a:off x="460375" y="2995023"/>
          <a:ext cx="8039101" cy="2973579"/>
        </p:xfrm>
        <a:graphic>
          <a:graphicData uri="http://schemas.openxmlformats.org/drawingml/2006/table">
            <a:tbl>
              <a:tblPr firstRow="1" firstCol="1" bandRow="1"/>
              <a:tblGrid>
                <a:gridCol w="323172">
                  <a:extLst>
                    <a:ext uri="{9D8B030D-6E8A-4147-A177-3AD203B41FA5}">
                      <a16:colId xmlns:a16="http://schemas.microsoft.com/office/drawing/2014/main" val="664365553"/>
                    </a:ext>
                  </a:extLst>
                </a:gridCol>
                <a:gridCol w="270114">
                  <a:extLst>
                    <a:ext uri="{9D8B030D-6E8A-4147-A177-3AD203B41FA5}">
                      <a16:colId xmlns:a16="http://schemas.microsoft.com/office/drawing/2014/main" val="3980175826"/>
                    </a:ext>
                  </a:extLst>
                </a:gridCol>
                <a:gridCol w="485561">
                  <a:extLst>
                    <a:ext uri="{9D8B030D-6E8A-4147-A177-3AD203B41FA5}">
                      <a16:colId xmlns:a16="http://schemas.microsoft.com/office/drawing/2014/main" val="2025173428"/>
                    </a:ext>
                  </a:extLst>
                </a:gridCol>
                <a:gridCol w="538619">
                  <a:extLst>
                    <a:ext uri="{9D8B030D-6E8A-4147-A177-3AD203B41FA5}">
                      <a16:colId xmlns:a16="http://schemas.microsoft.com/office/drawing/2014/main" val="1646854408"/>
                    </a:ext>
                  </a:extLst>
                </a:gridCol>
                <a:gridCol w="509679">
                  <a:extLst>
                    <a:ext uri="{9D8B030D-6E8A-4147-A177-3AD203B41FA5}">
                      <a16:colId xmlns:a16="http://schemas.microsoft.com/office/drawing/2014/main" val="1027605379"/>
                    </a:ext>
                  </a:extLst>
                </a:gridCol>
                <a:gridCol w="516111">
                  <a:extLst>
                    <a:ext uri="{9D8B030D-6E8A-4147-A177-3AD203B41FA5}">
                      <a16:colId xmlns:a16="http://schemas.microsoft.com/office/drawing/2014/main" val="34736650"/>
                    </a:ext>
                  </a:extLst>
                </a:gridCol>
                <a:gridCol w="701010">
                  <a:extLst>
                    <a:ext uri="{9D8B030D-6E8A-4147-A177-3AD203B41FA5}">
                      <a16:colId xmlns:a16="http://schemas.microsoft.com/office/drawing/2014/main" val="2578527950"/>
                    </a:ext>
                  </a:extLst>
                </a:gridCol>
                <a:gridCol w="635089">
                  <a:extLst>
                    <a:ext uri="{9D8B030D-6E8A-4147-A177-3AD203B41FA5}">
                      <a16:colId xmlns:a16="http://schemas.microsoft.com/office/drawing/2014/main" val="2477978742"/>
                    </a:ext>
                  </a:extLst>
                </a:gridCol>
                <a:gridCol w="731558">
                  <a:extLst>
                    <a:ext uri="{9D8B030D-6E8A-4147-A177-3AD203B41FA5}">
                      <a16:colId xmlns:a16="http://schemas.microsoft.com/office/drawing/2014/main" val="213083435"/>
                    </a:ext>
                  </a:extLst>
                </a:gridCol>
                <a:gridCol w="1865071">
                  <a:extLst>
                    <a:ext uri="{9D8B030D-6E8A-4147-A177-3AD203B41FA5}">
                      <a16:colId xmlns:a16="http://schemas.microsoft.com/office/drawing/2014/main" val="1301897724"/>
                    </a:ext>
                  </a:extLst>
                </a:gridCol>
                <a:gridCol w="726735">
                  <a:extLst>
                    <a:ext uri="{9D8B030D-6E8A-4147-A177-3AD203B41FA5}">
                      <a16:colId xmlns:a16="http://schemas.microsoft.com/office/drawing/2014/main" val="3411848703"/>
                    </a:ext>
                  </a:extLst>
                </a:gridCol>
                <a:gridCol w="411602">
                  <a:extLst>
                    <a:ext uri="{9D8B030D-6E8A-4147-A177-3AD203B41FA5}">
                      <a16:colId xmlns:a16="http://schemas.microsoft.com/office/drawing/2014/main" val="995826011"/>
                    </a:ext>
                  </a:extLst>
                </a:gridCol>
                <a:gridCol w="324780">
                  <a:extLst>
                    <a:ext uri="{9D8B030D-6E8A-4147-A177-3AD203B41FA5}">
                      <a16:colId xmlns:a16="http://schemas.microsoft.com/office/drawing/2014/main" val="3350886600"/>
                    </a:ext>
                  </a:extLst>
                </a:gridCol>
              </a:tblGrid>
              <a:tr h="692582">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ME</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13</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ME013</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Member Gender</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8/16/22</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Lookup Table - Text</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tlkpGender</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char[1]</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Member's Gender</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Report member gender as reported on enrollment form in alpha format.  Used to create Unique Member ID. </a:t>
                      </a:r>
                      <a:r>
                        <a:rPr lang="en-US" sz="900" b="1">
                          <a:solidFill>
                            <a:srgbClr val="000000"/>
                          </a:solidFill>
                          <a:effectLst/>
                          <a:latin typeface="Arial" panose="020B0604020202020204" pitchFamily="34" charset="0"/>
                          <a:ea typeface="Calibri" panose="020F0502020204030204" pitchFamily="34" charset="0"/>
                        </a:rPr>
                        <a:t> EXAMPLE:  </a:t>
                      </a:r>
                      <a:r>
                        <a:rPr lang="en-US" sz="900">
                          <a:solidFill>
                            <a:srgbClr val="000000"/>
                          </a:solidFill>
                          <a:effectLst/>
                          <a:latin typeface="Arial" panose="020B0604020202020204" pitchFamily="34" charset="0"/>
                          <a:ea typeface="Calibri" panose="020F0502020204030204" pitchFamily="34" charset="0"/>
                        </a:rPr>
                        <a:t>F = Female</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All</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100%</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A0</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719766127"/>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5000"/>
                        </a:lnSpc>
                        <a:spcBef>
                          <a:spcPts val="0"/>
                        </a:spcBef>
                        <a:spcAft>
                          <a:spcPts val="0"/>
                        </a:spcAft>
                      </a:pPr>
                      <a:r>
                        <a:rPr lang="en-US" sz="900" b="1" i="1">
                          <a:solidFill>
                            <a:srgbClr val="000000"/>
                          </a:solidFill>
                          <a:effectLst/>
                          <a:latin typeface="Arial" panose="020B0604020202020204" pitchFamily="34" charset="0"/>
                          <a:ea typeface="Calibri" panose="020F0502020204030204" pitchFamily="34" charset="0"/>
                        </a:rPr>
                        <a:t>Code</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b="1" i="1">
                          <a:solidFill>
                            <a:srgbClr val="000000"/>
                          </a:solidFill>
                          <a:effectLst/>
                          <a:latin typeface="Arial" panose="020B0604020202020204" pitchFamily="34" charset="0"/>
                          <a:ea typeface="Calibri" panose="020F0502020204030204" pitchFamily="34" charset="0"/>
                        </a:rPr>
                        <a:t>Description</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844896256"/>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F</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Female</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1077212"/>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M</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Male</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0748808"/>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A</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Transgender Male/Trans Man</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30683412"/>
                  </a:ext>
                </a:extLst>
              </a:tr>
              <a:tr h="273112">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B</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Transgender Female/Trans Woman</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81621446"/>
                  </a:ext>
                </a:extLst>
              </a:tr>
              <a:tr h="412935">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G</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Genderqueer/gender nonconforming: neither exclusively male nor female</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76210380"/>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N</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Non-binary</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39910378"/>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O</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Other</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46602037"/>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U</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Unknown</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a:noFill/>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3834596"/>
                  </a:ext>
                </a:extLst>
              </a:tr>
              <a:tr h="194199">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600" dirty="0">
                          <a:solidFill>
                            <a:srgbClr val="FFFFFF"/>
                          </a:solidFill>
                          <a:effectLst/>
                          <a:latin typeface="Arial" panose="020B0604020202020204" pitchFamily="34" charset="0"/>
                          <a:ea typeface="Calibri" panose="020F0502020204030204" pitchFamily="34" charset="0"/>
                        </a:rPr>
                        <a:t> </a:t>
                      </a:r>
                      <a:endParaRPr lang="en-US" sz="1100" dirty="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600">
                          <a:solidFill>
                            <a:srgbClr val="FFFFFF"/>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C</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5000"/>
                        </a:lnSpc>
                        <a:spcBef>
                          <a:spcPts val="0"/>
                        </a:spcBef>
                        <a:spcAft>
                          <a:spcPts val="0"/>
                        </a:spcAft>
                      </a:pPr>
                      <a:r>
                        <a:rPr lang="en-US" sz="900" dirty="0">
                          <a:solidFill>
                            <a:srgbClr val="000000"/>
                          </a:solidFill>
                          <a:effectLst/>
                          <a:highlight>
                            <a:srgbClr val="00FF00"/>
                          </a:highlight>
                          <a:latin typeface="Arial" panose="020B0604020202020204" pitchFamily="34" charset="0"/>
                          <a:ea typeface="Calibri" panose="020F0502020204030204" pitchFamily="34" charset="0"/>
                        </a:rPr>
                        <a:t>Choose not to answer</a:t>
                      </a:r>
                      <a:endParaRPr lang="en-US" sz="1100" dirty="0">
                        <a:effectLst/>
                        <a:highlight>
                          <a:srgbClr val="00FF00"/>
                        </a:highligh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a:solidFill>
                            <a:srgbClr val="000000"/>
                          </a:solidFill>
                          <a:effectLst/>
                          <a:latin typeface="Arial" panose="020B0604020202020204" pitchFamily="34" charset="0"/>
                          <a:ea typeface="Calibri" panose="020F0502020204030204" pitchFamily="34" charset="0"/>
                        </a:rPr>
                        <a:t> </a:t>
                      </a:r>
                      <a:endParaRPr lang="en-US" sz="1100">
                        <a:effectLst/>
                        <a:latin typeface="Calibri" panose="020F0502020204030204" pitchFamily="34" charset="0"/>
                        <a:ea typeface="Calibri" panose="020F0502020204030204" pitchFamily="34" charset="0"/>
                      </a:endParaRPr>
                    </a:p>
                  </a:txBody>
                  <a:tcPr marL="66583" marR="6658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5000"/>
                        </a:lnSpc>
                        <a:spcBef>
                          <a:spcPts val="0"/>
                        </a:spcBef>
                        <a:spcAft>
                          <a:spcPts val="0"/>
                        </a:spcAft>
                      </a:pPr>
                      <a:r>
                        <a:rPr lang="en-US" sz="900" dirty="0">
                          <a:solidFill>
                            <a:srgbClr val="000000"/>
                          </a:solidFill>
                          <a:effectLst/>
                          <a:latin typeface="Arial" panose="020B0604020202020204" pitchFamily="34" charset="0"/>
                          <a:ea typeface="Calibri" panose="020F0502020204030204" pitchFamily="34" charset="0"/>
                        </a:rPr>
                        <a:t> </a:t>
                      </a:r>
                      <a:endParaRPr lang="en-US" sz="1100" dirty="0">
                        <a:effectLst/>
                        <a:latin typeface="Calibri" panose="020F0502020204030204" pitchFamily="34" charset="0"/>
                        <a:ea typeface="Calibri" panose="020F0502020204030204" pitchFamily="34" charset="0"/>
                      </a:endParaRPr>
                    </a:p>
                  </a:txBody>
                  <a:tcPr marL="66583" marR="66583"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1578453"/>
                  </a:ext>
                </a:extLst>
              </a:tr>
            </a:tbl>
          </a:graphicData>
        </a:graphic>
      </p:graphicFrame>
    </p:spTree>
    <p:extLst>
      <p:ext uri="{BB962C8B-B14F-4D97-AF65-F5344CB8AC3E}">
        <p14:creationId xmlns:p14="http://schemas.microsoft.com/office/powerpoint/2010/main" val="2201085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2023 MA APCD Submission Guide Updates</a:t>
            </a:r>
          </a:p>
        </p:txBody>
      </p:sp>
      <p:sp>
        <p:nvSpPr>
          <p:cNvPr id="4" name="Subtitle 3">
            <a:extLst>
              <a:ext uri="{FF2B5EF4-FFF2-40B4-BE49-F238E27FC236}">
                <a16:creationId xmlns:a16="http://schemas.microsoft.com/office/drawing/2014/main" id="{FE7D6BC6-C936-44EE-960A-EB41C1ED8190}"/>
              </a:ext>
            </a:extLst>
          </p:cNvPr>
          <p:cNvSpPr>
            <a:spLocks noGrp="1"/>
          </p:cNvSpPr>
          <p:nvPr>
            <p:ph type="subTitle" idx="1"/>
          </p:nvPr>
        </p:nvSpPr>
        <p:spPr/>
        <p:txBody>
          <a:bodyPr/>
          <a:lstStyle/>
          <a:p>
            <a:r>
              <a:rPr lang="en-US" sz="1600" dirty="0"/>
              <a:t>Update to ME012, DC012, MC011, PC011 – Individual Relationship Code to </a:t>
            </a:r>
            <a:r>
              <a:rPr lang="en-US" sz="1800" dirty="0">
                <a:effectLst/>
                <a:latin typeface="Calibri" panose="020F0502020204030204" pitchFamily="34" charset="0"/>
                <a:ea typeface="Calibri" panose="020F0502020204030204" pitchFamily="34" charset="0"/>
              </a:rPr>
              <a:t>standardize the valid values across the lookup tables</a:t>
            </a:r>
            <a:r>
              <a:rPr lang="en-US" sz="1600" dirty="0">
                <a:solidFill>
                  <a:srgbClr val="1F497D"/>
                </a:solidFill>
                <a:effectLst/>
                <a:latin typeface="Arial" panose="020B0604020202020204" pitchFamily="34" charset="0"/>
                <a:ea typeface="Calibri" panose="020F0502020204030204" pitchFamily="34" charset="0"/>
              </a:rPr>
              <a:t>. Requires edit update as well.</a:t>
            </a:r>
            <a:endParaRPr lang="en-US" sz="1600" dirty="0"/>
          </a:p>
          <a:p>
            <a:endParaRPr lang="en-US" sz="1600" dirty="0"/>
          </a:p>
          <a:p>
            <a:r>
              <a:rPr lang="en-US" sz="1600" dirty="0"/>
              <a:t> </a:t>
            </a:r>
          </a:p>
        </p:txBody>
      </p:sp>
      <p:graphicFrame>
        <p:nvGraphicFramePr>
          <p:cNvPr id="5" name="Table 4">
            <a:extLst>
              <a:ext uri="{FF2B5EF4-FFF2-40B4-BE49-F238E27FC236}">
                <a16:creationId xmlns:a16="http://schemas.microsoft.com/office/drawing/2014/main" id="{0600859A-2392-99D5-C412-31E00E98A563}"/>
              </a:ext>
            </a:extLst>
          </p:cNvPr>
          <p:cNvGraphicFramePr>
            <a:graphicFrameLocks noGrp="1"/>
          </p:cNvGraphicFramePr>
          <p:nvPr>
            <p:extLst>
              <p:ext uri="{D42A27DB-BD31-4B8C-83A1-F6EECF244321}">
                <p14:modId xmlns:p14="http://schemas.microsoft.com/office/powerpoint/2010/main" val="2948421902"/>
              </p:ext>
            </p:extLst>
          </p:nvPr>
        </p:nvGraphicFramePr>
        <p:xfrm>
          <a:off x="485415" y="2745223"/>
          <a:ext cx="8039099" cy="2023110"/>
        </p:xfrm>
        <a:graphic>
          <a:graphicData uri="http://schemas.openxmlformats.org/drawingml/2006/table">
            <a:tbl>
              <a:tblPr firstRow="1" firstCol="1" bandRow="1"/>
              <a:tblGrid>
                <a:gridCol w="324036">
                  <a:extLst>
                    <a:ext uri="{9D8B030D-6E8A-4147-A177-3AD203B41FA5}">
                      <a16:colId xmlns:a16="http://schemas.microsoft.com/office/drawing/2014/main" val="1772124184"/>
                    </a:ext>
                  </a:extLst>
                </a:gridCol>
                <a:gridCol w="260565">
                  <a:extLst>
                    <a:ext uri="{9D8B030D-6E8A-4147-A177-3AD203B41FA5}">
                      <a16:colId xmlns:a16="http://schemas.microsoft.com/office/drawing/2014/main" val="481938767"/>
                    </a:ext>
                  </a:extLst>
                </a:gridCol>
                <a:gridCol w="312344">
                  <a:extLst>
                    <a:ext uri="{9D8B030D-6E8A-4147-A177-3AD203B41FA5}">
                      <a16:colId xmlns:a16="http://schemas.microsoft.com/office/drawing/2014/main" val="3463931846"/>
                    </a:ext>
                  </a:extLst>
                </a:gridCol>
                <a:gridCol w="678137">
                  <a:extLst>
                    <a:ext uri="{9D8B030D-6E8A-4147-A177-3AD203B41FA5}">
                      <a16:colId xmlns:a16="http://schemas.microsoft.com/office/drawing/2014/main" val="2515448774"/>
                    </a:ext>
                  </a:extLst>
                </a:gridCol>
                <a:gridCol w="521130">
                  <a:extLst>
                    <a:ext uri="{9D8B030D-6E8A-4147-A177-3AD203B41FA5}">
                      <a16:colId xmlns:a16="http://schemas.microsoft.com/office/drawing/2014/main" val="3277187127"/>
                    </a:ext>
                  </a:extLst>
                </a:gridCol>
                <a:gridCol w="467681">
                  <a:extLst>
                    <a:ext uri="{9D8B030D-6E8A-4147-A177-3AD203B41FA5}">
                      <a16:colId xmlns:a16="http://schemas.microsoft.com/office/drawing/2014/main" val="1908162074"/>
                    </a:ext>
                  </a:extLst>
                </a:gridCol>
                <a:gridCol w="780025">
                  <a:extLst>
                    <a:ext uri="{9D8B030D-6E8A-4147-A177-3AD203B41FA5}">
                      <a16:colId xmlns:a16="http://schemas.microsoft.com/office/drawing/2014/main" val="2061218959"/>
                    </a:ext>
                  </a:extLst>
                </a:gridCol>
                <a:gridCol w="734927">
                  <a:extLst>
                    <a:ext uri="{9D8B030D-6E8A-4147-A177-3AD203B41FA5}">
                      <a16:colId xmlns:a16="http://schemas.microsoft.com/office/drawing/2014/main" val="1302059527"/>
                    </a:ext>
                  </a:extLst>
                </a:gridCol>
                <a:gridCol w="781695">
                  <a:extLst>
                    <a:ext uri="{9D8B030D-6E8A-4147-A177-3AD203B41FA5}">
                      <a16:colId xmlns:a16="http://schemas.microsoft.com/office/drawing/2014/main" val="2506919726"/>
                    </a:ext>
                  </a:extLst>
                </a:gridCol>
                <a:gridCol w="1994325">
                  <a:extLst>
                    <a:ext uri="{9D8B030D-6E8A-4147-A177-3AD203B41FA5}">
                      <a16:colId xmlns:a16="http://schemas.microsoft.com/office/drawing/2014/main" val="2399180772"/>
                    </a:ext>
                  </a:extLst>
                </a:gridCol>
                <a:gridCol w="776684">
                  <a:extLst>
                    <a:ext uri="{9D8B030D-6E8A-4147-A177-3AD203B41FA5}">
                      <a16:colId xmlns:a16="http://schemas.microsoft.com/office/drawing/2014/main" val="1602550571"/>
                    </a:ext>
                  </a:extLst>
                </a:gridCol>
                <a:gridCol w="407550">
                  <a:extLst>
                    <a:ext uri="{9D8B030D-6E8A-4147-A177-3AD203B41FA5}">
                      <a16:colId xmlns:a16="http://schemas.microsoft.com/office/drawing/2014/main" val="3296978022"/>
                    </a:ext>
                  </a:extLst>
                </a:gridCol>
              </a:tblGrid>
              <a:tr h="314325">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ME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12</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ME012</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Individual Relationship Code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11/8/12</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Lookup Table - Numeric</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tlkpIndividualRelathionshipCode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varchar[2]</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Member to Subscriber Relationship Code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Report the value that defines the Member's relationship to the Subscriber. </a:t>
                      </a:r>
                      <a:r>
                        <a:rPr lang="en-US" sz="900" b="1">
                          <a:solidFill>
                            <a:srgbClr val="000000"/>
                          </a:solidFill>
                          <a:effectLst/>
                          <a:latin typeface="Arial" panose="020B0604020202020204" pitchFamily="34" charset="0"/>
                          <a:ea typeface="Times New Roman" panose="02020603050405020304" pitchFamily="18" charset="0"/>
                        </a:rPr>
                        <a:t> EXAMPLE: </a:t>
                      </a:r>
                      <a:r>
                        <a:rPr lang="en-US" sz="900">
                          <a:solidFill>
                            <a:srgbClr val="000000"/>
                          </a:solidFill>
                          <a:effectLst/>
                          <a:latin typeface="Arial" panose="020B0604020202020204" pitchFamily="34" charset="0"/>
                          <a:ea typeface="Times New Roman" panose="02020603050405020304" pitchFamily="18" charset="0"/>
                        </a:rPr>
                        <a:t> 20 = Self / Employee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All</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98%</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883819382"/>
                  </a:ext>
                </a:extLst>
              </a:tr>
              <a:tr h="20002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900" b="1" i="1">
                          <a:solidFill>
                            <a:srgbClr val="000000"/>
                          </a:solidFill>
                          <a:effectLst/>
                          <a:latin typeface="Arial" panose="020B0604020202020204" pitchFamily="34" charset="0"/>
                          <a:ea typeface="Times New Roman" panose="02020603050405020304" pitchFamily="18" charset="0"/>
                        </a:rPr>
                        <a:t>Value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b="1" i="1">
                          <a:solidFill>
                            <a:srgbClr val="000000"/>
                          </a:solidFill>
                          <a:effectLst/>
                          <a:latin typeface="Arial" panose="020B0604020202020204" pitchFamily="34" charset="0"/>
                          <a:ea typeface="Times New Roman" panose="02020603050405020304" pitchFamily="18" charset="0"/>
                        </a:rPr>
                        <a:t>Description</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383229797"/>
                  </a:ext>
                </a:extLst>
              </a:tr>
              <a:tr h="20002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1</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Spouse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126963621"/>
                  </a:ext>
                </a:extLst>
              </a:tr>
              <a:tr h="20002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Grandfather or Grandmother</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686982804"/>
                  </a:ext>
                </a:extLst>
              </a:tr>
              <a:tr h="20002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5</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Grandson or Granddaughter</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621051079"/>
                  </a:ext>
                </a:extLst>
              </a:tr>
              <a:tr h="20002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7</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Nephew or Niece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742420010"/>
                  </a:ext>
                </a:extLst>
              </a:tr>
              <a:tr h="200025">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endParaRPr lang="en-US" sz="1000">
                        <a:effectLst/>
                        <a:latin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spcBef>
                          <a:spcPts val="0"/>
                        </a:spcBef>
                        <a:spcAft>
                          <a:spcPts val="0"/>
                        </a:spcAft>
                      </a:pPr>
                      <a:r>
                        <a:rPr lang="en-US" sz="600">
                          <a:solidFill>
                            <a:srgbClr val="FFFFFF"/>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10</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Foster Child</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en-US" sz="1000" dirty="0">
                        <a:effectLst/>
                        <a:latin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730737970"/>
                  </a:ext>
                </a:extLst>
              </a:tr>
            </a:tbl>
          </a:graphicData>
        </a:graphic>
      </p:graphicFrame>
    </p:spTree>
    <p:extLst>
      <p:ext uri="{BB962C8B-B14F-4D97-AF65-F5344CB8AC3E}">
        <p14:creationId xmlns:p14="http://schemas.microsoft.com/office/powerpoint/2010/main" val="2814542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2023 MA APCD Submission Guide Updates</a:t>
            </a:r>
          </a:p>
        </p:txBody>
      </p:sp>
      <p:sp>
        <p:nvSpPr>
          <p:cNvPr id="4" name="Subtitle 3">
            <a:extLst>
              <a:ext uri="{FF2B5EF4-FFF2-40B4-BE49-F238E27FC236}">
                <a16:creationId xmlns:a16="http://schemas.microsoft.com/office/drawing/2014/main" id="{FE7D6BC6-C936-44EE-960A-EB41C1ED8190}"/>
              </a:ext>
            </a:extLst>
          </p:cNvPr>
          <p:cNvSpPr>
            <a:spLocks noGrp="1"/>
          </p:cNvSpPr>
          <p:nvPr>
            <p:ph type="subTitle" idx="1"/>
          </p:nvPr>
        </p:nvSpPr>
        <p:spPr/>
        <p:txBody>
          <a:bodyPr/>
          <a:lstStyle/>
          <a:p>
            <a:r>
              <a:rPr lang="en-US" sz="1600" dirty="0"/>
              <a:t>Update to DC047 – Tooth Number/Letter to allow </a:t>
            </a:r>
            <a:r>
              <a:rPr lang="en-US" sz="1600" dirty="0">
                <a:solidFill>
                  <a:srgbClr val="1F497D"/>
                </a:solidFill>
                <a:effectLst/>
                <a:latin typeface="Arial" panose="020B0604020202020204" pitchFamily="34" charset="0"/>
                <a:ea typeface="Calibri" panose="020F0502020204030204" pitchFamily="34" charset="0"/>
              </a:rPr>
              <a:t>procedures for D3000 – D3999 (</a:t>
            </a:r>
            <a:r>
              <a:rPr lang="en-US" sz="1600" b="1" dirty="0">
                <a:solidFill>
                  <a:srgbClr val="1F497D"/>
                </a:solidFill>
                <a:effectLst/>
                <a:latin typeface="Arial" panose="020B0604020202020204" pitchFamily="34" charset="0"/>
                <a:ea typeface="Calibri" panose="020F0502020204030204" pitchFamily="34" charset="0"/>
              </a:rPr>
              <a:t>restorative care</a:t>
            </a:r>
            <a:r>
              <a:rPr lang="en-US" sz="1600" dirty="0">
                <a:solidFill>
                  <a:srgbClr val="1F497D"/>
                </a:solidFill>
                <a:effectLst/>
                <a:latin typeface="Arial" panose="020B0604020202020204" pitchFamily="34" charset="0"/>
                <a:ea typeface="Calibri" panose="020F0502020204030204" pitchFamily="34" charset="0"/>
              </a:rPr>
              <a:t>). Requires edit update as well.</a:t>
            </a:r>
            <a:endParaRPr lang="en-US" sz="1600" dirty="0"/>
          </a:p>
          <a:p>
            <a:endParaRPr lang="en-US" sz="1600" dirty="0"/>
          </a:p>
          <a:p>
            <a:r>
              <a:rPr lang="en-US" sz="1600" dirty="0"/>
              <a:t> </a:t>
            </a:r>
          </a:p>
        </p:txBody>
      </p:sp>
      <p:graphicFrame>
        <p:nvGraphicFramePr>
          <p:cNvPr id="7" name="Table 6">
            <a:extLst>
              <a:ext uri="{FF2B5EF4-FFF2-40B4-BE49-F238E27FC236}">
                <a16:creationId xmlns:a16="http://schemas.microsoft.com/office/drawing/2014/main" id="{6DF085E2-1594-C022-ECF5-44F22EFC665F}"/>
              </a:ext>
            </a:extLst>
          </p:cNvPr>
          <p:cNvGraphicFramePr>
            <a:graphicFrameLocks noGrp="1"/>
          </p:cNvGraphicFramePr>
          <p:nvPr/>
        </p:nvGraphicFramePr>
        <p:xfrm>
          <a:off x="519113" y="2818924"/>
          <a:ext cx="8039100" cy="1234440"/>
        </p:xfrm>
        <a:graphic>
          <a:graphicData uri="http://schemas.openxmlformats.org/drawingml/2006/table">
            <a:tbl>
              <a:tblPr firstRow="1" firstCol="1" bandRow="1"/>
              <a:tblGrid>
                <a:gridCol w="287800">
                  <a:extLst>
                    <a:ext uri="{9D8B030D-6E8A-4147-A177-3AD203B41FA5}">
                      <a16:colId xmlns:a16="http://schemas.microsoft.com/office/drawing/2014/main" val="1538417416"/>
                    </a:ext>
                  </a:extLst>
                </a:gridCol>
                <a:gridCol w="273329">
                  <a:extLst>
                    <a:ext uri="{9D8B030D-6E8A-4147-A177-3AD203B41FA5}">
                      <a16:colId xmlns:a16="http://schemas.microsoft.com/office/drawing/2014/main" val="2307094457"/>
                    </a:ext>
                  </a:extLst>
                </a:gridCol>
                <a:gridCol w="286192">
                  <a:extLst>
                    <a:ext uri="{9D8B030D-6E8A-4147-A177-3AD203B41FA5}">
                      <a16:colId xmlns:a16="http://schemas.microsoft.com/office/drawing/2014/main" val="805314162"/>
                    </a:ext>
                  </a:extLst>
                </a:gridCol>
                <a:gridCol w="540228">
                  <a:extLst>
                    <a:ext uri="{9D8B030D-6E8A-4147-A177-3AD203B41FA5}">
                      <a16:colId xmlns:a16="http://schemas.microsoft.com/office/drawing/2014/main" val="2581244805"/>
                    </a:ext>
                  </a:extLst>
                </a:gridCol>
                <a:gridCol w="541835">
                  <a:extLst>
                    <a:ext uri="{9D8B030D-6E8A-4147-A177-3AD203B41FA5}">
                      <a16:colId xmlns:a16="http://schemas.microsoft.com/office/drawing/2014/main" val="370759624"/>
                    </a:ext>
                  </a:extLst>
                </a:gridCol>
                <a:gridCol w="491993">
                  <a:extLst>
                    <a:ext uri="{9D8B030D-6E8A-4147-A177-3AD203B41FA5}">
                      <a16:colId xmlns:a16="http://schemas.microsoft.com/office/drawing/2014/main" val="965557238"/>
                    </a:ext>
                  </a:extLst>
                </a:gridCol>
                <a:gridCol w="836066">
                  <a:extLst>
                    <a:ext uri="{9D8B030D-6E8A-4147-A177-3AD203B41FA5}">
                      <a16:colId xmlns:a16="http://schemas.microsoft.com/office/drawing/2014/main" val="842057787"/>
                    </a:ext>
                  </a:extLst>
                </a:gridCol>
                <a:gridCol w="643128">
                  <a:extLst>
                    <a:ext uri="{9D8B030D-6E8A-4147-A177-3AD203B41FA5}">
                      <a16:colId xmlns:a16="http://schemas.microsoft.com/office/drawing/2014/main" val="1991833797"/>
                    </a:ext>
                  </a:extLst>
                </a:gridCol>
                <a:gridCol w="787832">
                  <a:extLst>
                    <a:ext uri="{9D8B030D-6E8A-4147-A177-3AD203B41FA5}">
                      <a16:colId xmlns:a16="http://schemas.microsoft.com/office/drawing/2014/main" val="1363047703"/>
                    </a:ext>
                  </a:extLst>
                </a:gridCol>
                <a:gridCol w="2049971">
                  <a:extLst>
                    <a:ext uri="{9D8B030D-6E8A-4147-A177-3AD203B41FA5}">
                      <a16:colId xmlns:a16="http://schemas.microsoft.com/office/drawing/2014/main" val="2469197832"/>
                    </a:ext>
                  </a:extLst>
                </a:gridCol>
                <a:gridCol w="623834">
                  <a:extLst>
                    <a:ext uri="{9D8B030D-6E8A-4147-A177-3AD203B41FA5}">
                      <a16:colId xmlns:a16="http://schemas.microsoft.com/office/drawing/2014/main" val="3564338485"/>
                    </a:ext>
                  </a:extLst>
                </a:gridCol>
                <a:gridCol w="381053">
                  <a:extLst>
                    <a:ext uri="{9D8B030D-6E8A-4147-A177-3AD203B41FA5}">
                      <a16:colId xmlns:a16="http://schemas.microsoft.com/office/drawing/2014/main" val="3119496499"/>
                    </a:ext>
                  </a:extLst>
                </a:gridCol>
                <a:gridCol w="295839">
                  <a:extLst>
                    <a:ext uri="{9D8B030D-6E8A-4147-A177-3AD203B41FA5}">
                      <a16:colId xmlns:a16="http://schemas.microsoft.com/office/drawing/2014/main" val="1269738723"/>
                    </a:ext>
                  </a:extLst>
                </a:gridCol>
              </a:tblGrid>
              <a:tr h="466725">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DC</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48</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DC047</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Tooth Number/Letter</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10/30/14</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External Code Source 10 - Text</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External Code Source 10 - Tooth Numbering</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varchar[2]</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Tooth Number or Letter Identification</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Report the tooth identifier(s) when DC032 is within the given range.</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Required when DC032 = D2000 thru D2999, </a:t>
                      </a:r>
                      <a:r>
                        <a:rPr lang="en-US" sz="900" dirty="0">
                          <a:solidFill>
                            <a:srgbClr val="000000"/>
                          </a:solidFill>
                          <a:effectLst/>
                          <a:highlight>
                            <a:srgbClr val="FFFF00"/>
                          </a:highlight>
                          <a:latin typeface="Arial" panose="020B0604020202020204" pitchFamily="34" charset="0"/>
                          <a:ea typeface="Times New Roman" panose="02020603050405020304" pitchFamily="18" charset="0"/>
                        </a:rPr>
                        <a:t>D3000 thru D3999</a:t>
                      </a:r>
                      <a:endParaRPr lang="en-US"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100%</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A2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6797531"/>
                  </a:ext>
                </a:extLst>
              </a:tr>
            </a:tbl>
          </a:graphicData>
        </a:graphic>
      </p:graphicFrame>
    </p:spTree>
    <p:extLst>
      <p:ext uri="{BB962C8B-B14F-4D97-AF65-F5344CB8AC3E}">
        <p14:creationId xmlns:p14="http://schemas.microsoft.com/office/powerpoint/2010/main" val="2628706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2023 MA APCD Submission Guide Updates</a:t>
            </a:r>
          </a:p>
        </p:txBody>
      </p:sp>
      <p:sp>
        <p:nvSpPr>
          <p:cNvPr id="4" name="Subtitle 3">
            <a:extLst>
              <a:ext uri="{FF2B5EF4-FFF2-40B4-BE49-F238E27FC236}">
                <a16:creationId xmlns:a16="http://schemas.microsoft.com/office/drawing/2014/main" id="{FE7D6BC6-C936-44EE-960A-EB41C1ED8190}"/>
              </a:ext>
            </a:extLst>
          </p:cNvPr>
          <p:cNvSpPr>
            <a:spLocks noGrp="1"/>
          </p:cNvSpPr>
          <p:nvPr>
            <p:ph type="subTitle" idx="1"/>
          </p:nvPr>
        </p:nvSpPr>
        <p:spPr/>
        <p:txBody>
          <a:bodyPr/>
          <a:lstStyle/>
          <a:p>
            <a:r>
              <a:rPr lang="en-US" sz="1600" dirty="0"/>
              <a:t>Update to PC033 – Quantity Dispensed to expand length from 10 to 15 char</a:t>
            </a:r>
            <a:r>
              <a:rPr lang="en-US" sz="1600" dirty="0">
                <a:solidFill>
                  <a:srgbClr val="1F497D"/>
                </a:solidFill>
                <a:effectLst/>
                <a:latin typeface="Arial" panose="020B0604020202020204" pitchFamily="34" charset="0"/>
                <a:ea typeface="Calibri" panose="020F0502020204030204" pitchFamily="34" charset="0"/>
              </a:rPr>
              <a:t>. Requires edit update as well.</a:t>
            </a:r>
            <a:endParaRPr lang="en-US" sz="1600" dirty="0"/>
          </a:p>
          <a:p>
            <a:endParaRPr lang="en-US" sz="1600" dirty="0"/>
          </a:p>
          <a:p>
            <a:r>
              <a:rPr lang="en-US" sz="1600" dirty="0"/>
              <a:t> </a:t>
            </a:r>
          </a:p>
        </p:txBody>
      </p:sp>
      <p:graphicFrame>
        <p:nvGraphicFramePr>
          <p:cNvPr id="5" name="Table 4">
            <a:extLst>
              <a:ext uri="{FF2B5EF4-FFF2-40B4-BE49-F238E27FC236}">
                <a16:creationId xmlns:a16="http://schemas.microsoft.com/office/drawing/2014/main" id="{452FF91E-F465-29AA-54E7-9FE78BB718C1}"/>
              </a:ext>
            </a:extLst>
          </p:cNvPr>
          <p:cNvGraphicFramePr>
            <a:graphicFrameLocks noGrp="1"/>
          </p:cNvGraphicFramePr>
          <p:nvPr/>
        </p:nvGraphicFramePr>
        <p:xfrm>
          <a:off x="519113" y="2861953"/>
          <a:ext cx="8039100" cy="848511"/>
        </p:xfrm>
        <a:graphic>
          <a:graphicData uri="http://schemas.openxmlformats.org/drawingml/2006/table">
            <a:tbl>
              <a:tblPr firstRow="1" firstCol="1" bandRow="1"/>
              <a:tblGrid>
                <a:gridCol w="289408">
                  <a:extLst>
                    <a:ext uri="{9D8B030D-6E8A-4147-A177-3AD203B41FA5}">
                      <a16:colId xmlns:a16="http://schemas.microsoft.com/office/drawing/2014/main" val="801215788"/>
                    </a:ext>
                  </a:extLst>
                </a:gridCol>
                <a:gridCol w="262074">
                  <a:extLst>
                    <a:ext uri="{9D8B030D-6E8A-4147-A177-3AD203B41FA5}">
                      <a16:colId xmlns:a16="http://schemas.microsoft.com/office/drawing/2014/main" val="756914795"/>
                    </a:ext>
                  </a:extLst>
                </a:gridCol>
                <a:gridCol w="289408">
                  <a:extLst>
                    <a:ext uri="{9D8B030D-6E8A-4147-A177-3AD203B41FA5}">
                      <a16:colId xmlns:a16="http://schemas.microsoft.com/office/drawing/2014/main" val="2319311723"/>
                    </a:ext>
                  </a:extLst>
                </a:gridCol>
                <a:gridCol w="588462">
                  <a:extLst>
                    <a:ext uri="{9D8B030D-6E8A-4147-A177-3AD203B41FA5}">
                      <a16:colId xmlns:a16="http://schemas.microsoft.com/office/drawing/2014/main" val="3289096584"/>
                    </a:ext>
                  </a:extLst>
                </a:gridCol>
                <a:gridCol w="490385">
                  <a:extLst>
                    <a:ext uri="{9D8B030D-6E8A-4147-A177-3AD203B41FA5}">
                      <a16:colId xmlns:a16="http://schemas.microsoft.com/office/drawing/2014/main" val="1338885377"/>
                    </a:ext>
                  </a:extLst>
                </a:gridCol>
                <a:gridCol w="488777">
                  <a:extLst>
                    <a:ext uri="{9D8B030D-6E8A-4147-A177-3AD203B41FA5}">
                      <a16:colId xmlns:a16="http://schemas.microsoft.com/office/drawing/2014/main" val="1270308902"/>
                    </a:ext>
                  </a:extLst>
                </a:gridCol>
                <a:gridCol w="980770">
                  <a:extLst>
                    <a:ext uri="{9D8B030D-6E8A-4147-A177-3AD203B41FA5}">
                      <a16:colId xmlns:a16="http://schemas.microsoft.com/office/drawing/2014/main" val="3312782723"/>
                    </a:ext>
                  </a:extLst>
                </a:gridCol>
                <a:gridCol w="586854">
                  <a:extLst>
                    <a:ext uri="{9D8B030D-6E8A-4147-A177-3AD203B41FA5}">
                      <a16:colId xmlns:a16="http://schemas.microsoft.com/office/drawing/2014/main" val="386821481"/>
                    </a:ext>
                  </a:extLst>
                </a:gridCol>
                <a:gridCol w="831243">
                  <a:extLst>
                    <a:ext uri="{9D8B030D-6E8A-4147-A177-3AD203B41FA5}">
                      <a16:colId xmlns:a16="http://schemas.microsoft.com/office/drawing/2014/main" val="277524719"/>
                    </a:ext>
                  </a:extLst>
                </a:gridCol>
                <a:gridCol w="1940639">
                  <a:extLst>
                    <a:ext uri="{9D8B030D-6E8A-4147-A177-3AD203B41FA5}">
                      <a16:colId xmlns:a16="http://schemas.microsoft.com/office/drawing/2014/main" val="325256703"/>
                    </a:ext>
                  </a:extLst>
                </a:gridCol>
                <a:gridCol w="606149">
                  <a:extLst>
                    <a:ext uri="{9D8B030D-6E8A-4147-A177-3AD203B41FA5}">
                      <a16:colId xmlns:a16="http://schemas.microsoft.com/office/drawing/2014/main" val="3508412103"/>
                    </a:ext>
                  </a:extLst>
                </a:gridCol>
                <a:gridCol w="392308">
                  <a:extLst>
                    <a:ext uri="{9D8B030D-6E8A-4147-A177-3AD203B41FA5}">
                      <a16:colId xmlns:a16="http://schemas.microsoft.com/office/drawing/2014/main" val="2469550314"/>
                    </a:ext>
                  </a:extLst>
                </a:gridCol>
                <a:gridCol w="292623">
                  <a:extLst>
                    <a:ext uri="{9D8B030D-6E8A-4147-A177-3AD203B41FA5}">
                      <a16:colId xmlns:a16="http://schemas.microsoft.com/office/drawing/2014/main" val="283981317"/>
                    </a:ext>
                  </a:extLst>
                </a:gridCol>
              </a:tblGrid>
              <a:tr h="848511">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PC</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35</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PC033</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Quantity Dispensed</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3/2022</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Quantity - Decimal</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Counter</a:t>
                      </a:r>
                      <a:endParaRPr lang="en-US" sz="1200" dirty="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solidFill>
                            <a:srgbClr val="000000"/>
                          </a:solidFill>
                          <a:effectLst/>
                          <a:highlight>
                            <a:srgbClr val="FFFF00"/>
                          </a:highlight>
                          <a:latin typeface="Arial" panose="020B0604020202020204" pitchFamily="34" charset="0"/>
                          <a:ea typeface="Times New Roman" panose="02020603050405020304" pitchFamily="18" charset="0"/>
                        </a:rPr>
                        <a:t>±</a:t>
                      </a:r>
                      <a:r>
                        <a:rPr lang="en-US" sz="900" dirty="0">
                          <a:solidFill>
                            <a:srgbClr val="000000"/>
                          </a:solidFill>
                          <a:effectLst/>
                          <a:highlight>
                            <a:srgbClr val="FFFF00"/>
                          </a:highlight>
                          <a:latin typeface="Arial" panose="020B0604020202020204" pitchFamily="34" charset="0"/>
                          <a:ea typeface="Times New Roman" panose="02020603050405020304" pitchFamily="18" charset="0"/>
                        </a:rPr>
                        <a:t>varchar[15</a:t>
                      </a:r>
                      <a:r>
                        <a:rPr lang="en-US" sz="900" dirty="0">
                          <a:solidFill>
                            <a:srgbClr val="000000"/>
                          </a:solidFill>
                          <a:effectLst/>
                          <a:latin typeface="Arial" panose="020B0604020202020204" pitchFamily="34" charset="0"/>
                          <a:ea typeface="Times New Roman" panose="02020603050405020304" pitchFamily="18" charset="0"/>
                        </a:rPr>
                        <a:t>]</a:t>
                      </a:r>
                      <a:endParaRPr lang="en-US" sz="1200" dirty="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Claim line units dispensed</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Report the number of metric units of medication dispensed.</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All</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99%</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A1</a:t>
                      </a:r>
                      <a:endParaRPr lang="en-US" sz="1200" dirty="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5193121"/>
                  </a:ext>
                </a:extLst>
              </a:tr>
            </a:tbl>
          </a:graphicData>
        </a:graphic>
      </p:graphicFrame>
    </p:spTree>
    <p:extLst>
      <p:ext uri="{BB962C8B-B14F-4D97-AF65-F5344CB8AC3E}">
        <p14:creationId xmlns:p14="http://schemas.microsoft.com/office/powerpoint/2010/main" val="3687981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2023 MA APCD Submission Guide Updates</a:t>
            </a:r>
          </a:p>
        </p:txBody>
      </p:sp>
      <p:sp>
        <p:nvSpPr>
          <p:cNvPr id="4" name="Subtitle 3">
            <a:extLst>
              <a:ext uri="{FF2B5EF4-FFF2-40B4-BE49-F238E27FC236}">
                <a16:creationId xmlns:a16="http://schemas.microsoft.com/office/drawing/2014/main" id="{FE7D6BC6-C936-44EE-960A-EB41C1ED8190}"/>
              </a:ext>
            </a:extLst>
          </p:cNvPr>
          <p:cNvSpPr>
            <a:spLocks noGrp="1"/>
          </p:cNvSpPr>
          <p:nvPr>
            <p:ph type="subTitle" idx="1"/>
          </p:nvPr>
        </p:nvSpPr>
        <p:spPr/>
        <p:txBody>
          <a:bodyPr/>
          <a:lstStyle/>
          <a:p>
            <a:r>
              <a:rPr lang="en-US" sz="1600" dirty="0"/>
              <a:t>Update to PC026 – Drug Code to expand length from 11 to 12 char</a:t>
            </a:r>
            <a:r>
              <a:rPr lang="en-US" sz="1600" dirty="0">
                <a:solidFill>
                  <a:srgbClr val="1F497D"/>
                </a:solidFill>
                <a:effectLst/>
                <a:latin typeface="Arial" panose="020B0604020202020204" pitchFamily="34" charset="0"/>
                <a:ea typeface="Calibri" panose="020F0502020204030204" pitchFamily="34" charset="0"/>
              </a:rPr>
              <a:t>. Requires edit update as well.</a:t>
            </a:r>
            <a:endParaRPr lang="en-US" sz="1600" dirty="0"/>
          </a:p>
          <a:p>
            <a:endParaRPr lang="en-US" sz="1600" dirty="0"/>
          </a:p>
          <a:p>
            <a:r>
              <a:rPr lang="en-US" sz="1600" dirty="0"/>
              <a:t> </a:t>
            </a:r>
          </a:p>
        </p:txBody>
      </p:sp>
      <p:graphicFrame>
        <p:nvGraphicFramePr>
          <p:cNvPr id="3" name="Table 2">
            <a:extLst>
              <a:ext uri="{FF2B5EF4-FFF2-40B4-BE49-F238E27FC236}">
                <a16:creationId xmlns:a16="http://schemas.microsoft.com/office/drawing/2014/main" id="{453BC179-D65B-1DBE-0506-665A64CC8FA1}"/>
              </a:ext>
            </a:extLst>
          </p:cNvPr>
          <p:cNvGraphicFramePr>
            <a:graphicFrameLocks noGrp="1"/>
          </p:cNvGraphicFramePr>
          <p:nvPr/>
        </p:nvGraphicFramePr>
        <p:xfrm>
          <a:off x="519113" y="3024664"/>
          <a:ext cx="8039100" cy="822960"/>
        </p:xfrm>
        <a:graphic>
          <a:graphicData uri="http://schemas.openxmlformats.org/drawingml/2006/table">
            <a:tbl>
              <a:tblPr firstRow="1" firstCol="1" bandRow="1"/>
              <a:tblGrid>
                <a:gridCol w="289408">
                  <a:extLst>
                    <a:ext uri="{9D8B030D-6E8A-4147-A177-3AD203B41FA5}">
                      <a16:colId xmlns:a16="http://schemas.microsoft.com/office/drawing/2014/main" val="3443057192"/>
                    </a:ext>
                  </a:extLst>
                </a:gridCol>
                <a:gridCol w="262074">
                  <a:extLst>
                    <a:ext uri="{9D8B030D-6E8A-4147-A177-3AD203B41FA5}">
                      <a16:colId xmlns:a16="http://schemas.microsoft.com/office/drawing/2014/main" val="3752663163"/>
                    </a:ext>
                  </a:extLst>
                </a:gridCol>
                <a:gridCol w="289408">
                  <a:extLst>
                    <a:ext uri="{9D8B030D-6E8A-4147-A177-3AD203B41FA5}">
                      <a16:colId xmlns:a16="http://schemas.microsoft.com/office/drawing/2014/main" val="1835398895"/>
                    </a:ext>
                  </a:extLst>
                </a:gridCol>
                <a:gridCol w="588462">
                  <a:extLst>
                    <a:ext uri="{9D8B030D-6E8A-4147-A177-3AD203B41FA5}">
                      <a16:colId xmlns:a16="http://schemas.microsoft.com/office/drawing/2014/main" val="1731843323"/>
                    </a:ext>
                  </a:extLst>
                </a:gridCol>
                <a:gridCol w="490385">
                  <a:extLst>
                    <a:ext uri="{9D8B030D-6E8A-4147-A177-3AD203B41FA5}">
                      <a16:colId xmlns:a16="http://schemas.microsoft.com/office/drawing/2014/main" val="815821923"/>
                    </a:ext>
                  </a:extLst>
                </a:gridCol>
                <a:gridCol w="488777">
                  <a:extLst>
                    <a:ext uri="{9D8B030D-6E8A-4147-A177-3AD203B41FA5}">
                      <a16:colId xmlns:a16="http://schemas.microsoft.com/office/drawing/2014/main" val="3939908545"/>
                    </a:ext>
                  </a:extLst>
                </a:gridCol>
                <a:gridCol w="980770">
                  <a:extLst>
                    <a:ext uri="{9D8B030D-6E8A-4147-A177-3AD203B41FA5}">
                      <a16:colId xmlns:a16="http://schemas.microsoft.com/office/drawing/2014/main" val="3250457098"/>
                    </a:ext>
                  </a:extLst>
                </a:gridCol>
                <a:gridCol w="586854">
                  <a:extLst>
                    <a:ext uri="{9D8B030D-6E8A-4147-A177-3AD203B41FA5}">
                      <a16:colId xmlns:a16="http://schemas.microsoft.com/office/drawing/2014/main" val="4048855253"/>
                    </a:ext>
                  </a:extLst>
                </a:gridCol>
                <a:gridCol w="831243">
                  <a:extLst>
                    <a:ext uri="{9D8B030D-6E8A-4147-A177-3AD203B41FA5}">
                      <a16:colId xmlns:a16="http://schemas.microsoft.com/office/drawing/2014/main" val="3628889530"/>
                    </a:ext>
                  </a:extLst>
                </a:gridCol>
                <a:gridCol w="1940639">
                  <a:extLst>
                    <a:ext uri="{9D8B030D-6E8A-4147-A177-3AD203B41FA5}">
                      <a16:colId xmlns:a16="http://schemas.microsoft.com/office/drawing/2014/main" val="76719561"/>
                    </a:ext>
                  </a:extLst>
                </a:gridCol>
                <a:gridCol w="606149">
                  <a:extLst>
                    <a:ext uri="{9D8B030D-6E8A-4147-A177-3AD203B41FA5}">
                      <a16:colId xmlns:a16="http://schemas.microsoft.com/office/drawing/2014/main" val="3634104742"/>
                    </a:ext>
                  </a:extLst>
                </a:gridCol>
                <a:gridCol w="392308">
                  <a:extLst>
                    <a:ext uri="{9D8B030D-6E8A-4147-A177-3AD203B41FA5}">
                      <a16:colId xmlns:a16="http://schemas.microsoft.com/office/drawing/2014/main" val="802678941"/>
                    </a:ext>
                  </a:extLst>
                </a:gridCol>
                <a:gridCol w="292623">
                  <a:extLst>
                    <a:ext uri="{9D8B030D-6E8A-4147-A177-3AD203B41FA5}">
                      <a16:colId xmlns:a16="http://schemas.microsoft.com/office/drawing/2014/main" val="4277111324"/>
                    </a:ext>
                  </a:extLst>
                </a:gridCol>
              </a:tblGrid>
              <a:tr h="814812">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PC</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28</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PC026</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Drug Code</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11/8/12</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External Code Source 12 - Text</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External Code Source 12 - National Drug Codes</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highlight>
                            <a:srgbClr val="FFFF00"/>
                          </a:highlight>
                          <a:latin typeface="Arial" panose="020B0604020202020204" pitchFamily="34" charset="0"/>
                          <a:ea typeface="Times New Roman" panose="02020603050405020304" pitchFamily="18" charset="0"/>
                        </a:rPr>
                        <a:t>char[12]</a:t>
                      </a:r>
                      <a:endParaRPr lang="en-US" sz="1200" dirty="0">
                        <a:effectLst/>
                        <a:highlight>
                          <a:srgbClr val="FFFF00"/>
                        </a:highligh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National Drug Code (NDC)</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solidFill>
                            <a:srgbClr val="000000"/>
                          </a:solidFill>
                          <a:effectLst/>
                          <a:highlight>
                            <a:srgbClr val="FFFF00"/>
                          </a:highlight>
                          <a:latin typeface="Arial" panose="020B0604020202020204" pitchFamily="34" charset="0"/>
                          <a:ea typeface="Times New Roman" panose="02020603050405020304" pitchFamily="18" charset="0"/>
                        </a:rPr>
                        <a:t>Report the NDC Code as defined by the FDA in 12 digit format (6-4-2) without hyphenation.</a:t>
                      </a:r>
                      <a:endParaRPr lang="en-US" sz="1200" dirty="0">
                        <a:effectLst/>
                        <a:highlight>
                          <a:srgbClr val="FFFF00"/>
                        </a:highligh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All</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solidFill>
                            <a:srgbClr val="000000"/>
                          </a:solidFill>
                          <a:effectLst/>
                          <a:latin typeface="Arial" panose="020B0604020202020204" pitchFamily="34" charset="0"/>
                          <a:ea typeface="Times New Roman" panose="02020603050405020304" pitchFamily="18" charset="0"/>
                        </a:rPr>
                        <a:t>98%</a:t>
                      </a:r>
                      <a:endParaRPr lang="en-US" sz="120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Arial" panose="020B0604020202020204" pitchFamily="34" charset="0"/>
                          <a:ea typeface="Times New Roman" panose="02020603050405020304" pitchFamily="18" charset="0"/>
                        </a:rPr>
                        <a:t>A0</a:t>
                      </a:r>
                      <a:endParaRPr lang="en-US" sz="1200" dirty="0">
                        <a:effectLst/>
                        <a:latin typeface="Times New Roman" panose="02020603050405020304" pitchFamily="18" charset="0"/>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4987579"/>
                  </a:ext>
                </a:extLst>
              </a:tr>
            </a:tbl>
          </a:graphicData>
        </a:graphic>
      </p:graphicFrame>
    </p:spTree>
    <p:extLst>
      <p:ext uri="{BB962C8B-B14F-4D97-AF65-F5344CB8AC3E}">
        <p14:creationId xmlns:p14="http://schemas.microsoft.com/office/powerpoint/2010/main" val="1788130886"/>
      </p:ext>
    </p:extLst>
  </p:cSld>
  <p:clrMapOvr>
    <a:masterClrMapping/>
  </p:clrMapOvr>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27711</TotalTime>
  <Words>1110</Words>
  <Application>Microsoft Macintosh PowerPoint</Application>
  <PresentationFormat>On-screen Show (4:3)</PresentationFormat>
  <Paragraphs>402</Paragraphs>
  <Slides>16</Slides>
  <Notes>16</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Times New Roman</vt:lpstr>
      <vt:lpstr>Wingdings</vt:lpstr>
      <vt:lpstr>FINALPowerPointTEMPLATE</vt:lpstr>
      <vt:lpstr>Office Theme</vt:lpstr>
      <vt:lpstr>Document</vt:lpstr>
      <vt:lpstr>PowerPoint Presentation</vt:lpstr>
      <vt:lpstr>Agenda</vt:lpstr>
      <vt:lpstr>MA APCD Intake</vt:lpstr>
      <vt:lpstr>MA APCD Intake</vt:lpstr>
      <vt:lpstr>2023 MA APCD Submission Guide Updates</vt:lpstr>
      <vt:lpstr>2023 MA APCD Submission Guide Updates</vt:lpstr>
      <vt:lpstr>2023 MA APCD Submission Guide Updates</vt:lpstr>
      <vt:lpstr>2023 MA APCD Submission Guide Updates</vt:lpstr>
      <vt:lpstr>2023 MA APCD Submission Guide Updates</vt:lpstr>
      <vt:lpstr>2023 MA APCD Submission Guide Updates</vt:lpstr>
      <vt:lpstr>2023 MA APCD Submission Guide Updates</vt:lpstr>
      <vt:lpstr>Enrollment Trends Update</vt:lpstr>
      <vt:lpstr>PowerPoint Presentation</vt:lpstr>
      <vt:lpstr>DOI Reporting</vt:lpstr>
      <vt:lpstr>Next Meetings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Rick Vogel</cp:lastModifiedBy>
  <cp:revision>1203</cp:revision>
  <cp:lastPrinted>2020-03-10T14:30:58Z</cp:lastPrinted>
  <dcterms:created xsi:type="dcterms:W3CDTF">2014-02-09T20:57:02Z</dcterms:created>
  <dcterms:modified xsi:type="dcterms:W3CDTF">2022-12-14T16:00:05Z</dcterms:modified>
</cp:coreProperties>
</file>