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55" r:id="rId5"/>
  </p:sldMasterIdLst>
  <p:notesMasterIdLst>
    <p:notesMasterId r:id="rId21"/>
  </p:notesMasterIdLst>
  <p:handoutMasterIdLst>
    <p:handoutMasterId r:id="rId22"/>
  </p:handoutMasterIdLst>
  <p:sldIdLst>
    <p:sldId id="256" r:id="rId6"/>
    <p:sldId id="414" r:id="rId7"/>
    <p:sldId id="583" r:id="rId8"/>
    <p:sldId id="585" r:id="rId9"/>
    <p:sldId id="587" r:id="rId10"/>
    <p:sldId id="588" r:id="rId11"/>
    <p:sldId id="593" r:id="rId12"/>
    <p:sldId id="589" r:id="rId13"/>
    <p:sldId id="590" r:id="rId14"/>
    <p:sldId id="591" r:id="rId15"/>
    <p:sldId id="592" r:id="rId16"/>
    <p:sldId id="467" r:id="rId17"/>
    <p:sldId id="582" r:id="rId18"/>
    <p:sldId id="362" r:id="rId19"/>
    <p:sldId id="451" r:id="rId2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8" autoAdjust="0"/>
    <p:restoredTop sz="96327" autoAdjust="0"/>
  </p:normalViewPr>
  <p:slideViewPr>
    <p:cSldViewPr snapToGrid="0" snapToObjects="1" showGuides="1">
      <p:cViewPr varScale="1">
        <p:scale>
          <a:sx n="128" d="100"/>
          <a:sy n="128" d="100"/>
        </p:scale>
        <p:origin x="1520" y="17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1/17/23</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1/17/23</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160646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318642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042857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371512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1340648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050402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240191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014265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1/17/23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2756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1/17/23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7285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1/17/23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9442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1/17/23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43378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1/17/23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96296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1/17/23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496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1/17/23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9591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1/17/23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9270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1/17/23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4322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1/17/23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16411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1/17/23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8872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1/17/23</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189348059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it.gov/isa/representing-patient-gender-identity"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January 10, 2023</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MC130 – Procedure Code Type to allow HIPPS Codes.</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3" name="Table 2">
            <a:extLst>
              <a:ext uri="{FF2B5EF4-FFF2-40B4-BE49-F238E27FC236}">
                <a16:creationId xmlns:a16="http://schemas.microsoft.com/office/drawing/2014/main" id="{7CF5A2DD-688B-C20B-A91D-94D07B4E9ECA}"/>
              </a:ext>
            </a:extLst>
          </p:cNvPr>
          <p:cNvGraphicFramePr>
            <a:graphicFrameLocks noGrp="1"/>
          </p:cNvGraphicFramePr>
          <p:nvPr/>
        </p:nvGraphicFramePr>
        <p:xfrm>
          <a:off x="552450" y="2531035"/>
          <a:ext cx="8039099" cy="2498985"/>
        </p:xfrm>
        <a:graphic>
          <a:graphicData uri="http://schemas.openxmlformats.org/drawingml/2006/table">
            <a:tbl>
              <a:tblPr firstRow="1" firstCol="1" bandRow="1"/>
              <a:tblGrid>
                <a:gridCol w="287800">
                  <a:extLst>
                    <a:ext uri="{9D8B030D-6E8A-4147-A177-3AD203B41FA5}">
                      <a16:colId xmlns:a16="http://schemas.microsoft.com/office/drawing/2014/main" val="525794367"/>
                    </a:ext>
                  </a:extLst>
                </a:gridCol>
                <a:gridCol w="278152">
                  <a:extLst>
                    <a:ext uri="{9D8B030D-6E8A-4147-A177-3AD203B41FA5}">
                      <a16:colId xmlns:a16="http://schemas.microsoft.com/office/drawing/2014/main" val="1895099555"/>
                    </a:ext>
                  </a:extLst>
                </a:gridCol>
                <a:gridCol w="374622">
                  <a:extLst>
                    <a:ext uri="{9D8B030D-6E8A-4147-A177-3AD203B41FA5}">
                      <a16:colId xmlns:a16="http://schemas.microsoft.com/office/drawing/2014/main" val="3305858509"/>
                    </a:ext>
                  </a:extLst>
                </a:gridCol>
                <a:gridCol w="588462">
                  <a:extLst>
                    <a:ext uri="{9D8B030D-6E8A-4147-A177-3AD203B41FA5}">
                      <a16:colId xmlns:a16="http://schemas.microsoft.com/office/drawing/2014/main" val="1867477781"/>
                    </a:ext>
                  </a:extLst>
                </a:gridCol>
                <a:gridCol w="538620">
                  <a:extLst>
                    <a:ext uri="{9D8B030D-6E8A-4147-A177-3AD203B41FA5}">
                      <a16:colId xmlns:a16="http://schemas.microsoft.com/office/drawing/2014/main" val="3106820354"/>
                    </a:ext>
                  </a:extLst>
                </a:gridCol>
                <a:gridCol w="537012">
                  <a:extLst>
                    <a:ext uri="{9D8B030D-6E8A-4147-A177-3AD203B41FA5}">
                      <a16:colId xmlns:a16="http://schemas.microsoft.com/office/drawing/2014/main" val="3020241198"/>
                    </a:ext>
                  </a:extLst>
                </a:gridCol>
                <a:gridCol w="832850">
                  <a:extLst>
                    <a:ext uri="{9D8B030D-6E8A-4147-A177-3AD203B41FA5}">
                      <a16:colId xmlns:a16="http://schemas.microsoft.com/office/drawing/2014/main" val="398336032"/>
                    </a:ext>
                  </a:extLst>
                </a:gridCol>
                <a:gridCol w="586854">
                  <a:extLst>
                    <a:ext uri="{9D8B030D-6E8A-4147-A177-3AD203B41FA5}">
                      <a16:colId xmlns:a16="http://schemas.microsoft.com/office/drawing/2014/main" val="297008552"/>
                    </a:ext>
                  </a:extLst>
                </a:gridCol>
                <a:gridCol w="930928">
                  <a:extLst>
                    <a:ext uri="{9D8B030D-6E8A-4147-A177-3AD203B41FA5}">
                      <a16:colId xmlns:a16="http://schemas.microsoft.com/office/drawing/2014/main" val="3233643695"/>
                    </a:ext>
                  </a:extLst>
                </a:gridCol>
                <a:gridCol w="1744485">
                  <a:extLst>
                    <a:ext uri="{9D8B030D-6E8A-4147-A177-3AD203B41FA5}">
                      <a16:colId xmlns:a16="http://schemas.microsoft.com/office/drawing/2014/main" val="3190927813"/>
                    </a:ext>
                  </a:extLst>
                </a:gridCol>
                <a:gridCol w="620619">
                  <a:extLst>
                    <a:ext uri="{9D8B030D-6E8A-4147-A177-3AD203B41FA5}">
                      <a16:colId xmlns:a16="http://schemas.microsoft.com/office/drawing/2014/main" val="2530741759"/>
                    </a:ext>
                  </a:extLst>
                </a:gridCol>
                <a:gridCol w="376230">
                  <a:extLst>
                    <a:ext uri="{9D8B030D-6E8A-4147-A177-3AD203B41FA5}">
                      <a16:colId xmlns:a16="http://schemas.microsoft.com/office/drawing/2014/main" val="3941118303"/>
                    </a:ext>
                  </a:extLst>
                </a:gridCol>
                <a:gridCol w="342465">
                  <a:extLst>
                    <a:ext uri="{9D8B030D-6E8A-4147-A177-3AD203B41FA5}">
                      <a16:colId xmlns:a16="http://schemas.microsoft.com/office/drawing/2014/main" val="3594100484"/>
                    </a:ext>
                  </a:extLst>
                </a:gridCol>
              </a:tblGrid>
              <a:tr h="543208">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131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MC130</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Procedure Code 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10/30/14</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Lookup Table - Integer</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tlkpProcedureCodeType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int[1]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Claim line Procedure Code Type Identifier</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value that defines the type of Procedure Code expected in MC055.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65253490"/>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Value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19531034"/>
                  </a:ext>
                </a:extLst>
              </a:tr>
              <a:tr h="271604">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CPT or HCPCS Level 1 Code </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or HIPPS Code</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2720694"/>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HCPCS Level II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60942326"/>
                  </a:ext>
                </a:extLst>
              </a:tr>
              <a:tr h="271604">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HCPCS Level III Code (State Medicare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51303016"/>
                  </a:ext>
                </a:extLst>
              </a:tr>
              <a:tr h="407406">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American Dental Association (ADA) Procedure Code (Also referred to as CDT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94068174"/>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State defined Procedure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21526572"/>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CPT Category II</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07718228"/>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CPTCategory  III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5512790"/>
                  </a:ext>
                </a:extLst>
              </a:tr>
            </a:tbl>
          </a:graphicData>
        </a:graphic>
      </p:graphicFrame>
    </p:spTree>
    <p:extLst>
      <p:ext uri="{BB962C8B-B14F-4D97-AF65-F5344CB8AC3E}">
        <p14:creationId xmlns:p14="http://schemas.microsoft.com/office/powerpoint/2010/main" val="545447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endParaRPr lang="en-US" sz="1600" dirty="0"/>
          </a:p>
          <a:p>
            <a:endParaRPr lang="en-US" sz="1600" dirty="0"/>
          </a:p>
          <a:p>
            <a:r>
              <a:rPr lang="en-US" sz="1600" dirty="0"/>
              <a:t> </a:t>
            </a:r>
          </a:p>
        </p:txBody>
      </p:sp>
      <p:graphicFrame>
        <p:nvGraphicFramePr>
          <p:cNvPr id="7" name="Object 6">
            <a:extLst>
              <a:ext uri="{FF2B5EF4-FFF2-40B4-BE49-F238E27FC236}">
                <a16:creationId xmlns:a16="http://schemas.microsoft.com/office/drawing/2014/main" id="{4CA20299-B7F5-6240-B553-A310D1549825}"/>
              </a:ext>
            </a:extLst>
          </p:cNvPr>
          <p:cNvGraphicFramePr>
            <a:graphicFrameLocks noChangeAspect="1"/>
          </p:cNvGraphicFramePr>
          <p:nvPr>
            <p:extLst>
              <p:ext uri="{D42A27DB-BD31-4B8C-83A1-F6EECF244321}">
                <p14:modId xmlns:p14="http://schemas.microsoft.com/office/powerpoint/2010/main" val="3992665293"/>
              </p:ext>
            </p:extLst>
          </p:nvPr>
        </p:nvGraphicFramePr>
        <p:xfrm>
          <a:off x="745176" y="1895499"/>
          <a:ext cx="5943600" cy="3757156"/>
        </p:xfrm>
        <a:graphic>
          <a:graphicData uri="http://schemas.openxmlformats.org/presentationml/2006/ole">
            <mc:AlternateContent xmlns:mc="http://schemas.openxmlformats.org/markup-compatibility/2006">
              <mc:Choice xmlns:v="urn:schemas-microsoft-com:vml" Requires="v">
                <p:oleObj name="Document" r:id="rId3" imgW="5943704" imgH="3362914" progId="Word.Document.12">
                  <p:embed/>
                </p:oleObj>
              </mc:Choice>
              <mc:Fallback>
                <p:oleObj name="Document" r:id="rId3" imgW="5943704" imgH="3362914" progId="Word.Document.12">
                  <p:embed/>
                  <p:pic>
                    <p:nvPicPr>
                      <p:cNvPr id="7" name="Object 6">
                        <a:extLst>
                          <a:ext uri="{FF2B5EF4-FFF2-40B4-BE49-F238E27FC236}">
                            <a16:creationId xmlns:a16="http://schemas.microsoft.com/office/drawing/2014/main" id="{4CA20299-B7F5-6240-B553-A310D1549825}"/>
                          </a:ext>
                        </a:extLst>
                      </p:cNvPr>
                      <p:cNvPicPr/>
                      <p:nvPr/>
                    </p:nvPicPr>
                    <p:blipFill>
                      <a:blip r:embed="rId4"/>
                      <a:stretch>
                        <a:fillRect/>
                      </a:stretch>
                    </p:blipFill>
                    <p:spPr>
                      <a:xfrm>
                        <a:off x="745176" y="1895499"/>
                        <a:ext cx="5943600" cy="3757156"/>
                      </a:xfrm>
                      <a:prstGeom prst="rect">
                        <a:avLst/>
                      </a:prstGeom>
                    </p:spPr>
                  </p:pic>
                </p:oleObj>
              </mc:Fallback>
            </mc:AlternateContent>
          </a:graphicData>
        </a:graphic>
      </p:graphicFrame>
    </p:spTree>
    <p:extLst>
      <p:ext uri="{BB962C8B-B14F-4D97-AF65-F5344CB8AC3E}">
        <p14:creationId xmlns:p14="http://schemas.microsoft.com/office/powerpoint/2010/main" val="323659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421881" cy="4061476"/>
        </p:xfrm>
        <a:graphic>
          <a:graphicData uri="http://schemas.openxmlformats.org/drawingml/2006/table">
            <a:tbl>
              <a:tblPr firstRow="1" bandRow="1">
                <a:tableStyleId>{5940675A-B579-460E-94D1-54222C63F5DA}</a:tableStyleId>
              </a:tblPr>
              <a:tblGrid>
                <a:gridCol w="1554759">
                  <a:extLst>
                    <a:ext uri="{9D8B030D-6E8A-4147-A177-3AD203B41FA5}">
                      <a16:colId xmlns:a16="http://schemas.microsoft.com/office/drawing/2014/main" val="20000"/>
                    </a:ext>
                  </a:extLst>
                </a:gridCol>
                <a:gridCol w="1450569">
                  <a:extLst>
                    <a:ext uri="{9D8B030D-6E8A-4147-A177-3AD203B41FA5}">
                      <a16:colId xmlns:a16="http://schemas.microsoft.com/office/drawing/2014/main" val="20001"/>
                    </a:ext>
                  </a:extLst>
                </a:gridCol>
                <a:gridCol w="1472184">
                  <a:extLst>
                    <a:ext uri="{9D8B030D-6E8A-4147-A177-3AD203B41FA5}">
                      <a16:colId xmlns:a16="http://schemas.microsoft.com/office/drawing/2014/main" val="20002"/>
                    </a:ext>
                  </a:extLst>
                </a:gridCol>
                <a:gridCol w="1490472">
                  <a:extLst>
                    <a:ext uri="{9D8B030D-6E8A-4147-A177-3AD203B41FA5}">
                      <a16:colId xmlns:a16="http://schemas.microsoft.com/office/drawing/2014/main" val="20003"/>
                    </a:ext>
                  </a:extLst>
                </a:gridCol>
                <a:gridCol w="1453897">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Oct 2022</a:t>
                      </a:r>
                    </a:p>
                  </a:txBody>
                  <a:tcPr marT="45724" marB="45724"/>
                </a:tc>
                <a:tc>
                  <a:txBody>
                    <a:bodyPr/>
                    <a:lstStyle/>
                    <a:p>
                      <a:pPr algn="ctr"/>
                      <a:r>
                        <a:rPr lang="en-US" sz="1800" b="1" dirty="0">
                          <a:latin typeface="+mn-lt"/>
                          <a:cs typeface="Helvetica" panose="020B0604020202020204" pitchFamily="34" charset="0"/>
                        </a:rPr>
                        <a:t>Nov 2022</a:t>
                      </a:r>
                    </a:p>
                  </a:txBody>
                  <a:tcPr marT="45724" marB="45724"/>
                </a:tc>
                <a:tc>
                  <a:txBody>
                    <a:bodyPr/>
                    <a:lstStyle/>
                    <a:p>
                      <a:pPr algn="ctr"/>
                      <a:r>
                        <a:rPr lang="en-US" sz="1800" b="1" dirty="0">
                          <a:latin typeface="+mn-lt"/>
                          <a:cs typeface="Helvetica" panose="020B0604020202020204" pitchFamily="34" charset="0"/>
                        </a:rPr>
                        <a:t>Dec 2022</a:t>
                      </a:r>
                    </a:p>
                  </a:txBody>
                  <a:tcPr marT="45724" marB="45724"/>
                </a:tc>
                <a:tc>
                  <a:txBody>
                    <a:bodyPr/>
                    <a:lstStyle/>
                    <a:p>
                      <a:pPr algn="ctr"/>
                      <a:r>
                        <a:rPr lang="en-US" sz="1800" b="1" dirty="0">
                          <a:latin typeface="+mn-lt"/>
                          <a:cs typeface="Helvetica" panose="020B0604020202020204" pitchFamily="34" charset="0"/>
                        </a:rPr>
                        <a:t>Jan 2023</a:t>
                      </a:r>
                    </a:p>
                  </a:txBody>
                  <a:tcPr marT="45724" marB="45724"/>
                </a:tc>
                <a:tc>
                  <a:txBody>
                    <a:bodyPr/>
                    <a:lstStyle/>
                    <a:p>
                      <a:pPr algn="ctr"/>
                      <a:r>
                        <a:rPr lang="en-US" sz="1800" b="1" baseline="0" dirty="0">
                          <a:latin typeface="+mn-lt"/>
                          <a:cs typeface="Helvetica" panose="020B0604020202020204" pitchFamily="34" charset="0"/>
                        </a:rPr>
                        <a:t>Feb </a:t>
                      </a:r>
                      <a:r>
                        <a:rPr lang="en-US" sz="1800" b="1" dirty="0">
                          <a:latin typeface="+mn-lt"/>
                          <a:cs typeface="Helvetica" panose="020B0604020202020204" pitchFamily="34" charset="0"/>
                        </a:rPr>
                        <a:t>2023</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Sept 2022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3415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Q3 2022 HMO Membership reports were sent on 11/21. Signoff was due 1/5/23.</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September 2022 will be sent later this month.</a:t>
            </a:r>
          </a:p>
          <a:p>
            <a:pPr marL="457200" indent="-457200">
              <a:buFont typeface="Arial" panose="020B0604020202020204" pitchFamily="34" charset="0"/>
              <a:buChar char="•"/>
            </a:pPr>
            <a:r>
              <a:rPr lang="en-US" dirty="0">
                <a:solidFill>
                  <a:schemeClr val="tx2"/>
                </a:solidFill>
              </a:rPr>
              <a:t>We continue to meet with select payers to reconcile differences in certain report categories.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February 14, 2023 @ 2:00 pm</a:t>
            </a:r>
          </a:p>
          <a:p>
            <a:pPr algn="ctr"/>
            <a:endParaRPr lang="en-US" sz="4000" dirty="0"/>
          </a:p>
          <a:p>
            <a:pPr algn="ctr"/>
            <a:r>
              <a:rPr lang="en-US" sz="4000" dirty="0"/>
              <a:t>March 14, 2023 @ 2:00 pm</a:t>
            </a:r>
          </a:p>
        </p:txBody>
      </p:sp>
    </p:spTree>
    <p:extLst>
      <p:ext uri="{BB962C8B-B14F-4D97-AF65-F5344CB8AC3E}">
        <p14:creationId xmlns:p14="http://schemas.microsoft.com/office/powerpoint/2010/main" val="1937674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686371"/>
            <a:ext cx="7761815" cy="3917593"/>
          </a:xfrm>
        </p:spPr>
        <p:txBody>
          <a:bodyPr/>
          <a:lstStyle/>
          <a:p>
            <a:pPr marL="285750" indent="-285750">
              <a:buFont typeface="Wingdings" panose="05000000000000000000" pitchFamily="2" charset="2"/>
              <a:buChar char="Ø"/>
            </a:pPr>
            <a:r>
              <a:rPr lang="en-US" dirty="0"/>
              <a:t>All APCD submissions through December 2022 are due by January 31</a:t>
            </a:r>
            <a:r>
              <a:rPr lang="en-US" baseline="30000" dirty="0"/>
              <a:t>st.</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This data will be used for quarterly and annual DOI reports and Enrollment Trends.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and alert them if you expect any delays this month.</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CHIA is revisiting Medical Claim versioning methods with select payers. We’ll reach out when we have examples to share with each company.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1907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pPr marL="342900" indent="-342900">
              <a:buFont typeface="Wingdings" panose="05000000000000000000" pitchFamily="2" charset="2"/>
              <a:buChar char="Ø"/>
            </a:pPr>
            <a:r>
              <a:rPr lang="en-US" dirty="0"/>
              <a:t>CHIA has finished conducting data quality checks for our next data release. Liaisons have reached out to certain payers on specific issues that require feedback. This release includes data through June 2022.</a:t>
            </a:r>
          </a:p>
          <a:p>
            <a:pPr marL="342900" indent="-34290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98579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Member Gender (ME013, MC012, PC012, DC012) to allow for more options in the lookup table based on the </a:t>
            </a:r>
            <a:r>
              <a:rPr lang="en-US" sz="1600" dirty="0">
                <a:hlinkClick r:id="rId3"/>
              </a:rPr>
              <a:t>USCDI code set</a:t>
            </a:r>
            <a:r>
              <a:rPr lang="en-US" sz="1600" dirty="0"/>
              <a:t>. </a:t>
            </a:r>
            <a:r>
              <a:rPr lang="en-US" sz="1800" dirty="0">
                <a:solidFill>
                  <a:srgbClr val="FF0000"/>
                </a:solidFill>
                <a:effectLst/>
                <a:latin typeface="Calibri" panose="020F0502020204030204" pitchFamily="34" charset="0"/>
                <a:ea typeface="Times New Roman" panose="02020603050405020304" pitchFamily="18" charset="0"/>
              </a:rPr>
              <a:t>(note: this has already been implemented but the submission guides need to be updated).</a:t>
            </a:r>
            <a:endParaRPr lang="en-US" sz="1600" dirty="0"/>
          </a:p>
        </p:txBody>
      </p:sp>
      <p:graphicFrame>
        <p:nvGraphicFramePr>
          <p:cNvPr id="3" name="Table 2">
            <a:extLst>
              <a:ext uri="{FF2B5EF4-FFF2-40B4-BE49-F238E27FC236}">
                <a16:creationId xmlns:a16="http://schemas.microsoft.com/office/drawing/2014/main" id="{745482DC-61D3-E65D-BC13-19614713A036}"/>
              </a:ext>
            </a:extLst>
          </p:cNvPr>
          <p:cNvGraphicFramePr>
            <a:graphicFrameLocks noGrp="1"/>
          </p:cNvGraphicFramePr>
          <p:nvPr/>
        </p:nvGraphicFramePr>
        <p:xfrm>
          <a:off x="460375" y="2995023"/>
          <a:ext cx="8039101" cy="2973579"/>
        </p:xfrm>
        <a:graphic>
          <a:graphicData uri="http://schemas.openxmlformats.org/drawingml/2006/table">
            <a:tbl>
              <a:tblPr firstRow="1" firstCol="1" bandRow="1"/>
              <a:tblGrid>
                <a:gridCol w="323172">
                  <a:extLst>
                    <a:ext uri="{9D8B030D-6E8A-4147-A177-3AD203B41FA5}">
                      <a16:colId xmlns:a16="http://schemas.microsoft.com/office/drawing/2014/main" val="664365553"/>
                    </a:ext>
                  </a:extLst>
                </a:gridCol>
                <a:gridCol w="270114">
                  <a:extLst>
                    <a:ext uri="{9D8B030D-6E8A-4147-A177-3AD203B41FA5}">
                      <a16:colId xmlns:a16="http://schemas.microsoft.com/office/drawing/2014/main" val="3980175826"/>
                    </a:ext>
                  </a:extLst>
                </a:gridCol>
                <a:gridCol w="485561">
                  <a:extLst>
                    <a:ext uri="{9D8B030D-6E8A-4147-A177-3AD203B41FA5}">
                      <a16:colId xmlns:a16="http://schemas.microsoft.com/office/drawing/2014/main" val="2025173428"/>
                    </a:ext>
                  </a:extLst>
                </a:gridCol>
                <a:gridCol w="538619">
                  <a:extLst>
                    <a:ext uri="{9D8B030D-6E8A-4147-A177-3AD203B41FA5}">
                      <a16:colId xmlns:a16="http://schemas.microsoft.com/office/drawing/2014/main" val="1646854408"/>
                    </a:ext>
                  </a:extLst>
                </a:gridCol>
                <a:gridCol w="509679">
                  <a:extLst>
                    <a:ext uri="{9D8B030D-6E8A-4147-A177-3AD203B41FA5}">
                      <a16:colId xmlns:a16="http://schemas.microsoft.com/office/drawing/2014/main" val="1027605379"/>
                    </a:ext>
                  </a:extLst>
                </a:gridCol>
                <a:gridCol w="516111">
                  <a:extLst>
                    <a:ext uri="{9D8B030D-6E8A-4147-A177-3AD203B41FA5}">
                      <a16:colId xmlns:a16="http://schemas.microsoft.com/office/drawing/2014/main" val="34736650"/>
                    </a:ext>
                  </a:extLst>
                </a:gridCol>
                <a:gridCol w="701010">
                  <a:extLst>
                    <a:ext uri="{9D8B030D-6E8A-4147-A177-3AD203B41FA5}">
                      <a16:colId xmlns:a16="http://schemas.microsoft.com/office/drawing/2014/main" val="2578527950"/>
                    </a:ext>
                  </a:extLst>
                </a:gridCol>
                <a:gridCol w="635089">
                  <a:extLst>
                    <a:ext uri="{9D8B030D-6E8A-4147-A177-3AD203B41FA5}">
                      <a16:colId xmlns:a16="http://schemas.microsoft.com/office/drawing/2014/main" val="2477978742"/>
                    </a:ext>
                  </a:extLst>
                </a:gridCol>
                <a:gridCol w="731558">
                  <a:extLst>
                    <a:ext uri="{9D8B030D-6E8A-4147-A177-3AD203B41FA5}">
                      <a16:colId xmlns:a16="http://schemas.microsoft.com/office/drawing/2014/main" val="213083435"/>
                    </a:ext>
                  </a:extLst>
                </a:gridCol>
                <a:gridCol w="1865071">
                  <a:extLst>
                    <a:ext uri="{9D8B030D-6E8A-4147-A177-3AD203B41FA5}">
                      <a16:colId xmlns:a16="http://schemas.microsoft.com/office/drawing/2014/main" val="1301897724"/>
                    </a:ext>
                  </a:extLst>
                </a:gridCol>
                <a:gridCol w="726735">
                  <a:extLst>
                    <a:ext uri="{9D8B030D-6E8A-4147-A177-3AD203B41FA5}">
                      <a16:colId xmlns:a16="http://schemas.microsoft.com/office/drawing/2014/main" val="3411848703"/>
                    </a:ext>
                  </a:extLst>
                </a:gridCol>
                <a:gridCol w="411602">
                  <a:extLst>
                    <a:ext uri="{9D8B030D-6E8A-4147-A177-3AD203B41FA5}">
                      <a16:colId xmlns:a16="http://schemas.microsoft.com/office/drawing/2014/main" val="995826011"/>
                    </a:ext>
                  </a:extLst>
                </a:gridCol>
                <a:gridCol w="324780">
                  <a:extLst>
                    <a:ext uri="{9D8B030D-6E8A-4147-A177-3AD203B41FA5}">
                      <a16:colId xmlns:a16="http://schemas.microsoft.com/office/drawing/2014/main" val="3350886600"/>
                    </a:ext>
                  </a:extLst>
                </a:gridCol>
              </a:tblGrid>
              <a:tr h="692582">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ME013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8/16/22</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Lookup Table - Text</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tlkpGender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char[1]</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Member's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Report member gender as reported on enrollment form in alpha format.  Used to create Unique Member ID. </a:t>
                      </a:r>
                      <a:r>
                        <a:rPr lang="en-US" sz="900" b="1">
                          <a:solidFill>
                            <a:srgbClr val="000000"/>
                          </a:solidFill>
                          <a:effectLst/>
                          <a:latin typeface="Arial" panose="020B0604020202020204" pitchFamily="34" charset="0"/>
                          <a:ea typeface="Calibri" panose="020F0502020204030204" pitchFamily="34" charset="0"/>
                        </a:rPr>
                        <a:t> EXAMPLE:  </a:t>
                      </a:r>
                      <a:r>
                        <a:rPr lang="en-US" sz="900">
                          <a:solidFill>
                            <a:srgbClr val="000000"/>
                          </a:solidFill>
                          <a:effectLst/>
                          <a:latin typeface="Arial" panose="020B0604020202020204" pitchFamily="34" charset="0"/>
                          <a:ea typeface="Calibri" panose="020F0502020204030204" pitchFamily="34" charset="0"/>
                        </a:rPr>
                        <a:t>F = 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All</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100%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1976612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Code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Description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4489625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077212"/>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74880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A</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Male/Trans 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0683412"/>
                  </a:ext>
                </a:extLst>
              </a:tr>
              <a:tr h="273112">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B</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Female/Trans Woman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1621446"/>
                  </a:ext>
                </a:extLst>
              </a:tr>
              <a:tr h="412935">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Genderqueer/gender nonconforming: neither exclusively male nor female</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76210380"/>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Non-binary</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991037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Other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660203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Unknown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383459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dirty="0">
                          <a:solidFill>
                            <a:srgbClr val="FFFFFF"/>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Choose not to answer</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578453"/>
                  </a:ext>
                </a:extLst>
              </a:tr>
            </a:tbl>
          </a:graphicData>
        </a:graphic>
      </p:graphicFrame>
    </p:spTree>
    <p:extLst>
      <p:ext uri="{BB962C8B-B14F-4D97-AF65-F5344CB8AC3E}">
        <p14:creationId xmlns:p14="http://schemas.microsoft.com/office/powerpoint/2010/main" val="220108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ME012, DC012, MC011, PC011 – Individual Relationship Code to </a:t>
            </a:r>
            <a:r>
              <a:rPr lang="en-US" sz="1800" dirty="0">
                <a:effectLst/>
                <a:latin typeface="Calibri" panose="020F0502020204030204" pitchFamily="34" charset="0"/>
                <a:ea typeface="Calibri" panose="020F0502020204030204" pitchFamily="34" charset="0"/>
              </a:rPr>
              <a:t>standardize the valid values across the lookup tables</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5" name="Table 4">
            <a:extLst>
              <a:ext uri="{FF2B5EF4-FFF2-40B4-BE49-F238E27FC236}">
                <a16:creationId xmlns:a16="http://schemas.microsoft.com/office/drawing/2014/main" id="{0600859A-2392-99D5-C412-31E00E98A563}"/>
              </a:ext>
            </a:extLst>
          </p:cNvPr>
          <p:cNvGraphicFramePr>
            <a:graphicFrameLocks noGrp="1"/>
          </p:cNvGraphicFramePr>
          <p:nvPr>
            <p:extLst>
              <p:ext uri="{D42A27DB-BD31-4B8C-83A1-F6EECF244321}">
                <p14:modId xmlns:p14="http://schemas.microsoft.com/office/powerpoint/2010/main" val="2948421902"/>
              </p:ext>
            </p:extLst>
          </p:nvPr>
        </p:nvGraphicFramePr>
        <p:xfrm>
          <a:off x="485415" y="2745223"/>
          <a:ext cx="8039099" cy="2023110"/>
        </p:xfrm>
        <a:graphic>
          <a:graphicData uri="http://schemas.openxmlformats.org/drawingml/2006/table">
            <a:tbl>
              <a:tblPr firstRow="1" firstCol="1" bandRow="1"/>
              <a:tblGrid>
                <a:gridCol w="324036">
                  <a:extLst>
                    <a:ext uri="{9D8B030D-6E8A-4147-A177-3AD203B41FA5}">
                      <a16:colId xmlns:a16="http://schemas.microsoft.com/office/drawing/2014/main" val="1772124184"/>
                    </a:ext>
                  </a:extLst>
                </a:gridCol>
                <a:gridCol w="260565">
                  <a:extLst>
                    <a:ext uri="{9D8B030D-6E8A-4147-A177-3AD203B41FA5}">
                      <a16:colId xmlns:a16="http://schemas.microsoft.com/office/drawing/2014/main" val="481938767"/>
                    </a:ext>
                  </a:extLst>
                </a:gridCol>
                <a:gridCol w="312344">
                  <a:extLst>
                    <a:ext uri="{9D8B030D-6E8A-4147-A177-3AD203B41FA5}">
                      <a16:colId xmlns:a16="http://schemas.microsoft.com/office/drawing/2014/main" val="3463931846"/>
                    </a:ext>
                  </a:extLst>
                </a:gridCol>
                <a:gridCol w="678137">
                  <a:extLst>
                    <a:ext uri="{9D8B030D-6E8A-4147-A177-3AD203B41FA5}">
                      <a16:colId xmlns:a16="http://schemas.microsoft.com/office/drawing/2014/main" val="2515448774"/>
                    </a:ext>
                  </a:extLst>
                </a:gridCol>
                <a:gridCol w="521130">
                  <a:extLst>
                    <a:ext uri="{9D8B030D-6E8A-4147-A177-3AD203B41FA5}">
                      <a16:colId xmlns:a16="http://schemas.microsoft.com/office/drawing/2014/main" val="3277187127"/>
                    </a:ext>
                  </a:extLst>
                </a:gridCol>
                <a:gridCol w="467681">
                  <a:extLst>
                    <a:ext uri="{9D8B030D-6E8A-4147-A177-3AD203B41FA5}">
                      <a16:colId xmlns:a16="http://schemas.microsoft.com/office/drawing/2014/main" val="1908162074"/>
                    </a:ext>
                  </a:extLst>
                </a:gridCol>
                <a:gridCol w="780025">
                  <a:extLst>
                    <a:ext uri="{9D8B030D-6E8A-4147-A177-3AD203B41FA5}">
                      <a16:colId xmlns:a16="http://schemas.microsoft.com/office/drawing/2014/main" val="2061218959"/>
                    </a:ext>
                  </a:extLst>
                </a:gridCol>
                <a:gridCol w="734927">
                  <a:extLst>
                    <a:ext uri="{9D8B030D-6E8A-4147-A177-3AD203B41FA5}">
                      <a16:colId xmlns:a16="http://schemas.microsoft.com/office/drawing/2014/main" val="1302059527"/>
                    </a:ext>
                  </a:extLst>
                </a:gridCol>
                <a:gridCol w="781695">
                  <a:extLst>
                    <a:ext uri="{9D8B030D-6E8A-4147-A177-3AD203B41FA5}">
                      <a16:colId xmlns:a16="http://schemas.microsoft.com/office/drawing/2014/main" val="2506919726"/>
                    </a:ext>
                  </a:extLst>
                </a:gridCol>
                <a:gridCol w="1994325">
                  <a:extLst>
                    <a:ext uri="{9D8B030D-6E8A-4147-A177-3AD203B41FA5}">
                      <a16:colId xmlns:a16="http://schemas.microsoft.com/office/drawing/2014/main" val="2399180772"/>
                    </a:ext>
                  </a:extLst>
                </a:gridCol>
                <a:gridCol w="776684">
                  <a:extLst>
                    <a:ext uri="{9D8B030D-6E8A-4147-A177-3AD203B41FA5}">
                      <a16:colId xmlns:a16="http://schemas.microsoft.com/office/drawing/2014/main" val="1602550571"/>
                    </a:ext>
                  </a:extLst>
                </a:gridCol>
                <a:gridCol w="407550">
                  <a:extLst>
                    <a:ext uri="{9D8B030D-6E8A-4147-A177-3AD203B41FA5}">
                      <a16:colId xmlns:a16="http://schemas.microsoft.com/office/drawing/2014/main" val="3296978022"/>
                    </a:ext>
                  </a:extLst>
                </a:gridCol>
              </a:tblGrid>
              <a:tr h="314325">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ME012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Individual Relationship 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11/8/12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Lookup Table - Numeric</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tlkpIndividualRelathionshipCode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varchar[2]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Member to Subscriber Relationship 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value that defines the Member's relationship to the Subscriber. </a:t>
                      </a:r>
                      <a:r>
                        <a:rPr lang="en-US" sz="900" b="1">
                          <a:solidFill>
                            <a:srgbClr val="000000"/>
                          </a:solidFill>
                          <a:effectLst/>
                          <a:latin typeface="Arial" panose="020B0604020202020204" pitchFamily="34" charset="0"/>
                          <a:ea typeface="Times New Roman" panose="02020603050405020304" pitchFamily="18" charset="0"/>
                        </a:rPr>
                        <a:t> EXAMPLE: </a:t>
                      </a:r>
                      <a:r>
                        <a:rPr lang="en-US" sz="900">
                          <a:solidFill>
                            <a:srgbClr val="000000"/>
                          </a:solidFill>
                          <a:effectLst/>
                          <a:latin typeface="Arial" panose="020B0604020202020204" pitchFamily="34" charset="0"/>
                          <a:ea typeface="Times New Roman" panose="02020603050405020304" pitchFamily="18" charset="0"/>
                        </a:rPr>
                        <a:t> 20 = Self / Employee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83819382"/>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Value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3229797"/>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Spouse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126963621"/>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Grandfather or Grandmother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686982804"/>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Grandson or Granddaughter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21051079"/>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Nephew or Niece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742420010"/>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Foster Child</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dirty="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730737970"/>
                  </a:ext>
                </a:extLst>
              </a:tr>
            </a:tbl>
          </a:graphicData>
        </a:graphic>
      </p:graphicFrame>
    </p:spTree>
    <p:extLst>
      <p:ext uri="{BB962C8B-B14F-4D97-AF65-F5344CB8AC3E}">
        <p14:creationId xmlns:p14="http://schemas.microsoft.com/office/powerpoint/2010/main" val="281454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DC047 – Tooth Number/Letter to allow </a:t>
            </a:r>
            <a:r>
              <a:rPr lang="en-US" sz="1600" dirty="0">
                <a:solidFill>
                  <a:srgbClr val="1F497D"/>
                </a:solidFill>
                <a:effectLst/>
                <a:latin typeface="Arial" panose="020B0604020202020204" pitchFamily="34" charset="0"/>
                <a:ea typeface="Calibri" panose="020F0502020204030204" pitchFamily="34" charset="0"/>
              </a:rPr>
              <a:t>procedures for D3000 – D3999 (</a:t>
            </a:r>
            <a:r>
              <a:rPr lang="en-US" sz="1600" b="1" dirty="0">
                <a:solidFill>
                  <a:srgbClr val="1F497D"/>
                </a:solidFill>
                <a:effectLst/>
                <a:latin typeface="Arial" panose="020B0604020202020204" pitchFamily="34" charset="0"/>
                <a:ea typeface="Calibri" panose="020F0502020204030204" pitchFamily="34" charset="0"/>
              </a:rPr>
              <a:t>restorative care</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7" name="Table 6">
            <a:extLst>
              <a:ext uri="{FF2B5EF4-FFF2-40B4-BE49-F238E27FC236}">
                <a16:creationId xmlns:a16="http://schemas.microsoft.com/office/drawing/2014/main" id="{6DF085E2-1594-C022-ECF5-44F22EFC665F}"/>
              </a:ext>
            </a:extLst>
          </p:cNvPr>
          <p:cNvGraphicFramePr>
            <a:graphicFrameLocks noGrp="1"/>
          </p:cNvGraphicFramePr>
          <p:nvPr/>
        </p:nvGraphicFramePr>
        <p:xfrm>
          <a:off x="519113" y="2818924"/>
          <a:ext cx="8039100" cy="1234440"/>
        </p:xfrm>
        <a:graphic>
          <a:graphicData uri="http://schemas.openxmlformats.org/drawingml/2006/table">
            <a:tbl>
              <a:tblPr firstRow="1" firstCol="1" bandRow="1"/>
              <a:tblGrid>
                <a:gridCol w="287800">
                  <a:extLst>
                    <a:ext uri="{9D8B030D-6E8A-4147-A177-3AD203B41FA5}">
                      <a16:colId xmlns:a16="http://schemas.microsoft.com/office/drawing/2014/main" val="1538417416"/>
                    </a:ext>
                  </a:extLst>
                </a:gridCol>
                <a:gridCol w="273329">
                  <a:extLst>
                    <a:ext uri="{9D8B030D-6E8A-4147-A177-3AD203B41FA5}">
                      <a16:colId xmlns:a16="http://schemas.microsoft.com/office/drawing/2014/main" val="2307094457"/>
                    </a:ext>
                  </a:extLst>
                </a:gridCol>
                <a:gridCol w="286192">
                  <a:extLst>
                    <a:ext uri="{9D8B030D-6E8A-4147-A177-3AD203B41FA5}">
                      <a16:colId xmlns:a16="http://schemas.microsoft.com/office/drawing/2014/main" val="805314162"/>
                    </a:ext>
                  </a:extLst>
                </a:gridCol>
                <a:gridCol w="540228">
                  <a:extLst>
                    <a:ext uri="{9D8B030D-6E8A-4147-A177-3AD203B41FA5}">
                      <a16:colId xmlns:a16="http://schemas.microsoft.com/office/drawing/2014/main" val="2581244805"/>
                    </a:ext>
                  </a:extLst>
                </a:gridCol>
                <a:gridCol w="541835">
                  <a:extLst>
                    <a:ext uri="{9D8B030D-6E8A-4147-A177-3AD203B41FA5}">
                      <a16:colId xmlns:a16="http://schemas.microsoft.com/office/drawing/2014/main" val="370759624"/>
                    </a:ext>
                  </a:extLst>
                </a:gridCol>
                <a:gridCol w="491993">
                  <a:extLst>
                    <a:ext uri="{9D8B030D-6E8A-4147-A177-3AD203B41FA5}">
                      <a16:colId xmlns:a16="http://schemas.microsoft.com/office/drawing/2014/main" val="965557238"/>
                    </a:ext>
                  </a:extLst>
                </a:gridCol>
                <a:gridCol w="836066">
                  <a:extLst>
                    <a:ext uri="{9D8B030D-6E8A-4147-A177-3AD203B41FA5}">
                      <a16:colId xmlns:a16="http://schemas.microsoft.com/office/drawing/2014/main" val="842057787"/>
                    </a:ext>
                  </a:extLst>
                </a:gridCol>
                <a:gridCol w="643128">
                  <a:extLst>
                    <a:ext uri="{9D8B030D-6E8A-4147-A177-3AD203B41FA5}">
                      <a16:colId xmlns:a16="http://schemas.microsoft.com/office/drawing/2014/main" val="1991833797"/>
                    </a:ext>
                  </a:extLst>
                </a:gridCol>
                <a:gridCol w="787832">
                  <a:extLst>
                    <a:ext uri="{9D8B030D-6E8A-4147-A177-3AD203B41FA5}">
                      <a16:colId xmlns:a16="http://schemas.microsoft.com/office/drawing/2014/main" val="1363047703"/>
                    </a:ext>
                  </a:extLst>
                </a:gridCol>
                <a:gridCol w="2049971">
                  <a:extLst>
                    <a:ext uri="{9D8B030D-6E8A-4147-A177-3AD203B41FA5}">
                      <a16:colId xmlns:a16="http://schemas.microsoft.com/office/drawing/2014/main" val="2469197832"/>
                    </a:ext>
                  </a:extLst>
                </a:gridCol>
                <a:gridCol w="623834">
                  <a:extLst>
                    <a:ext uri="{9D8B030D-6E8A-4147-A177-3AD203B41FA5}">
                      <a16:colId xmlns:a16="http://schemas.microsoft.com/office/drawing/2014/main" val="3564338485"/>
                    </a:ext>
                  </a:extLst>
                </a:gridCol>
                <a:gridCol w="381053">
                  <a:extLst>
                    <a:ext uri="{9D8B030D-6E8A-4147-A177-3AD203B41FA5}">
                      <a16:colId xmlns:a16="http://schemas.microsoft.com/office/drawing/2014/main" val="3119496499"/>
                    </a:ext>
                  </a:extLst>
                </a:gridCol>
                <a:gridCol w="295839">
                  <a:extLst>
                    <a:ext uri="{9D8B030D-6E8A-4147-A177-3AD203B41FA5}">
                      <a16:colId xmlns:a16="http://schemas.microsoft.com/office/drawing/2014/main" val="1269738723"/>
                    </a:ext>
                  </a:extLst>
                </a:gridCol>
              </a:tblGrid>
              <a:tr h="466725">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DC</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48</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DC047</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Tooth Number/Letter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10/30/14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10 - Text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10 - Tooth Numbering</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varchar[2]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Tooth Number or Letter Identification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tooth identifier(s) when DC032 is within the given range.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Required when DC032 = D2000 thru D2999, </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D3000 thru D3999</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797531"/>
                  </a:ext>
                </a:extLst>
              </a:tr>
            </a:tbl>
          </a:graphicData>
        </a:graphic>
      </p:graphicFrame>
    </p:spTree>
    <p:extLst>
      <p:ext uri="{BB962C8B-B14F-4D97-AF65-F5344CB8AC3E}">
        <p14:creationId xmlns:p14="http://schemas.microsoft.com/office/powerpoint/2010/main" val="2628706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PC033 – Quantity Dispensed to expand length from 10 to 15 char</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5" name="Table 4">
            <a:extLst>
              <a:ext uri="{FF2B5EF4-FFF2-40B4-BE49-F238E27FC236}">
                <a16:creationId xmlns:a16="http://schemas.microsoft.com/office/drawing/2014/main" id="{452FF91E-F465-29AA-54E7-9FE78BB718C1}"/>
              </a:ext>
            </a:extLst>
          </p:cNvPr>
          <p:cNvGraphicFramePr>
            <a:graphicFrameLocks noGrp="1"/>
          </p:cNvGraphicFramePr>
          <p:nvPr/>
        </p:nvGraphicFramePr>
        <p:xfrm>
          <a:off x="519113" y="2861953"/>
          <a:ext cx="8039100" cy="848511"/>
        </p:xfrm>
        <a:graphic>
          <a:graphicData uri="http://schemas.openxmlformats.org/drawingml/2006/table">
            <a:tbl>
              <a:tblPr firstRow="1" firstCol="1" bandRow="1"/>
              <a:tblGrid>
                <a:gridCol w="289408">
                  <a:extLst>
                    <a:ext uri="{9D8B030D-6E8A-4147-A177-3AD203B41FA5}">
                      <a16:colId xmlns:a16="http://schemas.microsoft.com/office/drawing/2014/main" val="801215788"/>
                    </a:ext>
                  </a:extLst>
                </a:gridCol>
                <a:gridCol w="262074">
                  <a:extLst>
                    <a:ext uri="{9D8B030D-6E8A-4147-A177-3AD203B41FA5}">
                      <a16:colId xmlns:a16="http://schemas.microsoft.com/office/drawing/2014/main" val="756914795"/>
                    </a:ext>
                  </a:extLst>
                </a:gridCol>
                <a:gridCol w="289408">
                  <a:extLst>
                    <a:ext uri="{9D8B030D-6E8A-4147-A177-3AD203B41FA5}">
                      <a16:colId xmlns:a16="http://schemas.microsoft.com/office/drawing/2014/main" val="2319311723"/>
                    </a:ext>
                  </a:extLst>
                </a:gridCol>
                <a:gridCol w="588462">
                  <a:extLst>
                    <a:ext uri="{9D8B030D-6E8A-4147-A177-3AD203B41FA5}">
                      <a16:colId xmlns:a16="http://schemas.microsoft.com/office/drawing/2014/main" val="3289096584"/>
                    </a:ext>
                  </a:extLst>
                </a:gridCol>
                <a:gridCol w="490385">
                  <a:extLst>
                    <a:ext uri="{9D8B030D-6E8A-4147-A177-3AD203B41FA5}">
                      <a16:colId xmlns:a16="http://schemas.microsoft.com/office/drawing/2014/main" val="1338885377"/>
                    </a:ext>
                  </a:extLst>
                </a:gridCol>
                <a:gridCol w="488777">
                  <a:extLst>
                    <a:ext uri="{9D8B030D-6E8A-4147-A177-3AD203B41FA5}">
                      <a16:colId xmlns:a16="http://schemas.microsoft.com/office/drawing/2014/main" val="1270308902"/>
                    </a:ext>
                  </a:extLst>
                </a:gridCol>
                <a:gridCol w="980770">
                  <a:extLst>
                    <a:ext uri="{9D8B030D-6E8A-4147-A177-3AD203B41FA5}">
                      <a16:colId xmlns:a16="http://schemas.microsoft.com/office/drawing/2014/main" val="3312782723"/>
                    </a:ext>
                  </a:extLst>
                </a:gridCol>
                <a:gridCol w="586854">
                  <a:extLst>
                    <a:ext uri="{9D8B030D-6E8A-4147-A177-3AD203B41FA5}">
                      <a16:colId xmlns:a16="http://schemas.microsoft.com/office/drawing/2014/main" val="386821481"/>
                    </a:ext>
                  </a:extLst>
                </a:gridCol>
                <a:gridCol w="831243">
                  <a:extLst>
                    <a:ext uri="{9D8B030D-6E8A-4147-A177-3AD203B41FA5}">
                      <a16:colId xmlns:a16="http://schemas.microsoft.com/office/drawing/2014/main" val="277524719"/>
                    </a:ext>
                  </a:extLst>
                </a:gridCol>
                <a:gridCol w="1940639">
                  <a:extLst>
                    <a:ext uri="{9D8B030D-6E8A-4147-A177-3AD203B41FA5}">
                      <a16:colId xmlns:a16="http://schemas.microsoft.com/office/drawing/2014/main" val="325256703"/>
                    </a:ext>
                  </a:extLst>
                </a:gridCol>
                <a:gridCol w="606149">
                  <a:extLst>
                    <a:ext uri="{9D8B030D-6E8A-4147-A177-3AD203B41FA5}">
                      <a16:colId xmlns:a16="http://schemas.microsoft.com/office/drawing/2014/main" val="3508412103"/>
                    </a:ext>
                  </a:extLst>
                </a:gridCol>
                <a:gridCol w="392308">
                  <a:extLst>
                    <a:ext uri="{9D8B030D-6E8A-4147-A177-3AD203B41FA5}">
                      <a16:colId xmlns:a16="http://schemas.microsoft.com/office/drawing/2014/main" val="2469550314"/>
                    </a:ext>
                  </a:extLst>
                </a:gridCol>
                <a:gridCol w="292623">
                  <a:extLst>
                    <a:ext uri="{9D8B030D-6E8A-4147-A177-3AD203B41FA5}">
                      <a16:colId xmlns:a16="http://schemas.microsoft.com/office/drawing/2014/main" val="283981317"/>
                    </a:ext>
                  </a:extLst>
                </a:gridCol>
              </a:tblGrid>
              <a:tr h="848511">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35</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PC033</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Quantity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3/2022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Quantity - Decimal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Counter</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effectLst/>
                          <a:highlight>
                            <a:srgbClr val="FFFF00"/>
                          </a:highlight>
                          <a:latin typeface="Arial" panose="020B0604020202020204" pitchFamily="34" charset="0"/>
                          <a:ea typeface="Times New Roman" panose="02020603050405020304" pitchFamily="18" charset="0"/>
                        </a:rPr>
                        <a:t>±</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varchar[15</a:t>
                      </a:r>
                      <a:r>
                        <a:rPr lang="en-US" sz="900" dirty="0">
                          <a:solidFill>
                            <a:srgbClr val="000000"/>
                          </a:solidFill>
                          <a:effectLst/>
                          <a:latin typeface="Arial" panose="020B0604020202020204" pitchFamily="34"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Claim line units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number of metric units of medication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99%</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A1</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5193121"/>
                  </a:ext>
                </a:extLst>
              </a:tr>
            </a:tbl>
          </a:graphicData>
        </a:graphic>
      </p:graphicFrame>
    </p:spTree>
    <p:extLst>
      <p:ext uri="{BB962C8B-B14F-4D97-AF65-F5344CB8AC3E}">
        <p14:creationId xmlns:p14="http://schemas.microsoft.com/office/powerpoint/2010/main" val="3687981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PC026 – Drug Code to expand length from 11 to 12 char</a:t>
            </a:r>
            <a:r>
              <a:rPr lang="en-US" sz="1600" dirty="0">
                <a:solidFill>
                  <a:srgbClr val="1F497D"/>
                </a:solidFill>
                <a:effectLst/>
                <a:latin typeface="Arial" panose="020B0604020202020204" pitchFamily="34" charset="0"/>
                <a:ea typeface="Calibri" panose="020F0502020204030204" pitchFamily="34" charset="0"/>
              </a:rPr>
              <a:t>. Requires edit update as well. This has not been finalized by the FDA yet so it may not be implemented for the July 2023 data submissions.</a:t>
            </a:r>
            <a:endParaRPr lang="en-US" sz="1600" dirty="0"/>
          </a:p>
          <a:p>
            <a:endParaRPr lang="en-US" sz="1600" dirty="0"/>
          </a:p>
          <a:p>
            <a:r>
              <a:rPr lang="en-US" sz="1600" dirty="0"/>
              <a:t> </a:t>
            </a:r>
          </a:p>
        </p:txBody>
      </p:sp>
      <p:graphicFrame>
        <p:nvGraphicFramePr>
          <p:cNvPr id="3" name="Table 2">
            <a:extLst>
              <a:ext uri="{FF2B5EF4-FFF2-40B4-BE49-F238E27FC236}">
                <a16:creationId xmlns:a16="http://schemas.microsoft.com/office/drawing/2014/main" id="{453BC179-D65B-1DBE-0506-665A64CC8FA1}"/>
              </a:ext>
            </a:extLst>
          </p:cNvPr>
          <p:cNvGraphicFramePr>
            <a:graphicFrameLocks noGrp="1"/>
          </p:cNvGraphicFramePr>
          <p:nvPr/>
        </p:nvGraphicFramePr>
        <p:xfrm>
          <a:off x="519113" y="3024664"/>
          <a:ext cx="8039100" cy="822960"/>
        </p:xfrm>
        <a:graphic>
          <a:graphicData uri="http://schemas.openxmlformats.org/drawingml/2006/table">
            <a:tbl>
              <a:tblPr firstRow="1" firstCol="1" bandRow="1"/>
              <a:tblGrid>
                <a:gridCol w="289408">
                  <a:extLst>
                    <a:ext uri="{9D8B030D-6E8A-4147-A177-3AD203B41FA5}">
                      <a16:colId xmlns:a16="http://schemas.microsoft.com/office/drawing/2014/main" val="3443057192"/>
                    </a:ext>
                  </a:extLst>
                </a:gridCol>
                <a:gridCol w="262074">
                  <a:extLst>
                    <a:ext uri="{9D8B030D-6E8A-4147-A177-3AD203B41FA5}">
                      <a16:colId xmlns:a16="http://schemas.microsoft.com/office/drawing/2014/main" val="3752663163"/>
                    </a:ext>
                  </a:extLst>
                </a:gridCol>
                <a:gridCol w="289408">
                  <a:extLst>
                    <a:ext uri="{9D8B030D-6E8A-4147-A177-3AD203B41FA5}">
                      <a16:colId xmlns:a16="http://schemas.microsoft.com/office/drawing/2014/main" val="1835398895"/>
                    </a:ext>
                  </a:extLst>
                </a:gridCol>
                <a:gridCol w="588462">
                  <a:extLst>
                    <a:ext uri="{9D8B030D-6E8A-4147-A177-3AD203B41FA5}">
                      <a16:colId xmlns:a16="http://schemas.microsoft.com/office/drawing/2014/main" val="1731843323"/>
                    </a:ext>
                  </a:extLst>
                </a:gridCol>
                <a:gridCol w="490385">
                  <a:extLst>
                    <a:ext uri="{9D8B030D-6E8A-4147-A177-3AD203B41FA5}">
                      <a16:colId xmlns:a16="http://schemas.microsoft.com/office/drawing/2014/main" val="815821923"/>
                    </a:ext>
                  </a:extLst>
                </a:gridCol>
                <a:gridCol w="488777">
                  <a:extLst>
                    <a:ext uri="{9D8B030D-6E8A-4147-A177-3AD203B41FA5}">
                      <a16:colId xmlns:a16="http://schemas.microsoft.com/office/drawing/2014/main" val="3939908545"/>
                    </a:ext>
                  </a:extLst>
                </a:gridCol>
                <a:gridCol w="980770">
                  <a:extLst>
                    <a:ext uri="{9D8B030D-6E8A-4147-A177-3AD203B41FA5}">
                      <a16:colId xmlns:a16="http://schemas.microsoft.com/office/drawing/2014/main" val="3250457098"/>
                    </a:ext>
                  </a:extLst>
                </a:gridCol>
                <a:gridCol w="586854">
                  <a:extLst>
                    <a:ext uri="{9D8B030D-6E8A-4147-A177-3AD203B41FA5}">
                      <a16:colId xmlns:a16="http://schemas.microsoft.com/office/drawing/2014/main" val="4048855253"/>
                    </a:ext>
                  </a:extLst>
                </a:gridCol>
                <a:gridCol w="831243">
                  <a:extLst>
                    <a:ext uri="{9D8B030D-6E8A-4147-A177-3AD203B41FA5}">
                      <a16:colId xmlns:a16="http://schemas.microsoft.com/office/drawing/2014/main" val="3628889530"/>
                    </a:ext>
                  </a:extLst>
                </a:gridCol>
                <a:gridCol w="1940639">
                  <a:extLst>
                    <a:ext uri="{9D8B030D-6E8A-4147-A177-3AD203B41FA5}">
                      <a16:colId xmlns:a16="http://schemas.microsoft.com/office/drawing/2014/main" val="76719561"/>
                    </a:ext>
                  </a:extLst>
                </a:gridCol>
                <a:gridCol w="606149">
                  <a:extLst>
                    <a:ext uri="{9D8B030D-6E8A-4147-A177-3AD203B41FA5}">
                      <a16:colId xmlns:a16="http://schemas.microsoft.com/office/drawing/2014/main" val="3634104742"/>
                    </a:ext>
                  </a:extLst>
                </a:gridCol>
                <a:gridCol w="392308">
                  <a:extLst>
                    <a:ext uri="{9D8B030D-6E8A-4147-A177-3AD203B41FA5}">
                      <a16:colId xmlns:a16="http://schemas.microsoft.com/office/drawing/2014/main" val="802678941"/>
                    </a:ext>
                  </a:extLst>
                </a:gridCol>
                <a:gridCol w="292623">
                  <a:extLst>
                    <a:ext uri="{9D8B030D-6E8A-4147-A177-3AD203B41FA5}">
                      <a16:colId xmlns:a16="http://schemas.microsoft.com/office/drawing/2014/main" val="4277111324"/>
                    </a:ext>
                  </a:extLst>
                </a:gridCol>
              </a:tblGrid>
              <a:tr h="814812">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28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PC026</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Drug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11/8/12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12 - Text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12 - National Drug Codes</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char[12]</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National Drug Code (NDC)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Report the NDC Code as defined by the FDA in 12 digit format (6-4-2) without hyphenation.</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A0</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987579"/>
                  </a:ext>
                </a:extLst>
              </a:tr>
            </a:tbl>
          </a:graphicData>
        </a:graphic>
      </p:graphicFrame>
    </p:spTree>
    <p:extLst>
      <p:ext uri="{BB962C8B-B14F-4D97-AF65-F5344CB8AC3E}">
        <p14:creationId xmlns:p14="http://schemas.microsoft.com/office/powerpoint/2010/main" val="1788130886"/>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879BB3EB3E841817F962675E65027" ma:contentTypeVersion="5" ma:contentTypeDescription="Create a new document." ma:contentTypeScope="" ma:versionID="74f4d171a41f0ffedffd59417ca9a996">
  <xsd:schema xmlns:xsd="http://www.w3.org/2001/XMLSchema" xmlns:xs="http://www.w3.org/2001/XMLSchema" xmlns:p="http://schemas.microsoft.com/office/2006/metadata/properties" xmlns:ns2="2d8504ea-bdc4-4bf8-af11-a3723acdf21b" xmlns:ns3="e4483868-18c9-4cdc-a318-1360b15594a8" targetNamespace="http://schemas.microsoft.com/office/2006/metadata/properties" ma:root="true" ma:fieldsID="0fd28608a54f2ed391aaf8b4aa352519" ns2:_="" ns3:_="">
    <xsd:import namespace="2d8504ea-bdc4-4bf8-af11-a3723acdf21b"/>
    <xsd:import namespace="e4483868-18c9-4cdc-a318-1360b15594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504ea-bdc4-4bf8-af11-a3723acdf21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483868-18c9-4cdc-a318-1360b15594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A07B8B-42DF-4220-9112-2E4D9DCE95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8504ea-bdc4-4bf8-af11-a3723acdf21b"/>
    <ds:schemaRef ds:uri="e4483868-18c9-4cdc-a318-1360b15594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B131BA-36CF-4932-B8E4-E3313DBC5EB2}">
  <ds:schemaRefs>
    <ds:schemaRef ds:uri="http://schemas.microsoft.com/sharepoint/v3/contenttype/forms"/>
  </ds:schemaRefs>
</ds:datastoreItem>
</file>

<file path=customXml/itemProps3.xml><?xml version="1.0" encoding="utf-8"?>
<ds:datastoreItem xmlns:ds="http://schemas.openxmlformats.org/officeDocument/2006/customXml" ds:itemID="{91A42410-6E41-45A2-8604-800970ADC117}">
  <ds:schemaRefs>
    <ds:schemaRef ds:uri="http://purl.org/dc/terms/"/>
    <ds:schemaRef ds:uri="2d8504ea-bdc4-4bf8-af11-a3723acdf21b"/>
    <ds:schemaRef ds:uri="http://www.w3.org/XML/1998/namespace"/>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e4483868-18c9-4cdc-a318-1360b15594a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FINALPowerPointTEMPLATE</Template>
  <TotalTime>29063</TotalTime>
  <Words>1042</Words>
  <Application>Microsoft Macintosh PowerPoint</Application>
  <PresentationFormat>On-screen Show (4:3)</PresentationFormat>
  <Paragraphs>388</Paragraphs>
  <Slides>15</Slides>
  <Notes>15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Times New Roman</vt:lpstr>
      <vt:lpstr>Wingdings</vt:lpstr>
      <vt:lpstr>FINALPowerPointTEMPLATE</vt:lpstr>
      <vt:lpstr>Office Theme</vt:lpstr>
      <vt:lpstr>Document</vt:lpstr>
      <vt:lpstr>PowerPoint Presentation</vt:lpstr>
      <vt:lpstr>Agenda</vt:lpstr>
      <vt:lpstr>MA APCD Intake</vt:lpstr>
      <vt:lpstr>MA APCD Intake</vt:lpstr>
      <vt:lpstr>2023 MA APCD Submission Guide Updates</vt:lpstr>
      <vt:lpstr>2023 MA APCD Submission Guide Updates</vt:lpstr>
      <vt:lpstr>2023 MA APCD Submission Guide Updates</vt:lpstr>
      <vt:lpstr>2023 MA APCD Submission Guide Updates</vt:lpstr>
      <vt:lpstr>2023 MA APCD Submission Guide Updates</vt:lpstr>
      <vt:lpstr>2023 MA APCD Submission Guide Updates</vt:lpstr>
      <vt:lpstr>2023 MA APCD Submission Guide Updates</vt:lpstr>
      <vt:lpstr>PowerPoint Presentation</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1204</cp:revision>
  <cp:lastPrinted>2020-03-10T14:30:58Z</cp:lastPrinted>
  <dcterms:created xsi:type="dcterms:W3CDTF">2014-02-09T20:57:02Z</dcterms:created>
  <dcterms:modified xsi:type="dcterms:W3CDTF">2023-01-17T13:30:16Z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0x010100BA7879BB3EB3E841817F962675E65027</vt:lpwstr>
  </property>
</Properties>
</file>