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755" r:id="rId5"/>
  </p:sldMasterIdLst>
  <p:notesMasterIdLst>
    <p:notesMasterId r:id="rId21"/>
  </p:notesMasterIdLst>
  <p:handoutMasterIdLst>
    <p:handoutMasterId r:id="rId22"/>
  </p:handoutMasterIdLst>
  <p:sldIdLst>
    <p:sldId id="256" r:id="rId6"/>
    <p:sldId id="414" r:id="rId7"/>
    <p:sldId id="583" r:id="rId8"/>
    <p:sldId id="585" r:id="rId9"/>
    <p:sldId id="587" r:id="rId10"/>
    <p:sldId id="588" r:id="rId11"/>
    <p:sldId id="593" r:id="rId12"/>
    <p:sldId id="589" r:id="rId13"/>
    <p:sldId id="590" r:id="rId14"/>
    <p:sldId id="591" r:id="rId15"/>
    <p:sldId id="592" r:id="rId16"/>
    <p:sldId id="467" r:id="rId17"/>
    <p:sldId id="582" r:id="rId18"/>
    <p:sldId id="362" r:id="rId19"/>
    <p:sldId id="451" r:id="rId20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F04ED0-05F1-42D6-AA6D-14773B67276E}" v="2" dt="2023-02-13T19:03:55.4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6327" autoAdjust="0"/>
  </p:normalViewPr>
  <p:slideViewPr>
    <p:cSldViewPr snapToGrid="0" snapToObjects="1" showGuides="1">
      <p:cViewPr varScale="1">
        <p:scale>
          <a:sx n="128" d="100"/>
          <a:sy n="128" d="100"/>
        </p:scale>
        <p:origin x="1736" y="184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commentAuthors" Target="commentAuthors.xml"/><Relationship Id="rId28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2/24/23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2/24/23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33E6E6-89C7-4DE2-8571-13BA2D2041F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06460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33E6E6-89C7-4DE2-8571-13BA2D2041F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86427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70CA50A-4583-453D-B781-415949AD5A4C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28570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1604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9617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33E6E6-89C7-4DE2-8571-13BA2D2041F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1756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33E6E6-89C7-4DE2-8571-13BA2D2041F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15122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33E6E6-89C7-4DE2-8571-13BA2D2041F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06488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33E6E6-89C7-4DE2-8571-13BA2D2041F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04027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33E6E6-89C7-4DE2-8571-13BA2D2041F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0191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33E6E6-89C7-4DE2-8571-13BA2D2041F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4265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3C31B-0D22-4CA6-9E7C-468322E30DA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2/24/23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55641-0D04-44F4-B3D6-7C0EE0D14F4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56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12B1D-D7C4-4023-B549-CE3F7F6616E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2/24/23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BCEEE-BB86-4D47-8EC7-0590C10B0F6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2855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A49BC-02AF-4314-AA35-FC63F04CA46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2/24/23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359F9-5BA7-4A36-A821-4895A505EC2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4420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DE258-D4EB-440D-A3DE-05AF8393525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2/24/23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FEACE-0E8A-40F8-9A0C-FA7CB3C59F1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3781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BF148-2E11-4474-86C0-5BCDD73AD0D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2/24/23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A762D-EEED-4571-B328-11A0E926D54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2962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E5093-71E1-4390-AA5F-24DCD89C9D2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2/24/23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B7F70-952E-4DAB-8763-C77839CC0EC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963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7EDC4-8EAE-405E-8C8E-3D6D2A3D247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2/24/23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3C7B2-D81B-4B93-8646-BD33CB06C80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5910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1AB1-AF6F-4F4E-9EB5-04EBA443043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2/24/23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ABF39-5DEB-41F7-9528-CCE43A71F1A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700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add slide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text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2/24/23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221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2/24/23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411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3E80B-1ED5-40D1-A32A-26ABE381FCC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2/24/23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A6784-0D68-4B4D-B02D-9164CD41B9B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721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br>
              <a:rPr lang="en-US" altLang="en-US"/>
            </a:br>
            <a:br>
              <a:rPr lang="en-US" altLang="en-US"/>
            </a:br>
            <a:r>
              <a:rPr lang="en-US" altLang="en-US"/>
              <a:t>Click to Edit Master Title Slide</a:t>
            </a:r>
            <a:br>
              <a:rPr lang="en-US" altLang="en-US"/>
            </a:br>
            <a:br>
              <a:rPr lang="en-US" altLang="en-US"/>
            </a:br>
            <a:endParaRPr lang="en-US" alt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760EC138-8C88-48E7-ADD0-6E413742012B}" type="datetimeFigureOut">
              <a:rPr lang="en-US">
                <a:solidFill>
                  <a:prstClr val="black">
                    <a:tint val="75000"/>
                  </a:prstClr>
                </a:solidFill>
                <a:ea typeface="+mn-ea"/>
              </a:rPr>
              <a:pPr defTabSz="914400">
                <a:defRPr/>
              </a:pPr>
              <a:t>2/24/23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35DA24ED-914E-482F-AE8A-23346656E119}" type="slidenum">
              <a:rPr lang="en-US">
                <a:solidFill>
                  <a:prstClr val="black">
                    <a:tint val="75000"/>
                  </a:prstClr>
                </a:solidFill>
                <a:ea typeface="+mn-ea"/>
              </a:rPr>
              <a:pPr defTabSz="91440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93480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hiamass.gov/apcd-data-submission-guides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it.gov/isa/representing-patient-gender-identity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>
                <a:solidFill>
                  <a:schemeClr val="bg1"/>
                </a:solidFill>
                <a:latin typeface="+mn-lt"/>
              </a:rPr>
            </a:br>
            <a:r>
              <a:rPr lang="en-US" sz="4000" dirty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February 14, 2023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2023 MA APCD Submission Guide Updates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E7D6BC6-C936-44EE-960A-EB41C1ED81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600" dirty="0"/>
              <a:t>Update to MC130 – Procedure Code Type to allow HIPPS Codes.</a:t>
            </a:r>
            <a:r>
              <a:rPr lang="en-US" sz="1600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Requires edit update as well.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CF5A2DD-688B-C20B-A91D-94D07B4E9ECA}"/>
              </a:ext>
            </a:extLst>
          </p:cNvPr>
          <p:cNvGraphicFramePr>
            <a:graphicFrameLocks noGrp="1"/>
          </p:cNvGraphicFramePr>
          <p:nvPr/>
        </p:nvGraphicFramePr>
        <p:xfrm>
          <a:off x="552450" y="2531035"/>
          <a:ext cx="8039099" cy="2498985"/>
        </p:xfrm>
        <a:graphic>
          <a:graphicData uri="http://schemas.openxmlformats.org/drawingml/2006/table">
            <a:tbl>
              <a:tblPr firstRow="1" firstCol="1" bandRow="1"/>
              <a:tblGrid>
                <a:gridCol w="287800">
                  <a:extLst>
                    <a:ext uri="{9D8B030D-6E8A-4147-A177-3AD203B41FA5}">
                      <a16:colId xmlns:a16="http://schemas.microsoft.com/office/drawing/2014/main" val="525794367"/>
                    </a:ext>
                  </a:extLst>
                </a:gridCol>
                <a:gridCol w="278152">
                  <a:extLst>
                    <a:ext uri="{9D8B030D-6E8A-4147-A177-3AD203B41FA5}">
                      <a16:colId xmlns:a16="http://schemas.microsoft.com/office/drawing/2014/main" val="1895099555"/>
                    </a:ext>
                  </a:extLst>
                </a:gridCol>
                <a:gridCol w="374622">
                  <a:extLst>
                    <a:ext uri="{9D8B030D-6E8A-4147-A177-3AD203B41FA5}">
                      <a16:colId xmlns:a16="http://schemas.microsoft.com/office/drawing/2014/main" val="3305858509"/>
                    </a:ext>
                  </a:extLst>
                </a:gridCol>
                <a:gridCol w="588462">
                  <a:extLst>
                    <a:ext uri="{9D8B030D-6E8A-4147-A177-3AD203B41FA5}">
                      <a16:colId xmlns:a16="http://schemas.microsoft.com/office/drawing/2014/main" val="1867477781"/>
                    </a:ext>
                  </a:extLst>
                </a:gridCol>
                <a:gridCol w="538620">
                  <a:extLst>
                    <a:ext uri="{9D8B030D-6E8A-4147-A177-3AD203B41FA5}">
                      <a16:colId xmlns:a16="http://schemas.microsoft.com/office/drawing/2014/main" val="3106820354"/>
                    </a:ext>
                  </a:extLst>
                </a:gridCol>
                <a:gridCol w="537012">
                  <a:extLst>
                    <a:ext uri="{9D8B030D-6E8A-4147-A177-3AD203B41FA5}">
                      <a16:colId xmlns:a16="http://schemas.microsoft.com/office/drawing/2014/main" val="3020241198"/>
                    </a:ext>
                  </a:extLst>
                </a:gridCol>
                <a:gridCol w="832850">
                  <a:extLst>
                    <a:ext uri="{9D8B030D-6E8A-4147-A177-3AD203B41FA5}">
                      <a16:colId xmlns:a16="http://schemas.microsoft.com/office/drawing/2014/main" val="398336032"/>
                    </a:ext>
                  </a:extLst>
                </a:gridCol>
                <a:gridCol w="586854">
                  <a:extLst>
                    <a:ext uri="{9D8B030D-6E8A-4147-A177-3AD203B41FA5}">
                      <a16:colId xmlns:a16="http://schemas.microsoft.com/office/drawing/2014/main" val="297008552"/>
                    </a:ext>
                  </a:extLst>
                </a:gridCol>
                <a:gridCol w="930928">
                  <a:extLst>
                    <a:ext uri="{9D8B030D-6E8A-4147-A177-3AD203B41FA5}">
                      <a16:colId xmlns:a16="http://schemas.microsoft.com/office/drawing/2014/main" val="3233643695"/>
                    </a:ext>
                  </a:extLst>
                </a:gridCol>
                <a:gridCol w="1744485">
                  <a:extLst>
                    <a:ext uri="{9D8B030D-6E8A-4147-A177-3AD203B41FA5}">
                      <a16:colId xmlns:a16="http://schemas.microsoft.com/office/drawing/2014/main" val="3190927813"/>
                    </a:ext>
                  </a:extLst>
                </a:gridCol>
                <a:gridCol w="620619">
                  <a:extLst>
                    <a:ext uri="{9D8B030D-6E8A-4147-A177-3AD203B41FA5}">
                      <a16:colId xmlns:a16="http://schemas.microsoft.com/office/drawing/2014/main" val="2530741759"/>
                    </a:ext>
                  </a:extLst>
                </a:gridCol>
                <a:gridCol w="376230">
                  <a:extLst>
                    <a:ext uri="{9D8B030D-6E8A-4147-A177-3AD203B41FA5}">
                      <a16:colId xmlns:a16="http://schemas.microsoft.com/office/drawing/2014/main" val="3941118303"/>
                    </a:ext>
                  </a:extLst>
                </a:gridCol>
                <a:gridCol w="342465">
                  <a:extLst>
                    <a:ext uri="{9D8B030D-6E8A-4147-A177-3AD203B41FA5}">
                      <a16:colId xmlns:a16="http://schemas.microsoft.com/office/drawing/2014/main" val="3594100484"/>
                    </a:ext>
                  </a:extLst>
                </a:gridCol>
              </a:tblGrid>
              <a:tr h="5432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MC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131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MC130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Procedure Code Type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10/30/14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Lookup Table - Integer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tlkpProcedureCodeType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int[1]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Claim line Procedure Code Type Identifier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Report the value that defines the type of Procedure Code expected in MC055.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All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98%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253490"/>
                  </a:ext>
                </a:extLst>
              </a:tr>
              <a:tr h="1980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Value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Description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9531034"/>
                  </a:ext>
                </a:extLst>
              </a:tr>
              <a:tr h="27160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CPT or HCPCS Level 1 Code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or HIPPS Code</a:t>
                      </a:r>
                      <a:endParaRPr lang="en-US" sz="12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720694"/>
                  </a:ext>
                </a:extLst>
              </a:tr>
              <a:tr h="1980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HCPCS Level II Code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0942326"/>
                  </a:ext>
                </a:extLst>
              </a:tr>
              <a:tr h="27160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HCPCS Level III Code (State Medicare code).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1303016"/>
                  </a:ext>
                </a:extLst>
              </a:tr>
              <a:tr h="4074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American Dental Association (ADA) Procedure Code (Also referred to as CDT code.)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4068174"/>
                  </a:ext>
                </a:extLst>
              </a:tr>
              <a:tr h="1980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State defined Procedure Code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1526572"/>
                  </a:ext>
                </a:extLst>
              </a:tr>
              <a:tr h="1980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CPT Category II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7718228"/>
                  </a:ext>
                </a:extLst>
              </a:tr>
              <a:tr h="1980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CPTCategory  III Code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55127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5447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2023 MA APCD Submission Guide Updates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E7D6BC6-C936-44EE-960A-EB41C1ED81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 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CA20299-B7F5-6240-B553-A310D15498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2665293"/>
              </p:ext>
            </p:extLst>
          </p:nvPr>
        </p:nvGraphicFramePr>
        <p:xfrm>
          <a:off x="745176" y="1895499"/>
          <a:ext cx="5943600" cy="37571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943704" imgH="3362914" progId="Word.Document.12">
                  <p:embed/>
                </p:oleObj>
              </mc:Choice>
              <mc:Fallback>
                <p:oleObj name="Document" r:id="rId3" imgW="5943704" imgH="3362914" progId="Word.Documen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4CA20299-B7F5-6240-B553-A310D15498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5176" y="1895499"/>
                        <a:ext cx="5943600" cy="37571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6597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/>
        </p:nvGraphicFramePr>
        <p:xfrm>
          <a:off x="533400" y="1371600"/>
          <a:ext cx="7421881" cy="4061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47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0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2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04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38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Oct 2022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Nov 2022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Dec 2022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Jan 2023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baseline="0" dirty="0">
                          <a:latin typeface="+mn-lt"/>
                          <a:cs typeface="Helvetica" panose="020B0604020202020204" pitchFamily="34" charset="0"/>
                        </a:rPr>
                        <a:t>Feb </a:t>
                      </a:r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2023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+mn-lt"/>
                          <a:cs typeface="Helvetica" panose="020B0604020202020204" pitchFamily="34" charset="0"/>
                        </a:rPr>
                        <a:t>Payers</a:t>
                      </a:r>
                      <a:r>
                        <a:rPr lang="en-US" sz="1400" b="0" baseline="0" dirty="0">
                          <a:latin typeface="+mn-lt"/>
                          <a:cs typeface="Helvetica" panose="020B0604020202020204" pitchFamily="34" charset="0"/>
                        </a:rPr>
                        <a:t> submit Sept 2022 MA APCD files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+mn-lt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>
                          <a:latin typeface="+mn-lt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>
                          <a:latin typeface="+mn-lt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>
                          <a:latin typeface="+mn-lt"/>
                          <a:cs typeface="Helvetica" panose="020B0604020202020204" pitchFamily="34" charset="0"/>
                        </a:rPr>
                        <a:t> APCD enrollment counts sent to payers for review</a:t>
                      </a:r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n-lt"/>
                          <a:cs typeface="Helvetica" panose="020B0604020202020204" pitchFamily="34" charset="0"/>
                        </a:rPr>
                        <a:t>Reporting</a:t>
                      </a: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3415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/>
              <a:t>DOI Reporting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Q4 2022 HMO Membership reports will be sent later this month.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CY2022 Annual Membership reports will also be distributed in February.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Claims/Utilization: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Reports using data through September 2022 are under review and will be sent later this month.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We continue to meet with select payers to reconcile differences in certain report categories.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6689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Next Meetings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/>
          </a:p>
          <a:p>
            <a:pPr algn="ctr"/>
            <a:r>
              <a:rPr lang="en-US" sz="4000" dirty="0"/>
              <a:t>March 14, 2023 @ 2:00 pm</a:t>
            </a:r>
          </a:p>
          <a:p>
            <a:pPr algn="ctr"/>
            <a:endParaRPr lang="en-US" sz="4000" dirty="0"/>
          </a:p>
          <a:p>
            <a:pPr algn="ctr"/>
            <a:r>
              <a:rPr lang="en-US" sz="4000" dirty="0"/>
              <a:t>April 11, 2023 @ 2:00 pm</a:t>
            </a:r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0" algn="ctr"/>
            <a:r>
              <a:rPr lang="en-US" sz="4800" dirty="0"/>
              <a:t>Questions?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MA APCD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Enrollment Trends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DOI Reporting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 APCD Intake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686371"/>
            <a:ext cx="7761815" cy="391759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All APCD submissions through December 2022 were due by January 31</a:t>
            </a:r>
            <a:r>
              <a:rPr lang="en-US" baseline="30000" dirty="0"/>
              <a:t>st.</a:t>
            </a:r>
            <a:r>
              <a:rPr lang="en-US" dirty="0"/>
              <a:t> This includes any re-submissions.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This data will be used for quarterly and annual DOI reports and Enrollment Trends.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Please work with your liaison in submitting any overdue files and alert them if you expect any further delays this month.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CHIA is revisiting Medical Claim versioning methods with select payers. We’ll reach out when we have examples to share with each company.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073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 APCD Intake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E7D6BC6-C936-44EE-960A-EB41C1ED81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2023 APCD Submission Guide Drafts have been posted to CHIA’s website: </a:t>
            </a:r>
            <a:r>
              <a:rPr lang="en-US" dirty="0">
                <a:hlinkClick r:id="rId3"/>
              </a:rPr>
              <a:t>https://www.chiamass.gov/apcd-data-submission-guides/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There are no changes to the Product, Provider or Benefit Plan Submission Guides (other than the cover page).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There is no change to the Version in the header record.</a:t>
            </a:r>
          </a:p>
          <a:p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Please provide any questions/comments/feedback by February 28</a:t>
            </a:r>
            <a:r>
              <a:rPr lang="en-US" baseline="30000" dirty="0"/>
              <a:t>th</a:t>
            </a:r>
            <a:r>
              <a:rPr lang="en-US" dirty="0"/>
              <a:t>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790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2023 MA APCD Submission Guide Updates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E7D6BC6-C936-44EE-960A-EB41C1ED81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600" dirty="0"/>
              <a:t>Update to Member Gender (ME013, MC012, PC012, DC012) to allow for more options in the lookup table based on the </a:t>
            </a:r>
            <a:r>
              <a:rPr lang="en-US" sz="1600" dirty="0">
                <a:hlinkClick r:id="rId3"/>
              </a:rPr>
              <a:t>USCDI code set</a:t>
            </a:r>
            <a:r>
              <a:rPr lang="en-US" sz="1600" dirty="0"/>
              <a:t>. </a:t>
            </a: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(note: this has already been implemented but the submission guides need to be updated).</a:t>
            </a:r>
            <a:endParaRPr lang="en-US" sz="16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45482DC-61D3-E65D-BC13-19614713A036}"/>
              </a:ext>
            </a:extLst>
          </p:cNvPr>
          <p:cNvGraphicFramePr>
            <a:graphicFrameLocks noGrp="1"/>
          </p:cNvGraphicFramePr>
          <p:nvPr/>
        </p:nvGraphicFramePr>
        <p:xfrm>
          <a:off x="460375" y="2995023"/>
          <a:ext cx="8039101" cy="2973579"/>
        </p:xfrm>
        <a:graphic>
          <a:graphicData uri="http://schemas.openxmlformats.org/drawingml/2006/table">
            <a:tbl>
              <a:tblPr firstRow="1" firstCol="1" bandRow="1"/>
              <a:tblGrid>
                <a:gridCol w="323172">
                  <a:extLst>
                    <a:ext uri="{9D8B030D-6E8A-4147-A177-3AD203B41FA5}">
                      <a16:colId xmlns:a16="http://schemas.microsoft.com/office/drawing/2014/main" val="664365553"/>
                    </a:ext>
                  </a:extLst>
                </a:gridCol>
                <a:gridCol w="270114">
                  <a:extLst>
                    <a:ext uri="{9D8B030D-6E8A-4147-A177-3AD203B41FA5}">
                      <a16:colId xmlns:a16="http://schemas.microsoft.com/office/drawing/2014/main" val="3980175826"/>
                    </a:ext>
                  </a:extLst>
                </a:gridCol>
                <a:gridCol w="485561">
                  <a:extLst>
                    <a:ext uri="{9D8B030D-6E8A-4147-A177-3AD203B41FA5}">
                      <a16:colId xmlns:a16="http://schemas.microsoft.com/office/drawing/2014/main" val="2025173428"/>
                    </a:ext>
                  </a:extLst>
                </a:gridCol>
                <a:gridCol w="538619">
                  <a:extLst>
                    <a:ext uri="{9D8B030D-6E8A-4147-A177-3AD203B41FA5}">
                      <a16:colId xmlns:a16="http://schemas.microsoft.com/office/drawing/2014/main" val="1646854408"/>
                    </a:ext>
                  </a:extLst>
                </a:gridCol>
                <a:gridCol w="509679">
                  <a:extLst>
                    <a:ext uri="{9D8B030D-6E8A-4147-A177-3AD203B41FA5}">
                      <a16:colId xmlns:a16="http://schemas.microsoft.com/office/drawing/2014/main" val="1027605379"/>
                    </a:ext>
                  </a:extLst>
                </a:gridCol>
                <a:gridCol w="516111">
                  <a:extLst>
                    <a:ext uri="{9D8B030D-6E8A-4147-A177-3AD203B41FA5}">
                      <a16:colId xmlns:a16="http://schemas.microsoft.com/office/drawing/2014/main" val="34736650"/>
                    </a:ext>
                  </a:extLst>
                </a:gridCol>
                <a:gridCol w="701010">
                  <a:extLst>
                    <a:ext uri="{9D8B030D-6E8A-4147-A177-3AD203B41FA5}">
                      <a16:colId xmlns:a16="http://schemas.microsoft.com/office/drawing/2014/main" val="2578527950"/>
                    </a:ext>
                  </a:extLst>
                </a:gridCol>
                <a:gridCol w="635089">
                  <a:extLst>
                    <a:ext uri="{9D8B030D-6E8A-4147-A177-3AD203B41FA5}">
                      <a16:colId xmlns:a16="http://schemas.microsoft.com/office/drawing/2014/main" val="2477978742"/>
                    </a:ext>
                  </a:extLst>
                </a:gridCol>
                <a:gridCol w="731558">
                  <a:extLst>
                    <a:ext uri="{9D8B030D-6E8A-4147-A177-3AD203B41FA5}">
                      <a16:colId xmlns:a16="http://schemas.microsoft.com/office/drawing/2014/main" val="213083435"/>
                    </a:ext>
                  </a:extLst>
                </a:gridCol>
                <a:gridCol w="1865071">
                  <a:extLst>
                    <a:ext uri="{9D8B030D-6E8A-4147-A177-3AD203B41FA5}">
                      <a16:colId xmlns:a16="http://schemas.microsoft.com/office/drawing/2014/main" val="1301897724"/>
                    </a:ext>
                  </a:extLst>
                </a:gridCol>
                <a:gridCol w="726735">
                  <a:extLst>
                    <a:ext uri="{9D8B030D-6E8A-4147-A177-3AD203B41FA5}">
                      <a16:colId xmlns:a16="http://schemas.microsoft.com/office/drawing/2014/main" val="3411848703"/>
                    </a:ext>
                  </a:extLst>
                </a:gridCol>
                <a:gridCol w="411602">
                  <a:extLst>
                    <a:ext uri="{9D8B030D-6E8A-4147-A177-3AD203B41FA5}">
                      <a16:colId xmlns:a16="http://schemas.microsoft.com/office/drawing/2014/main" val="995826011"/>
                    </a:ext>
                  </a:extLst>
                </a:gridCol>
                <a:gridCol w="324780">
                  <a:extLst>
                    <a:ext uri="{9D8B030D-6E8A-4147-A177-3AD203B41FA5}">
                      <a16:colId xmlns:a16="http://schemas.microsoft.com/office/drawing/2014/main" val="3350886600"/>
                    </a:ext>
                  </a:extLst>
                </a:gridCol>
              </a:tblGrid>
              <a:tr h="6925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ME013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Member Gender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8/16/22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Lookup Table - Text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tlkpGender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char[1]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Member's Gender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Report member gender as reported on enrollment form in alpha format.  Used to create Unique Member ID. </a:t>
                      </a: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EXAMPLE:  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F = Female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All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100%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A0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766127"/>
                  </a:ext>
                </a:extLst>
              </a:tr>
              <a:tr h="1941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Code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Description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4896256"/>
                  </a:ext>
                </a:extLst>
              </a:tr>
              <a:tr h="1941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F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Female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077212"/>
                  </a:ext>
                </a:extLst>
              </a:tr>
              <a:tr h="1941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Male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48808"/>
                  </a:ext>
                </a:extLst>
              </a:tr>
              <a:tr h="1941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1100" dirty="0"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Transgender Male/Trans Man</a:t>
                      </a:r>
                      <a:endParaRPr lang="en-US" sz="1100" dirty="0"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0683412"/>
                  </a:ext>
                </a:extLst>
              </a:tr>
              <a:tr h="2731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en-US" sz="1100" dirty="0"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Transgender Female/Trans Woman</a:t>
                      </a:r>
                      <a:endParaRPr lang="en-US" sz="1100" dirty="0"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1621446"/>
                  </a:ext>
                </a:extLst>
              </a:tr>
              <a:tr h="4129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1100" dirty="0"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Genderqueer/gender nonconforming: neither exclusively male nor female</a:t>
                      </a:r>
                      <a:endParaRPr lang="en-US" sz="1100" dirty="0"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6210380"/>
                  </a:ext>
                </a:extLst>
              </a:tr>
              <a:tr h="1941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1100" dirty="0"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Non-binary</a:t>
                      </a:r>
                      <a:endParaRPr lang="en-US" sz="1100" dirty="0"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9910378"/>
                  </a:ext>
                </a:extLst>
              </a:tr>
              <a:tr h="1941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Other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6602037"/>
                  </a:ext>
                </a:extLst>
              </a:tr>
              <a:tr h="1941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Unknown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834596"/>
                  </a:ext>
                </a:extLst>
              </a:tr>
              <a:tr h="1941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1100" dirty="0"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Choose not to answer</a:t>
                      </a:r>
                      <a:endParaRPr lang="en-US" sz="1100" dirty="0"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583" marR="6658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15784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1085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2023 MA APCD Submission Guide Updates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E7D6BC6-C936-44EE-960A-EB41C1ED81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600" dirty="0"/>
              <a:t>Update to ME012, DC011, MC011, PC011 – Individual Relationship Code to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standardize the valid values across the lookup tables</a:t>
            </a:r>
            <a:r>
              <a:rPr lang="en-US" sz="1600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Requires edit update as well.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600859A-2392-99D5-C412-31E00E98A5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421902"/>
              </p:ext>
            </p:extLst>
          </p:nvPr>
        </p:nvGraphicFramePr>
        <p:xfrm>
          <a:off x="485415" y="2745223"/>
          <a:ext cx="8039099" cy="2023110"/>
        </p:xfrm>
        <a:graphic>
          <a:graphicData uri="http://schemas.openxmlformats.org/drawingml/2006/table">
            <a:tbl>
              <a:tblPr firstRow="1" firstCol="1" bandRow="1"/>
              <a:tblGrid>
                <a:gridCol w="324036">
                  <a:extLst>
                    <a:ext uri="{9D8B030D-6E8A-4147-A177-3AD203B41FA5}">
                      <a16:colId xmlns:a16="http://schemas.microsoft.com/office/drawing/2014/main" val="1772124184"/>
                    </a:ext>
                  </a:extLst>
                </a:gridCol>
                <a:gridCol w="260565">
                  <a:extLst>
                    <a:ext uri="{9D8B030D-6E8A-4147-A177-3AD203B41FA5}">
                      <a16:colId xmlns:a16="http://schemas.microsoft.com/office/drawing/2014/main" val="481938767"/>
                    </a:ext>
                  </a:extLst>
                </a:gridCol>
                <a:gridCol w="312344">
                  <a:extLst>
                    <a:ext uri="{9D8B030D-6E8A-4147-A177-3AD203B41FA5}">
                      <a16:colId xmlns:a16="http://schemas.microsoft.com/office/drawing/2014/main" val="3463931846"/>
                    </a:ext>
                  </a:extLst>
                </a:gridCol>
                <a:gridCol w="678137">
                  <a:extLst>
                    <a:ext uri="{9D8B030D-6E8A-4147-A177-3AD203B41FA5}">
                      <a16:colId xmlns:a16="http://schemas.microsoft.com/office/drawing/2014/main" val="2515448774"/>
                    </a:ext>
                  </a:extLst>
                </a:gridCol>
                <a:gridCol w="521130">
                  <a:extLst>
                    <a:ext uri="{9D8B030D-6E8A-4147-A177-3AD203B41FA5}">
                      <a16:colId xmlns:a16="http://schemas.microsoft.com/office/drawing/2014/main" val="3277187127"/>
                    </a:ext>
                  </a:extLst>
                </a:gridCol>
                <a:gridCol w="467681">
                  <a:extLst>
                    <a:ext uri="{9D8B030D-6E8A-4147-A177-3AD203B41FA5}">
                      <a16:colId xmlns:a16="http://schemas.microsoft.com/office/drawing/2014/main" val="1908162074"/>
                    </a:ext>
                  </a:extLst>
                </a:gridCol>
                <a:gridCol w="780025">
                  <a:extLst>
                    <a:ext uri="{9D8B030D-6E8A-4147-A177-3AD203B41FA5}">
                      <a16:colId xmlns:a16="http://schemas.microsoft.com/office/drawing/2014/main" val="2061218959"/>
                    </a:ext>
                  </a:extLst>
                </a:gridCol>
                <a:gridCol w="734927">
                  <a:extLst>
                    <a:ext uri="{9D8B030D-6E8A-4147-A177-3AD203B41FA5}">
                      <a16:colId xmlns:a16="http://schemas.microsoft.com/office/drawing/2014/main" val="1302059527"/>
                    </a:ext>
                  </a:extLst>
                </a:gridCol>
                <a:gridCol w="781695">
                  <a:extLst>
                    <a:ext uri="{9D8B030D-6E8A-4147-A177-3AD203B41FA5}">
                      <a16:colId xmlns:a16="http://schemas.microsoft.com/office/drawing/2014/main" val="2506919726"/>
                    </a:ext>
                  </a:extLst>
                </a:gridCol>
                <a:gridCol w="1994325">
                  <a:extLst>
                    <a:ext uri="{9D8B030D-6E8A-4147-A177-3AD203B41FA5}">
                      <a16:colId xmlns:a16="http://schemas.microsoft.com/office/drawing/2014/main" val="2399180772"/>
                    </a:ext>
                  </a:extLst>
                </a:gridCol>
                <a:gridCol w="776684">
                  <a:extLst>
                    <a:ext uri="{9D8B030D-6E8A-4147-A177-3AD203B41FA5}">
                      <a16:colId xmlns:a16="http://schemas.microsoft.com/office/drawing/2014/main" val="1602550571"/>
                    </a:ext>
                  </a:extLst>
                </a:gridCol>
                <a:gridCol w="407550">
                  <a:extLst>
                    <a:ext uri="{9D8B030D-6E8A-4147-A177-3AD203B41FA5}">
                      <a16:colId xmlns:a16="http://schemas.microsoft.com/office/drawing/2014/main" val="3296978022"/>
                    </a:ext>
                  </a:extLst>
                </a:gridCol>
              </a:tblGrid>
              <a:tr h="3143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ME012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Individual Relationship Code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11/8/12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Lookup Table - Numeric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tlkpIndividualRelathionshipCode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varchar[2]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Member to Subscriber Relationship Code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Report the value that defines the Member's relationship to the Subscriber. </a:t>
                      </a: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EXAMPLE: 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20 = Self / Employee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All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98%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81938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Value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Description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322979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Spouse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696362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Grandfather or Grandmother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69828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Grandson or Granddaughter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105107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Nephew or Niece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242001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Foster Child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0737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4542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2023 MA APCD Submission Guide Updates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E7D6BC6-C936-44EE-960A-EB41C1ED81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600" dirty="0"/>
              <a:t>Update to DC047 – Tooth Number/Letter to allow </a:t>
            </a:r>
            <a:r>
              <a:rPr lang="en-US" sz="1600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procedures for D3000 – D3999 (</a:t>
            </a:r>
            <a:r>
              <a:rPr lang="en-US" sz="1600" b="1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restorative care</a:t>
            </a:r>
            <a:r>
              <a:rPr lang="en-US" sz="1600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). Requires edit update as well.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 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DF085E2-1594-C022-ECF5-44F22EFC665F}"/>
              </a:ext>
            </a:extLst>
          </p:cNvPr>
          <p:cNvGraphicFramePr>
            <a:graphicFrameLocks noGrp="1"/>
          </p:cNvGraphicFramePr>
          <p:nvPr/>
        </p:nvGraphicFramePr>
        <p:xfrm>
          <a:off x="519113" y="2818924"/>
          <a:ext cx="8039100" cy="1234440"/>
        </p:xfrm>
        <a:graphic>
          <a:graphicData uri="http://schemas.openxmlformats.org/drawingml/2006/table">
            <a:tbl>
              <a:tblPr firstRow="1" firstCol="1" bandRow="1"/>
              <a:tblGrid>
                <a:gridCol w="287800">
                  <a:extLst>
                    <a:ext uri="{9D8B030D-6E8A-4147-A177-3AD203B41FA5}">
                      <a16:colId xmlns:a16="http://schemas.microsoft.com/office/drawing/2014/main" val="1538417416"/>
                    </a:ext>
                  </a:extLst>
                </a:gridCol>
                <a:gridCol w="273329">
                  <a:extLst>
                    <a:ext uri="{9D8B030D-6E8A-4147-A177-3AD203B41FA5}">
                      <a16:colId xmlns:a16="http://schemas.microsoft.com/office/drawing/2014/main" val="2307094457"/>
                    </a:ext>
                  </a:extLst>
                </a:gridCol>
                <a:gridCol w="286192">
                  <a:extLst>
                    <a:ext uri="{9D8B030D-6E8A-4147-A177-3AD203B41FA5}">
                      <a16:colId xmlns:a16="http://schemas.microsoft.com/office/drawing/2014/main" val="805314162"/>
                    </a:ext>
                  </a:extLst>
                </a:gridCol>
                <a:gridCol w="540228">
                  <a:extLst>
                    <a:ext uri="{9D8B030D-6E8A-4147-A177-3AD203B41FA5}">
                      <a16:colId xmlns:a16="http://schemas.microsoft.com/office/drawing/2014/main" val="2581244805"/>
                    </a:ext>
                  </a:extLst>
                </a:gridCol>
                <a:gridCol w="541835">
                  <a:extLst>
                    <a:ext uri="{9D8B030D-6E8A-4147-A177-3AD203B41FA5}">
                      <a16:colId xmlns:a16="http://schemas.microsoft.com/office/drawing/2014/main" val="370759624"/>
                    </a:ext>
                  </a:extLst>
                </a:gridCol>
                <a:gridCol w="491993">
                  <a:extLst>
                    <a:ext uri="{9D8B030D-6E8A-4147-A177-3AD203B41FA5}">
                      <a16:colId xmlns:a16="http://schemas.microsoft.com/office/drawing/2014/main" val="965557238"/>
                    </a:ext>
                  </a:extLst>
                </a:gridCol>
                <a:gridCol w="836066">
                  <a:extLst>
                    <a:ext uri="{9D8B030D-6E8A-4147-A177-3AD203B41FA5}">
                      <a16:colId xmlns:a16="http://schemas.microsoft.com/office/drawing/2014/main" val="842057787"/>
                    </a:ext>
                  </a:extLst>
                </a:gridCol>
                <a:gridCol w="643128">
                  <a:extLst>
                    <a:ext uri="{9D8B030D-6E8A-4147-A177-3AD203B41FA5}">
                      <a16:colId xmlns:a16="http://schemas.microsoft.com/office/drawing/2014/main" val="1991833797"/>
                    </a:ext>
                  </a:extLst>
                </a:gridCol>
                <a:gridCol w="787832">
                  <a:extLst>
                    <a:ext uri="{9D8B030D-6E8A-4147-A177-3AD203B41FA5}">
                      <a16:colId xmlns:a16="http://schemas.microsoft.com/office/drawing/2014/main" val="1363047703"/>
                    </a:ext>
                  </a:extLst>
                </a:gridCol>
                <a:gridCol w="2049971">
                  <a:extLst>
                    <a:ext uri="{9D8B030D-6E8A-4147-A177-3AD203B41FA5}">
                      <a16:colId xmlns:a16="http://schemas.microsoft.com/office/drawing/2014/main" val="2469197832"/>
                    </a:ext>
                  </a:extLst>
                </a:gridCol>
                <a:gridCol w="623834">
                  <a:extLst>
                    <a:ext uri="{9D8B030D-6E8A-4147-A177-3AD203B41FA5}">
                      <a16:colId xmlns:a16="http://schemas.microsoft.com/office/drawing/2014/main" val="3564338485"/>
                    </a:ext>
                  </a:extLst>
                </a:gridCol>
                <a:gridCol w="381053">
                  <a:extLst>
                    <a:ext uri="{9D8B030D-6E8A-4147-A177-3AD203B41FA5}">
                      <a16:colId xmlns:a16="http://schemas.microsoft.com/office/drawing/2014/main" val="3119496499"/>
                    </a:ext>
                  </a:extLst>
                </a:gridCol>
                <a:gridCol w="295839">
                  <a:extLst>
                    <a:ext uri="{9D8B030D-6E8A-4147-A177-3AD203B41FA5}">
                      <a16:colId xmlns:a16="http://schemas.microsoft.com/office/drawing/2014/main" val="1269738723"/>
                    </a:ext>
                  </a:extLst>
                </a:gridCol>
              </a:tblGrid>
              <a:tr h="4667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DC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DC047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Tooth Number/Letter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10/30/14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External Code Source 10 - Text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External Code Source 10 - Tooth Numbering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varchar[2]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Tooth Number or Letter Identification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Report the tooth identifier(s) when DC032 is within the given range.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Required when DC032 = D2000 thru D2999, 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D3000 thru D3999</a:t>
                      </a:r>
                      <a:endParaRPr lang="en-US" sz="12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100%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6797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8706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2023 MA APCD Submission Guide Updates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E7D6BC6-C936-44EE-960A-EB41C1ED81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600" dirty="0"/>
              <a:t>Update to PC033 – Quantity Dispensed to expand length from 10 to 15 char</a:t>
            </a:r>
            <a:r>
              <a:rPr lang="en-US" sz="1600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Requires edit update as well.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52FF91E-F465-29AA-54E7-9FE78BB718C1}"/>
              </a:ext>
            </a:extLst>
          </p:cNvPr>
          <p:cNvGraphicFramePr>
            <a:graphicFrameLocks noGrp="1"/>
          </p:cNvGraphicFramePr>
          <p:nvPr/>
        </p:nvGraphicFramePr>
        <p:xfrm>
          <a:off x="519113" y="2861953"/>
          <a:ext cx="8039100" cy="848511"/>
        </p:xfrm>
        <a:graphic>
          <a:graphicData uri="http://schemas.openxmlformats.org/drawingml/2006/table">
            <a:tbl>
              <a:tblPr firstRow="1" firstCol="1" bandRow="1"/>
              <a:tblGrid>
                <a:gridCol w="289408">
                  <a:extLst>
                    <a:ext uri="{9D8B030D-6E8A-4147-A177-3AD203B41FA5}">
                      <a16:colId xmlns:a16="http://schemas.microsoft.com/office/drawing/2014/main" val="801215788"/>
                    </a:ext>
                  </a:extLst>
                </a:gridCol>
                <a:gridCol w="262074">
                  <a:extLst>
                    <a:ext uri="{9D8B030D-6E8A-4147-A177-3AD203B41FA5}">
                      <a16:colId xmlns:a16="http://schemas.microsoft.com/office/drawing/2014/main" val="756914795"/>
                    </a:ext>
                  </a:extLst>
                </a:gridCol>
                <a:gridCol w="289408">
                  <a:extLst>
                    <a:ext uri="{9D8B030D-6E8A-4147-A177-3AD203B41FA5}">
                      <a16:colId xmlns:a16="http://schemas.microsoft.com/office/drawing/2014/main" val="2319311723"/>
                    </a:ext>
                  </a:extLst>
                </a:gridCol>
                <a:gridCol w="588462">
                  <a:extLst>
                    <a:ext uri="{9D8B030D-6E8A-4147-A177-3AD203B41FA5}">
                      <a16:colId xmlns:a16="http://schemas.microsoft.com/office/drawing/2014/main" val="3289096584"/>
                    </a:ext>
                  </a:extLst>
                </a:gridCol>
                <a:gridCol w="490385">
                  <a:extLst>
                    <a:ext uri="{9D8B030D-6E8A-4147-A177-3AD203B41FA5}">
                      <a16:colId xmlns:a16="http://schemas.microsoft.com/office/drawing/2014/main" val="1338885377"/>
                    </a:ext>
                  </a:extLst>
                </a:gridCol>
                <a:gridCol w="488777">
                  <a:extLst>
                    <a:ext uri="{9D8B030D-6E8A-4147-A177-3AD203B41FA5}">
                      <a16:colId xmlns:a16="http://schemas.microsoft.com/office/drawing/2014/main" val="1270308902"/>
                    </a:ext>
                  </a:extLst>
                </a:gridCol>
                <a:gridCol w="980770">
                  <a:extLst>
                    <a:ext uri="{9D8B030D-6E8A-4147-A177-3AD203B41FA5}">
                      <a16:colId xmlns:a16="http://schemas.microsoft.com/office/drawing/2014/main" val="3312782723"/>
                    </a:ext>
                  </a:extLst>
                </a:gridCol>
                <a:gridCol w="586854">
                  <a:extLst>
                    <a:ext uri="{9D8B030D-6E8A-4147-A177-3AD203B41FA5}">
                      <a16:colId xmlns:a16="http://schemas.microsoft.com/office/drawing/2014/main" val="386821481"/>
                    </a:ext>
                  </a:extLst>
                </a:gridCol>
                <a:gridCol w="831243">
                  <a:extLst>
                    <a:ext uri="{9D8B030D-6E8A-4147-A177-3AD203B41FA5}">
                      <a16:colId xmlns:a16="http://schemas.microsoft.com/office/drawing/2014/main" val="277524719"/>
                    </a:ext>
                  </a:extLst>
                </a:gridCol>
                <a:gridCol w="1940639">
                  <a:extLst>
                    <a:ext uri="{9D8B030D-6E8A-4147-A177-3AD203B41FA5}">
                      <a16:colId xmlns:a16="http://schemas.microsoft.com/office/drawing/2014/main" val="325256703"/>
                    </a:ext>
                  </a:extLst>
                </a:gridCol>
                <a:gridCol w="606149">
                  <a:extLst>
                    <a:ext uri="{9D8B030D-6E8A-4147-A177-3AD203B41FA5}">
                      <a16:colId xmlns:a16="http://schemas.microsoft.com/office/drawing/2014/main" val="3508412103"/>
                    </a:ext>
                  </a:extLst>
                </a:gridCol>
                <a:gridCol w="392308">
                  <a:extLst>
                    <a:ext uri="{9D8B030D-6E8A-4147-A177-3AD203B41FA5}">
                      <a16:colId xmlns:a16="http://schemas.microsoft.com/office/drawing/2014/main" val="2469550314"/>
                    </a:ext>
                  </a:extLst>
                </a:gridCol>
                <a:gridCol w="292623">
                  <a:extLst>
                    <a:ext uri="{9D8B030D-6E8A-4147-A177-3AD203B41FA5}">
                      <a16:colId xmlns:a16="http://schemas.microsoft.com/office/drawing/2014/main" val="283981317"/>
                    </a:ext>
                  </a:extLst>
                </a:gridCol>
              </a:tblGrid>
              <a:tr h="8485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PC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PC033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Quantity Dispensed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3/2022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Quantity - Decimal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Counter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±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varchar[15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]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Claim line units dispensed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Report the number of metric units of medication dispensed.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All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99%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51931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7981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2023 MA APCD Submission Guide Updates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E7D6BC6-C936-44EE-960A-EB41C1ED81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600" dirty="0"/>
              <a:t>Update to PC026 – Drug Code to expand length from 11 to 12 char</a:t>
            </a:r>
            <a:r>
              <a:rPr lang="en-US" sz="1600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Requires edit update as well. This has not been finalized by the FDA yet.</a:t>
            </a:r>
          </a:p>
          <a:p>
            <a:r>
              <a:rPr lang="en-US" sz="1600" i="1" dirty="0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The </a:t>
            </a:r>
            <a:r>
              <a:rPr lang="en-US" sz="1600" i="1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FDA is proposing an effective date five years after the publication of the final rule to allow stakeholders time to develop and implement changes to their systems. </a:t>
            </a:r>
            <a:r>
              <a:rPr lang="en-US" sz="1600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Therefore, this will not be a part of the 2023 updates.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53BC179-D65B-1DBE-0506-665A64CC8F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551840"/>
              </p:ext>
            </p:extLst>
          </p:nvPr>
        </p:nvGraphicFramePr>
        <p:xfrm>
          <a:off x="552450" y="3772809"/>
          <a:ext cx="8039100" cy="822960"/>
        </p:xfrm>
        <a:graphic>
          <a:graphicData uri="http://schemas.openxmlformats.org/drawingml/2006/table">
            <a:tbl>
              <a:tblPr firstRow="1" firstCol="1" bandRow="1"/>
              <a:tblGrid>
                <a:gridCol w="289408">
                  <a:extLst>
                    <a:ext uri="{9D8B030D-6E8A-4147-A177-3AD203B41FA5}">
                      <a16:colId xmlns:a16="http://schemas.microsoft.com/office/drawing/2014/main" val="3443057192"/>
                    </a:ext>
                  </a:extLst>
                </a:gridCol>
                <a:gridCol w="262074">
                  <a:extLst>
                    <a:ext uri="{9D8B030D-6E8A-4147-A177-3AD203B41FA5}">
                      <a16:colId xmlns:a16="http://schemas.microsoft.com/office/drawing/2014/main" val="3752663163"/>
                    </a:ext>
                  </a:extLst>
                </a:gridCol>
                <a:gridCol w="289408">
                  <a:extLst>
                    <a:ext uri="{9D8B030D-6E8A-4147-A177-3AD203B41FA5}">
                      <a16:colId xmlns:a16="http://schemas.microsoft.com/office/drawing/2014/main" val="1835398895"/>
                    </a:ext>
                  </a:extLst>
                </a:gridCol>
                <a:gridCol w="588462">
                  <a:extLst>
                    <a:ext uri="{9D8B030D-6E8A-4147-A177-3AD203B41FA5}">
                      <a16:colId xmlns:a16="http://schemas.microsoft.com/office/drawing/2014/main" val="1731843323"/>
                    </a:ext>
                  </a:extLst>
                </a:gridCol>
                <a:gridCol w="490385">
                  <a:extLst>
                    <a:ext uri="{9D8B030D-6E8A-4147-A177-3AD203B41FA5}">
                      <a16:colId xmlns:a16="http://schemas.microsoft.com/office/drawing/2014/main" val="815821923"/>
                    </a:ext>
                  </a:extLst>
                </a:gridCol>
                <a:gridCol w="488777">
                  <a:extLst>
                    <a:ext uri="{9D8B030D-6E8A-4147-A177-3AD203B41FA5}">
                      <a16:colId xmlns:a16="http://schemas.microsoft.com/office/drawing/2014/main" val="3939908545"/>
                    </a:ext>
                  </a:extLst>
                </a:gridCol>
                <a:gridCol w="980770">
                  <a:extLst>
                    <a:ext uri="{9D8B030D-6E8A-4147-A177-3AD203B41FA5}">
                      <a16:colId xmlns:a16="http://schemas.microsoft.com/office/drawing/2014/main" val="3250457098"/>
                    </a:ext>
                  </a:extLst>
                </a:gridCol>
                <a:gridCol w="586854">
                  <a:extLst>
                    <a:ext uri="{9D8B030D-6E8A-4147-A177-3AD203B41FA5}">
                      <a16:colId xmlns:a16="http://schemas.microsoft.com/office/drawing/2014/main" val="4048855253"/>
                    </a:ext>
                  </a:extLst>
                </a:gridCol>
                <a:gridCol w="831243">
                  <a:extLst>
                    <a:ext uri="{9D8B030D-6E8A-4147-A177-3AD203B41FA5}">
                      <a16:colId xmlns:a16="http://schemas.microsoft.com/office/drawing/2014/main" val="3628889530"/>
                    </a:ext>
                  </a:extLst>
                </a:gridCol>
                <a:gridCol w="1940639">
                  <a:extLst>
                    <a:ext uri="{9D8B030D-6E8A-4147-A177-3AD203B41FA5}">
                      <a16:colId xmlns:a16="http://schemas.microsoft.com/office/drawing/2014/main" val="76719561"/>
                    </a:ext>
                  </a:extLst>
                </a:gridCol>
                <a:gridCol w="606149">
                  <a:extLst>
                    <a:ext uri="{9D8B030D-6E8A-4147-A177-3AD203B41FA5}">
                      <a16:colId xmlns:a16="http://schemas.microsoft.com/office/drawing/2014/main" val="3634104742"/>
                    </a:ext>
                  </a:extLst>
                </a:gridCol>
                <a:gridCol w="392308">
                  <a:extLst>
                    <a:ext uri="{9D8B030D-6E8A-4147-A177-3AD203B41FA5}">
                      <a16:colId xmlns:a16="http://schemas.microsoft.com/office/drawing/2014/main" val="802678941"/>
                    </a:ext>
                  </a:extLst>
                </a:gridCol>
                <a:gridCol w="292623">
                  <a:extLst>
                    <a:ext uri="{9D8B030D-6E8A-4147-A177-3AD203B41FA5}">
                      <a16:colId xmlns:a16="http://schemas.microsoft.com/office/drawing/2014/main" val="4277111324"/>
                    </a:ext>
                  </a:extLst>
                </a:gridCol>
              </a:tblGrid>
              <a:tr h="8148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PC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PC026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Drug Code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11/8/12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External Code Source 12 - Text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External Code Source 12 - National Drug Codes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char[12]</a:t>
                      </a:r>
                      <a:endParaRPr lang="en-US" sz="12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National Drug Code (NDC)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Report the NDC Code as defined by the FDA in 12 digit format (6-4-2) without hyphenation.</a:t>
                      </a:r>
                      <a:endParaRPr lang="en-US" sz="12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All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98%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987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8130886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7879BB3EB3E841817F962675E65027" ma:contentTypeVersion="5" ma:contentTypeDescription="Create a new document." ma:contentTypeScope="" ma:versionID="74f4d171a41f0ffedffd59417ca9a996">
  <xsd:schema xmlns:xsd="http://www.w3.org/2001/XMLSchema" xmlns:xs="http://www.w3.org/2001/XMLSchema" xmlns:p="http://schemas.microsoft.com/office/2006/metadata/properties" xmlns:ns2="2d8504ea-bdc4-4bf8-af11-a3723acdf21b" xmlns:ns3="e4483868-18c9-4cdc-a318-1360b15594a8" targetNamespace="http://schemas.microsoft.com/office/2006/metadata/properties" ma:root="true" ma:fieldsID="0fd28608a54f2ed391aaf8b4aa352519" ns2:_="" ns3:_="">
    <xsd:import namespace="2d8504ea-bdc4-4bf8-af11-a3723acdf21b"/>
    <xsd:import namespace="e4483868-18c9-4cdc-a318-1360b15594a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8504ea-bdc4-4bf8-af11-a3723acdf21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483868-18c9-4cdc-a318-1360b15594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1A42410-6E41-45A2-8604-800970ADC117}">
  <ds:schemaRefs>
    <ds:schemaRef ds:uri="http://purl.org/dc/elements/1.1/"/>
    <ds:schemaRef ds:uri="http://purl.org/dc/terms/"/>
    <ds:schemaRef ds:uri="2d8504ea-bdc4-4bf8-af11-a3723acdf21b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e4483868-18c9-4cdc-a318-1360b15594a8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2B131BA-36CF-4932-B8E4-E3313DBC5EB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A07B8B-42DF-4220-9112-2E4D9DCE95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8504ea-bdc4-4bf8-af11-a3723acdf21b"/>
    <ds:schemaRef ds:uri="e4483868-18c9-4cdc-a318-1360b15594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31932</TotalTime>
  <Words>1117</Words>
  <Application>Microsoft Macintosh PowerPoint</Application>
  <PresentationFormat>On-screen Show (4:3)</PresentationFormat>
  <Paragraphs>399</Paragraphs>
  <Slides>15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FINALPowerPointTEMPLATE</vt:lpstr>
      <vt:lpstr>Office Theme</vt:lpstr>
      <vt:lpstr>Document</vt:lpstr>
      <vt:lpstr>PowerPoint Presentation</vt:lpstr>
      <vt:lpstr>Agenda</vt:lpstr>
      <vt:lpstr>MA APCD Intake</vt:lpstr>
      <vt:lpstr>MA APCD Intake</vt:lpstr>
      <vt:lpstr>2023 MA APCD Submission Guide Updates</vt:lpstr>
      <vt:lpstr>2023 MA APCD Submission Guide Updates</vt:lpstr>
      <vt:lpstr>2023 MA APCD Submission Guide Updates</vt:lpstr>
      <vt:lpstr>2023 MA APCD Submission Guide Updates</vt:lpstr>
      <vt:lpstr>2023 MA APCD Submission Guide Updates</vt:lpstr>
      <vt:lpstr>2023 MA APCD Submission Guide Updates</vt:lpstr>
      <vt:lpstr>2023 MA APCD Submission Guide Updates</vt:lpstr>
      <vt:lpstr>PowerPoint Presentation</vt:lpstr>
      <vt:lpstr>DOI Reporting</vt:lpstr>
      <vt:lpstr>Next Meetings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Rick Vogel</cp:lastModifiedBy>
  <cp:revision>1204</cp:revision>
  <cp:lastPrinted>2020-03-10T14:30:58Z</cp:lastPrinted>
  <dcterms:created xsi:type="dcterms:W3CDTF">2014-02-09T20:57:02Z</dcterms:created>
  <dcterms:modified xsi:type="dcterms:W3CDTF">2023-02-24T19:01:43Z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0x010100BA7879BB3EB3E841817F962675E65027</vt:lpwstr>
  </property>
</Properties>
</file>