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755" r:id="rId5"/>
  </p:sldMasterIdLst>
  <p:notesMasterIdLst>
    <p:notesMasterId r:id="rId16"/>
  </p:notesMasterIdLst>
  <p:handoutMasterIdLst>
    <p:handoutMasterId r:id="rId17"/>
  </p:handoutMasterIdLst>
  <p:sldIdLst>
    <p:sldId id="256" r:id="rId6"/>
    <p:sldId id="414" r:id="rId7"/>
    <p:sldId id="583" r:id="rId8"/>
    <p:sldId id="585" r:id="rId9"/>
    <p:sldId id="592" r:id="rId10"/>
    <p:sldId id="465" r:id="rId11"/>
    <p:sldId id="467" r:id="rId12"/>
    <p:sldId id="582" r:id="rId13"/>
    <p:sldId id="362" r:id="rId14"/>
    <p:sldId id="451" r:id="rId15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248A6D-9E26-41FD-8C00-5A8481EC996E}" v="2" dt="2023-05-02T13:27:21.4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6327" autoAdjust="0"/>
  </p:normalViewPr>
  <p:slideViewPr>
    <p:cSldViewPr snapToGrid="0" snapToObjects="1" showGuides="1">
      <p:cViewPr varScale="1">
        <p:scale>
          <a:sx n="128" d="100"/>
          <a:sy n="128" d="100"/>
        </p:scale>
        <p:origin x="1736" y="176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5/9/23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5/9/23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617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33E6E6-89C7-4DE2-8571-13BA2D2041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33E6E6-89C7-4DE2-8571-13BA2D2041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86427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33E6E6-89C7-4DE2-8571-13BA2D2041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0CA50A-4583-453D-B781-415949AD5A4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2857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60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3C31B-0D22-4CA6-9E7C-468322E30DA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5/9/23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55641-0D04-44F4-B3D6-7C0EE0D14F4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985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12B1D-D7C4-4023-B549-CE3F7F6616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5/9/23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BCEEE-BB86-4D47-8EC7-0590C10B0F6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986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A49BC-02AF-4314-AA35-FC63F04CA46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5/9/23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359F9-5BA7-4A36-A821-4895A505EC2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663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DE258-D4EB-440D-A3DE-05AF8393525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5/9/23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FEACE-0E8A-40F8-9A0C-FA7CB3C59F1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9893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BF148-2E11-4474-86C0-5BCDD73AD0D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5/9/23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A762D-EEED-4571-B328-11A0E926D54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327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E5093-71E1-4390-AA5F-24DCD89C9D2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5/9/23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B7F70-952E-4DAB-8763-C77839CC0EC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2758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7EDC4-8EAE-405E-8C8E-3D6D2A3D247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5/9/23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3C7B2-D81B-4B93-8646-BD33CB06C80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9427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1AB1-AF6F-4F4E-9EB5-04EBA443043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5/9/23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ABF39-5DEB-41F7-9528-CCE43A71F1A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390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text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5/9/23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523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5/9/23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448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3E80B-1ED5-40D1-A32A-26ABE381FCC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5/9/23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A6784-0D68-4B4D-B02D-9164CD41B9B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702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en-US" altLang="en-US"/>
            </a:br>
            <a:br>
              <a:rPr lang="en-US" altLang="en-US"/>
            </a:br>
            <a:r>
              <a:rPr lang="en-US" altLang="en-US"/>
              <a:t>Click to Edit Master Title Slide</a:t>
            </a:r>
            <a:br>
              <a:rPr lang="en-US" altLang="en-US"/>
            </a:br>
            <a:br>
              <a:rPr lang="en-US" altLang="en-US"/>
            </a:br>
            <a:endParaRPr lang="en-US" alt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760EC138-8C88-48E7-ADD0-6E413742012B}" type="datetimeFigureOut">
              <a:rPr lang="en-US">
                <a:solidFill>
                  <a:prstClr val="black">
                    <a:tint val="75000"/>
                  </a:prstClr>
                </a:solidFill>
                <a:ea typeface="+mn-ea"/>
              </a:rPr>
              <a:pPr defTabSz="914400">
                <a:defRPr/>
              </a:pPr>
              <a:t>5/9/23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35DA24ED-914E-482F-AE8A-23346656E119}" type="slidenum">
              <a:rPr lang="en-US">
                <a:solidFill>
                  <a:prstClr val="black">
                    <a:tint val="75000"/>
                  </a:prstClr>
                </a:solidFill>
                <a:ea typeface="+mn-ea"/>
              </a:rPr>
              <a:pPr defTabSz="9144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886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iamass.gov/apcd-data-submission-guide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.almquist@chiamass.gov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>
                <a:solidFill>
                  <a:schemeClr val="bg1"/>
                </a:solidFill>
                <a:latin typeface="+mn-lt"/>
              </a:rPr>
            </a:br>
            <a:r>
              <a:rPr lang="en-US" sz="4000" dirty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May 9, 2023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 algn="ctr"/>
            <a:r>
              <a:rPr lang="en-US" sz="4800" dirty="0"/>
              <a:t>Questions?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MA APCD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Enrollment Trends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DOI Reporting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 APCD Intake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686371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All APCD submissions through March 2023 were due by April 30</a:t>
            </a:r>
            <a:r>
              <a:rPr lang="en-US" baseline="30000" dirty="0"/>
              <a:t>th.</a:t>
            </a:r>
            <a:r>
              <a:rPr lang="en-US" dirty="0"/>
              <a:t> This includes any re-submissions.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Please work with your liaison in submitting any overdue files and alert them if you expect any further delays this month.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The data through March will be used for Q1 2023 DOI Membership, bi-annual DOI Claims Utilization and CHIA’s Enrollment Trends reports.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CHIA is revisiting Medical Claim versioning methods with select payers. We’ll reach out when we have examples to share with each company.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073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 APCD Intake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E7D6BC6-C936-44EE-960A-EB41C1ED81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2023 APCD Submission Guide Final versions are posted to CHIA’s website: </a:t>
            </a:r>
            <a:r>
              <a:rPr lang="en-US" dirty="0">
                <a:hlinkClick r:id="rId3"/>
              </a:rPr>
              <a:t>https://www.chiamass.gov/apcd-data-submission-guides/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There are no changes to the Product, Provider or Benefit Plan Submission Guides (other than the cover page).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There is no change to the Version in the header record.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Carriers may submit test files in July, but they are not required. More information to follow. </a:t>
            </a:r>
          </a:p>
          <a:p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790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2023 MA APCD Submission Guide Updates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E7D6BC6-C936-44EE-960A-EB41C1ED81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 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CA20299-B7F5-6240-B553-A310D15498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2665293"/>
              </p:ext>
            </p:extLst>
          </p:nvPr>
        </p:nvGraphicFramePr>
        <p:xfrm>
          <a:off x="745176" y="1895499"/>
          <a:ext cx="5943600" cy="3757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943704" imgH="3362914" progId="Word.Document.12">
                  <p:embed/>
                </p:oleObj>
              </mc:Choice>
              <mc:Fallback>
                <p:oleObj name="Document" r:id="rId3" imgW="5943704" imgH="3362914" progId="Word.Documen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CA20299-B7F5-6240-B553-A310D15498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5176" y="1895499"/>
                        <a:ext cx="5943600" cy="37571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6597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74638"/>
            <a:ext cx="8326967" cy="726026"/>
          </a:xfrm>
        </p:spPr>
        <p:txBody>
          <a:bodyPr/>
          <a:lstStyle/>
          <a:p>
            <a:pPr algn="l">
              <a:defRPr/>
            </a:pPr>
            <a:r>
              <a:rPr lang="en-US" sz="3000" b="1" dirty="0">
                <a:latin typeface="+mn-lt"/>
              </a:rPr>
              <a:t>Enrollment Trends Update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42899" y="1045924"/>
            <a:ext cx="8667751" cy="5160962"/>
          </a:xfrm>
        </p:spPr>
        <p:txBody>
          <a:bodyPr/>
          <a:lstStyle/>
          <a:p>
            <a:pPr marL="0" indent="0">
              <a:buNone/>
            </a:pPr>
            <a:endParaRPr lang="en-US" altLang="en-US" sz="2000" dirty="0"/>
          </a:p>
          <a:p>
            <a:r>
              <a:rPr lang="en-US" altLang="en-US" sz="2000" dirty="0"/>
              <a:t>The next Enrollment Trends reporting cycle will be based on with data through </a:t>
            </a:r>
            <a:r>
              <a:rPr lang="en-US" altLang="en-US" sz="2000" b="1" dirty="0"/>
              <a:t>March 2023 </a:t>
            </a:r>
            <a:r>
              <a:rPr lang="en-US" altLang="en-US" sz="2000" dirty="0"/>
              <a:t> and is scheduled to be published in </a:t>
            </a:r>
            <a:r>
              <a:rPr lang="en-US" altLang="en-US" sz="2000" b="1" dirty="0"/>
              <a:t>August 2023</a:t>
            </a:r>
            <a:r>
              <a:rPr lang="en-US" altLang="en-US" sz="2000" dirty="0"/>
              <a:t>.</a:t>
            </a:r>
          </a:p>
          <a:p>
            <a:pPr marL="0" indent="0">
              <a:buNone/>
            </a:pPr>
            <a:endParaRPr lang="en-US" altLang="en-US" sz="2000" dirty="0"/>
          </a:p>
          <a:p>
            <a:r>
              <a:rPr lang="en-US" altLang="en-US" sz="2000" dirty="0"/>
              <a:t>We sent requests for Supplemental enrollment data to selected payers in early </a:t>
            </a:r>
            <a:r>
              <a:rPr lang="en-US" altLang="en-US" sz="2000" b="1" dirty="0"/>
              <a:t>April </a:t>
            </a:r>
            <a:r>
              <a:rPr lang="en-US" altLang="en-US" sz="2000" dirty="0"/>
              <a:t>and is due back to CHIA by May 15, 2023. Supplemental enrollment reporting is requested where populations cannot be accurately sourced from the MA APCD.</a:t>
            </a:r>
          </a:p>
          <a:p>
            <a:pPr marL="0" indent="0">
              <a:buNone/>
            </a:pPr>
            <a:endParaRPr lang="en-US" altLang="en-US" sz="2000" dirty="0"/>
          </a:p>
          <a:p>
            <a:r>
              <a:rPr lang="en-US" altLang="en-US" sz="2000" dirty="0"/>
              <a:t>Payers will receive aggregate MA APCD Member Eligibility data for review in early June.</a:t>
            </a:r>
          </a:p>
          <a:p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lauren.almquist@chiamass.gov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altLang="en-US" sz="2000" dirty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729148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/>
        </p:nvGraphicFramePr>
        <p:xfrm>
          <a:off x="533400" y="1371600"/>
          <a:ext cx="7581900" cy="4061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6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6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6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6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63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Apr. 2023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May 2023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Jun. 2023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Jul. 2023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Aug.</a:t>
                      </a:r>
                      <a:r>
                        <a:rPr lang="en-US" sz="1800" b="1" baseline="0" dirty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2023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>
                          <a:latin typeface="+mn-lt"/>
                          <a:cs typeface="Helvetica" panose="020B0604020202020204" pitchFamily="34" charset="0"/>
                        </a:rPr>
                        <a:t> submit March 2023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415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/>
              <a:t>DOI Reporting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Q1 2023 HMO Membership reports will be sent later this month.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CY2022 Annual Membership reports were sent 2/28. Signoff was due by 4/14.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Claims/Utilization: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Reports using data through September 2022 were sent 3/24. Signoff is due by 5/24.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Reports using data through March 2023 will be sent in June.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We continue to meet with select payers to reconcile differences in certain report categories.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668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Next Meetings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/>
          </a:p>
          <a:p>
            <a:pPr algn="ctr"/>
            <a:r>
              <a:rPr lang="en-US" sz="4000" dirty="0"/>
              <a:t>June 13, 2023 @ 2:00 pm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/>
              <a:t>July 11, 2023 @ 2:00 pm</a:t>
            </a:r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4483868-18c9-4cdc-a318-1360b15594a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7879BB3EB3E841817F962675E65027" ma:contentTypeVersion="11" ma:contentTypeDescription="Create a new document." ma:contentTypeScope="" ma:versionID="57c16249e043f732766d31511158e4c2">
  <xsd:schema xmlns:xsd="http://www.w3.org/2001/XMLSchema" xmlns:xs="http://www.w3.org/2001/XMLSchema" xmlns:p="http://schemas.microsoft.com/office/2006/metadata/properties" xmlns:ns2="2d8504ea-bdc4-4bf8-af11-a3723acdf21b" xmlns:ns3="e4483868-18c9-4cdc-a318-1360b15594a8" targetNamespace="http://schemas.microsoft.com/office/2006/metadata/properties" ma:root="true" ma:fieldsID="681d0cf88484e8c56d1a2e9d04a16d4b" ns2:_="" ns3:_="">
    <xsd:import namespace="2d8504ea-bdc4-4bf8-af11-a3723acdf21b"/>
    <xsd:import namespace="e4483868-18c9-4cdc-a318-1360b15594a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lcf76f155ced4ddcb4097134ff3c332f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504ea-bdc4-4bf8-af11-a3723acdf21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483868-18c9-4cdc-a318-1360b15594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2a9506d4-cf35-41b9-9e25-5432453bcc6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1A42410-6E41-45A2-8604-800970ADC117}">
  <ds:schemaRefs>
    <ds:schemaRef ds:uri="http://purl.org/dc/elements/1.1/"/>
    <ds:schemaRef ds:uri="http://purl.org/dc/terms/"/>
    <ds:schemaRef ds:uri="2d8504ea-bdc4-4bf8-af11-a3723acdf21b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e4483868-18c9-4cdc-a318-1360b15594a8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008BC19-B41E-4AE7-9FDC-7FD9C420E2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8504ea-bdc4-4bf8-af11-a3723acdf21b"/>
    <ds:schemaRef ds:uri="e4483868-18c9-4cdc-a318-1360b15594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2B131BA-36CF-4932-B8E4-E3313DBC5EB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32412</TotalTime>
  <Words>447</Words>
  <Application>Microsoft Macintosh PowerPoint</Application>
  <PresentationFormat>On-screen Show (4:3)</PresentationFormat>
  <Paragraphs>104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Wingdings</vt:lpstr>
      <vt:lpstr>FINALPowerPointTEMPLATE</vt:lpstr>
      <vt:lpstr>Office Theme</vt:lpstr>
      <vt:lpstr>Document</vt:lpstr>
      <vt:lpstr>PowerPoint Presentation</vt:lpstr>
      <vt:lpstr>Agenda</vt:lpstr>
      <vt:lpstr>MA APCD Intake</vt:lpstr>
      <vt:lpstr>MA APCD Intake</vt:lpstr>
      <vt:lpstr>2023 MA APCD Submission Guide Updates</vt:lpstr>
      <vt:lpstr>Enrollment Trends Update</vt:lpstr>
      <vt:lpstr>PowerPoint Presentation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Rick Vogel</cp:lastModifiedBy>
  <cp:revision>1210</cp:revision>
  <cp:lastPrinted>2020-03-10T14:30:58Z</cp:lastPrinted>
  <dcterms:created xsi:type="dcterms:W3CDTF">2014-02-09T20:57:02Z</dcterms:created>
  <dcterms:modified xsi:type="dcterms:W3CDTF">2023-05-09T18:33:09Z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0x010100BA7879BB3EB3E841817F962675E65027</vt:lpwstr>
  </property>
  <property fmtid="{D5CDD505-2E9C-101B-9397-08002B2CF9AE}" pid="3" name="MediaServiceImageTags">
    <vt:lpwstr/>
  </property>
</Properties>
</file>