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414" r:id="rId6"/>
    <p:sldId id="583" r:id="rId7"/>
    <p:sldId id="592" r:id="rId8"/>
    <p:sldId id="465" r:id="rId9"/>
    <p:sldId id="467" r:id="rId10"/>
    <p:sldId id="582" r:id="rId11"/>
    <p:sldId id="593" r:id="rId12"/>
    <p:sldId id="362" r:id="rId13"/>
    <p:sldId id="451" r:id="rId14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BD6448-EC8C-44FC-AF3B-5230284B00DD}" v="1" dt="2023-11-13T14:55:07.2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6" autoAdjust="0"/>
    <p:restoredTop sz="96327" autoAdjust="0"/>
  </p:normalViewPr>
  <p:slideViewPr>
    <p:cSldViewPr snapToGrid="0" snapToObjects="1" showGuides="1">
      <p:cViewPr varScale="1">
        <p:scale>
          <a:sx n="128" d="100"/>
          <a:sy n="128" d="100"/>
        </p:scale>
        <p:origin x="1520" y="176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11/15/23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11/15/23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96179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33E6E6-89C7-4DE2-8571-13BA2D2041F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86427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0993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0CA50A-4583-453D-B781-415949AD5A4C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8570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160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1915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add slide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text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11/15/23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597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11/15/23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758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br>
              <a:rPr lang="en-US" altLang="en-US"/>
            </a:br>
            <a:br>
              <a:rPr lang="en-US" altLang="en-US"/>
            </a:br>
            <a:r>
              <a:rPr lang="en-US" altLang="en-US"/>
              <a:t>Click to Edit Master Title Slide</a:t>
            </a:r>
            <a:br>
              <a:rPr lang="en-US" altLang="en-US"/>
            </a:br>
            <a:br>
              <a:rPr lang="en-US" altLang="en-US"/>
            </a:br>
            <a:endParaRPr lang="en-US" alt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>
                <a:solidFill>
                  <a:schemeClr val="bg1"/>
                </a:solidFill>
                <a:latin typeface="+mn-lt"/>
              </a:rPr>
            </a:br>
            <a:r>
              <a:rPr lang="en-US" sz="4000" dirty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November 14, 2023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0" algn="ctr"/>
            <a:r>
              <a:rPr lang="en-US" sz="4800" dirty="0"/>
              <a:t>Questions?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MA APCD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Enrollment Trends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DOI Reporting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 APCD Intake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686371"/>
            <a:ext cx="7761815" cy="391759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All APCD submissions through October 2023 are due by November 30</a:t>
            </a:r>
            <a:r>
              <a:rPr lang="en-US" baseline="30000" dirty="0"/>
              <a:t>th.</a:t>
            </a:r>
            <a:r>
              <a:rPr lang="en-US" dirty="0"/>
              <a:t> This includes any re-submissions.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Please work with your liaison in submitting any overdue files from prior time periods.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Please be mindful when selecting the Submission Month and Year in </a:t>
            </a:r>
            <a:r>
              <a:rPr lang="en-US" dirty="0" err="1"/>
              <a:t>FileSecure</a:t>
            </a:r>
            <a:r>
              <a:rPr lang="en-US" dirty="0"/>
              <a:t>. We’ve had instances recently where the wrong year was selected, thus deactivating previously submitted files.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CHIA continues to revisit Medical and Pharmacy Claim versioning methods with select payers. We’ll reach out when we have examples to share with each company.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073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2024 MA APCD Submission Guide Updates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E7D6BC6-C936-44EE-960A-EB41C1ED81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 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CA20299-B7F5-6240-B553-A310D15498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7846919"/>
              </p:ext>
            </p:extLst>
          </p:nvPr>
        </p:nvGraphicFramePr>
        <p:xfrm>
          <a:off x="739775" y="1893888"/>
          <a:ext cx="6989763" cy="3951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956042" imgH="3362293" progId="Word.Document.12">
                  <p:embed/>
                </p:oleObj>
              </mc:Choice>
              <mc:Fallback>
                <p:oleObj name="Document" r:id="rId3" imgW="5956042" imgH="3362293" progId="Word.Documen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4CA20299-B7F5-6240-B553-A310D15498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9775" y="1893888"/>
                        <a:ext cx="6989763" cy="3951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6597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363013"/>
            <a:ext cx="8326967" cy="726026"/>
          </a:xfrm>
        </p:spPr>
        <p:txBody>
          <a:bodyPr/>
          <a:lstStyle/>
          <a:p>
            <a:pPr algn="l">
              <a:defRPr/>
            </a:pPr>
            <a:r>
              <a:rPr lang="en-US" sz="3000" b="1" dirty="0">
                <a:latin typeface="+mn-lt"/>
              </a:rPr>
              <a:t>Enrollment Trends Update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42899" y="1422400"/>
            <a:ext cx="8506133" cy="4902980"/>
          </a:xfrm>
        </p:spPr>
        <p:txBody>
          <a:bodyPr/>
          <a:lstStyle/>
          <a:p>
            <a:pPr marL="0" indent="0">
              <a:buNone/>
            </a:pPr>
            <a:endParaRPr lang="en-US" altLang="en-US" sz="2000" dirty="0"/>
          </a:p>
          <a:p>
            <a:r>
              <a:rPr lang="en-US" altLang="en-US" sz="2000" dirty="0"/>
              <a:t>The next Enrollment Trends reporting cycle will be based on data through September 2023 and is scheduled to be published in February 2024.</a:t>
            </a:r>
            <a:endParaRPr lang="en-US" altLang="en-US" sz="2000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altLang="en-US" sz="2000" dirty="0"/>
          </a:p>
          <a:p>
            <a:r>
              <a:rPr lang="en-US" altLang="en-US" sz="2000" dirty="0"/>
              <a:t>CHIA sent requests for Supplemental data to certain payers, last month. </a:t>
            </a:r>
            <a:r>
              <a:rPr lang="en-US" altLang="en-US" sz="2000" b="1" dirty="0"/>
              <a:t>The due date for Supplemental data through September 2023 is </a:t>
            </a:r>
            <a:r>
              <a:rPr lang="en-US" altLang="en-US" sz="2000" b="1" u="sng" dirty="0"/>
              <a:t>November 15, 2023.</a:t>
            </a:r>
            <a:endParaRPr lang="en-US" altLang="en-US" sz="2000" b="1" u="sng">
              <a:ea typeface="Calibri"/>
              <a:cs typeface="Calibri"/>
            </a:endParaRPr>
          </a:p>
          <a:p>
            <a:endParaRPr lang="en-US" altLang="en-US" sz="2000" b="1" dirty="0">
              <a:ea typeface="Calibri"/>
              <a:cs typeface="Calibri"/>
            </a:endParaRPr>
          </a:p>
          <a:p>
            <a:r>
              <a:rPr lang="en-US" altLang="en-US" sz="2000" dirty="0"/>
              <a:t>CHIA will be </a:t>
            </a:r>
            <a:r>
              <a:rPr lang="en-US" sz="2000" dirty="0">
                <a:cs typeface="Helvetica"/>
              </a:rPr>
              <a:t>sending payers MA APCD-sourced enrollment counts for review in early </a:t>
            </a:r>
            <a:r>
              <a:rPr lang="en-US" sz="2000" b="1" dirty="0">
                <a:cs typeface="Helvetica"/>
              </a:rPr>
              <a:t>December 2023</a:t>
            </a:r>
            <a:r>
              <a:rPr lang="en-US" sz="2000" dirty="0">
                <a:cs typeface="Helvetica"/>
              </a:rPr>
              <a:t>.</a:t>
            </a:r>
            <a:endParaRPr lang="en-US" altLang="en-US" sz="2000" dirty="0">
              <a:cs typeface="Helvetica"/>
            </a:endParaRPr>
          </a:p>
          <a:p>
            <a:pPr marL="0" indent="0">
              <a:buNone/>
            </a:pPr>
            <a:endParaRPr lang="en-US" altLang="en-US" sz="2000" dirty="0"/>
          </a:p>
          <a:p>
            <a:pPr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altLang="en-US" sz="2000" b="1" dirty="0">
                <a:solidFill>
                  <a:prstClr val="black"/>
                </a:solidFill>
                <a:cs typeface="Arial" charset="0"/>
              </a:rPr>
              <a:t>For questions on Enrollment Trends: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Contact your </a:t>
            </a:r>
            <a:r>
              <a:rPr lang="en-US" altLang="en-US" sz="2000" u="sng" dirty="0">
                <a:solidFill>
                  <a:prstClr val="black"/>
                </a:solidFill>
                <a:cs typeface="Arial" panose="020B0604020202020204" pitchFamily="34" charset="0"/>
              </a:rPr>
              <a:t>CHIA liaison.</a:t>
            </a:r>
            <a:endParaRPr lang="en-US" altLang="en-US" sz="20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en-US" sz="2000" dirty="0"/>
          </a:p>
          <a:p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729148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prstClr val="black"/>
                </a:solidFill>
                <a:ea typeface="+mn-ea"/>
                <a:cs typeface="Arial" charset="0"/>
              </a:rPr>
              <a:t>Enrollment Trends Timeline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/>
        </p:nvGraphicFramePr>
        <p:xfrm>
          <a:off x="533400" y="1371600"/>
          <a:ext cx="7421881" cy="4061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47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0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2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04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38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/>
                        </a:rPr>
                        <a:t>Oct 2023</a:t>
                      </a:r>
                      <a:endParaRPr lang="en-US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/>
                        </a:rPr>
                        <a:t>Nov 2023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/>
                        </a:rPr>
                        <a:t>Dec 2023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/>
                        </a:rPr>
                        <a:t>Jan 2024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baseline="0" dirty="0">
                          <a:latin typeface="+mn-lt"/>
                          <a:cs typeface="Helvetica"/>
                        </a:rPr>
                        <a:t>Feb </a:t>
                      </a:r>
                      <a:r>
                        <a:rPr lang="en-US" sz="1800" b="1" dirty="0">
                          <a:latin typeface="+mn-lt"/>
                          <a:cs typeface="Helvetica"/>
                        </a:rPr>
                        <a:t>2024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29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996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+mn-lt"/>
                          <a:cs typeface="Helvetica"/>
                        </a:rPr>
                        <a:t>Payers</a:t>
                      </a:r>
                      <a:r>
                        <a:rPr lang="en-US" sz="1400" b="0" baseline="0" dirty="0">
                          <a:latin typeface="+mn-lt"/>
                          <a:cs typeface="Helvetica"/>
                        </a:rPr>
                        <a:t> submit Sept 2023 MA APCD files</a:t>
                      </a:r>
                      <a:endParaRPr lang="en-US" sz="1400" b="0" dirty="0">
                        <a:latin typeface="+mn-lt"/>
                        <a:cs typeface="Helvetica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+mn-lt"/>
                          <a:cs typeface="Helvetica" panose="020B0604020202020204" pitchFamily="34" charset="0"/>
                        </a:rPr>
                        <a:t>Supplemental</a:t>
                      </a:r>
                      <a:r>
                        <a:rPr lang="en-US" sz="1400" b="1" baseline="0" dirty="0">
                          <a:latin typeface="+mn-lt"/>
                          <a:cs typeface="Helvetica" panose="020B0604020202020204" pitchFamily="34" charset="0"/>
                        </a:rPr>
                        <a:t> enrollment reports due </a:t>
                      </a:r>
                      <a:r>
                        <a:rPr lang="en-US" sz="1400" b="0" baseline="0" dirty="0">
                          <a:latin typeface="+mn-lt"/>
                          <a:cs typeface="Helvetica" panose="020B0604020202020204" pitchFamily="34" charset="0"/>
                        </a:rPr>
                        <a:t>(select payers)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11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  <a:cs typeface="Helvetica" panose="020B0604020202020204" pitchFamily="34" charset="0"/>
                        </a:rPr>
                        <a:t>MA</a:t>
                      </a:r>
                      <a:r>
                        <a:rPr lang="en-US" sz="1400" baseline="0" dirty="0">
                          <a:latin typeface="+mn-lt"/>
                          <a:cs typeface="Helvetica" panose="020B0604020202020204" pitchFamily="34" charset="0"/>
                        </a:rPr>
                        <a:t> APCD enrollment counts sent to payers for review</a:t>
                      </a:r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1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n-lt"/>
                          <a:cs typeface="Helvetica" panose="020B0604020202020204" pitchFamily="34" charset="0"/>
                        </a:rPr>
                        <a:t>Reporting</a:t>
                      </a: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3415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/>
              <a:t>DOI Reporting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Q3 2023 HMO Membership reports are in process and will be sent to select payers later this month.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Claims/Utilization: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Reports using data through September 2023 are in process.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We continue to meet with a few payers to reconcile differences in certain report categories.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668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/>
              <a:t>DOI Reporting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Claims/Utilization: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Rx – counting 30 day supply vs. # of scripts – possible coding change. Feedback welcome.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E1D1764-8245-9196-DCF8-B01F8551D9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3276197"/>
              </p:ext>
            </p:extLst>
          </p:nvPr>
        </p:nvGraphicFramePr>
        <p:xfrm>
          <a:off x="519112" y="3155256"/>
          <a:ext cx="8039102" cy="1599290"/>
        </p:xfrm>
        <a:graphic>
          <a:graphicData uri="http://schemas.openxmlformats.org/drawingml/2006/table">
            <a:tbl>
              <a:tblPr/>
              <a:tblGrid>
                <a:gridCol w="1845956">
                  <a:extLst>
                    <a:ext uri="{9D8B030D-6E8A-4147-A177-3AD203B41FA5}">
                      <a16:colId xmlns:a16="http://schemas.microsoft.com/office/drawing/2014/main" val="10191003"/>
                    </a:ext>
                  </a:extLst>
                </a:gridCol>
                <a:gridCol w="511434">
                  <a:extLst>
                    <a:ext uri="{9D8B030D-6E8A-4147-A177-3AD203B41FA5}">
                      <a16:colId xmlns:a16="http://schemas.microsoft.com/office/drawing/2014/main" val="1016757467"/>
                    </a:ext>
                  </a:extLst>
                </a:gridCol>
                <a:gridCol w="511434">
                  <a:extLst>
                    <a:ext uri="{9D8B030D-6E8A-4147-A177-3AD203B41FA5}">
                      <a16:colId xmlns:a16="http://schemas.microsoft.com/office/drawing/2014/main" val="2087188934"/>
                    </a:ext>
                  </a:extLst>
                </a:gridCol>
                <a:gridCol w="511434">
                  <a:extLst>
                    <a:ext uri="{9D8B030D-6E8A-4147-A177-3AD203B41FA5}">
                      <a16:colId xmlns:a16="http://schemas.microsoft.com/office/drawing/2014/main" val="3190445909"/>
                    </a:ext>
                  </a:extLst>
                </a:gridCol>
                <a:gridCol w="511434">
                  <a:extLst>
                    <a:ext uri="{9D8B030D-6E8A-4147-A177-3AD203B41FA5}">
                      <a16:colId xmlns:a16="http://schemas.microsoft.com/office/drawing/2014/main" val="2978773382"/>
                    </a:ext>
                  </a:extLst>
                </a:gridCol>
                <a:gridCol w="511434">
                  <a:extLst>
                    <a:ext uri="{9D8B030D-6E8A-4147-A177-3AD203B41FA5}">
                      <a16:colId xmlns:a16="http://schemas.microsoft.com/office/drawing/2014/main" val="3964352969"/>
                    </a:ext>
                  </a:extLst>
                </a:gridCol>
                <a:gridCol w="567372">
                  <a:extLst>
                    <a:ext uri="{9D8B030D-6E8A-4147-A177-3AD203B41FA5}">
                      <a16:colId xmlns:a16="http://schemas.microsoft.com/office/drawing/2014/main" val="1612547863"/>
                    </a:ext>
                  </a:extLst>
                </a:gridCol>
                <a:gridCol w="511434">
                  <a:extLst>
                    <a:ext uri="{9D8B030D-6E8A-4147-A177-3AD203B41FA5}">
                      <a16:colId xmlns:a16="http://schemas.microsoft.com/office/drawing/2014/main" val="4170519367"/>
                    </a:ext>
                  </a:extLst>
                </a:gridCol>
                <a:gridCol w="511434">
                  <a:extLst>
                    <a:ext uri="{9D8B030D-6E8A-4147-A177-3AD203B41FA5}">
                      <a16:colId xmlns:a16="http://schemas.microsoft.com/office/drawing/2014/main" val="115915554"/>
                    </a:ext>
                  </a:extLst>
                </a:gridCol>
                <a:gridCol w="511434">
                  <a:extLst>
                    <a:ext uri="{9D8B030D-6E8A-4147-A177-3AD203B41FA5}">
                      <a16:colId xmlns:a16="http://schemas.microsoft.com/office/drawing/2014/main" val="4073104430"/>
                    </a:ext>
                  </a:extLst>
                </a:gridCol>
                <a:gridCol w="511434">
                  <a:extLst>
                    <a:ext uri="{9D8B030D-6E8A-4147-A177-3AD203B41FA5}">
                      <a16:colId xmlns:a16="http://schemas.microsoft.com/office/drawing/2014/main" val="760129642"/>
                    </a:ext>
                  </a:extLst>
                </a:gridCol>
                <a:gridCol w="511434">
                  <a:extLst>
                    <a:ext uri="{9D8B030D-6E8A-4147-A177-3AD203B41FA5}">
                      <a16:colId xmlns:a16="http://schemas.microsoft.com/office/drawing/2014/main" val="3348991261"/>
                    </a:ext>
                  </a:extLst>
                </a:gridCol>
                <a:gridCol w="511434">
                  <a:extLst>
                    <a:ext uri="{9D8B030D-6E8A-4147-A177-3AD203B41FA5}">
                      <a16:colId xmlns:a16="http://schemas.microsoft.com/office/drawing/2014/main" val="1814842323"/>
                    </a:ext>
                  </a:extLst>
                </a:gridCol>
              </a:tblGrid>
              <a:tr h="15992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Drugs Summary with data through 202303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957347"/>
                  </a:ext>
                </a:extLst>
              </a:tr>
              <a:tr h="159929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07839"/>
                  </a:ext>
                </a:extLst>
              </a:tr>
              <a:tr h="159929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Generic Prescription Drugs</a:t>
                      </a:r>
                    </a:p>
                  </a:txBody>
                  <a:tcPr marL="7996" marR="7996" marT="7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Brand-name Prescription Drugs</a:t>
                      </a:r>
                    </a:p>
                  </a:txBody>
                  <a:tcPr marL="7996" marR="7996" marT="7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Specialty Prescription Drugs</a:t>
                      </a:r>
                    </a:p>
                  </a:txBody>
                  <a:tcPr marL="7996" marR="7996" marT="7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Prescription Drugs</a:t>
                      </a:r>
                    </a:p>
                  </a:txBody>
                  <a:tcPr marL="7996" marR="7996" marT="7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9836149"/>
                  </a:ext>
                </a:extLst>
              </a:tr>
              <a:tr h="159929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CY2020</a:t>
                      </a:r>
                    </a:p>
                  </a:txBody>
                  <a:tcPr marL="7996" marR="7996" marT="7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CY2021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CY2022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CY2020</a:t>
                      </a:r>
                    </a:p>
                  </a:txBody>
                  <a:tcPr marL="7996" marR="7996" marT="7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CY2021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CY2022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CY2020</a:t>
                      </a:r>
                    </a:p>
                  </a:txBody>
                  <a:tcPr marL="7996" marR="7996" marT="7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CY2021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CY2022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CY2020</a:t>
                      </a:r>
                    </a:p>
                  </a:txBody>
                  <a:tcPr marL="7996" marR="7996" marT="7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CY2021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CY2022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8113360"/>
                  </a:ext>
                </a:extLst>
              </a:tr>
              <a:tr h="15992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Utilization (Scripts) </a:t>
                      </a:r>
                    </a:p>
                  </a:txBody>
                  <a:tcPr marL="7996" marR="7996" marT="7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211,139</a:t>
                      </a:r>
                    </a:p>
                  </a:txBody>
                  <a:tcPr marL="7996" marR="7996" marT="7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167,518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173,704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127599"/>
                  </a:ext>
                </a:extLst>
              </a:tr>
              <a:tr h="15992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Raw Change in Utilization </a:t>
                      </a:r>
                    </a:p>
                  </a:txBody>
                  <a:tcPr marL="7996" marR="7996" marT="7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-43,621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6,186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09791"/>
                  </a:ext>
                </a:extLst>
              </a:tr>
              <a:tr h="15992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Change in Utilization</a:t>
                      </a:r>
                    </a:p>
                  </a:txBody>
                  <a:tcPr marL="7996" marR="7996" marT="7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9087591"/>
                  </a:ext>
                </a:extLst>
              </a:tr>
              <a:tr h="15992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Utilization per 1,000</a:t>
                      </a:r>
                    </a:p>
                  </a:txBody>
                  <a:tcPr marL="7996" marR="7996" marT="7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5,422.3</a:t>
                      </a:r>
                    </a:p>
                  </a:txBody>
                  <a:tcPr marL="7996" marR="7996" marT="7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4,846.0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4,086.3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6440452"/>
                  </a:ext>
                </a:extLst>
              </a:tr>
              <a:tr h="15992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Raw Change in Utilization per 1,000 </a:t>
                      </a:r>
                    </a:p>
                  </a:txBody>
                  <a:tcPr marL="7996" marR="7996" marT="7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-576.3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-759.7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740374"/>
                  </a:ext>
                </a:extLst>
              </a:tr>
              <a:tr h="15992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Change in Utilization per 1,000</a:t>
                      </a:r>
                    </a:p>
                  </a:txBody>
                  <a:tcPr marL="7996" marR="7996" marT="7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-11%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-16%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6" marR="7996" marT="79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43382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4750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Next Meetings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/>
          </a:p>
          <a:p>
            <a:pPr algn="ctr"/>
            <a:r>
              <a:rPr lang="en-US" sz="4000" dirty="0"/>
              <a:t>December 12, 2023 @ 2:00 pm</a:t>
            </a:r>
          </a:p>
          <a:p>
            <a:pPr algn="ctr"/>
            <a:endParaRPr lang="en-US" sz="4000" dirty="0"/>
          </a:p>
          <a:p>
            <a:pPr algn="ctr"/>
            <a:r>
              <a:rPr lang="en-US" sz="4000" dirty="0"/>
              <a:t>January 9, 2024 @ 2:00 pm</a:t>
            </a:r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7879BB3EB3E841817F962675E65027" ma:contentTypeVersion="12" ma:contentTypeDescription="Create a new document." ma:contentTypeScope="" ma:versionID="ce6d483025a4fc3c8cdfedbd848c1c2a">
  <xsd:schema xmlns:xsd="http://www.w3.org/2001/XMLSchema" xmlns:xs="http://www.w3.org/2001/XMLSchema" xmlns:p="http://schemas.microsoft.com/office/2006/metadata/properties" xmlns:ns2="2d8504ea-bdc4-4bf8-af11-a3723acdf21b" xmlns:ns3="e4483868-18c9-4cdc-a318-1360b15594a8" targetNamespace="http://schemas.microsoft.com/office/2006/metadata/properties" ma:root="true" ma:fieldsID="3a1db8df325b8cfd31e5550fe139794a" ns2:_="" ns3:_="">
    <xsd:import namespace="2d8504ea-bdc4-4bf8-af11-a3723acdf21b"/>
    <xsd:import namespace="e4483868-18c9-4cdc-a318-1360b15594a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LengthInSeconds" minOccurs="0"/>
                <xsd:element ref="ns3:lcf76f155ced4ddcb4097134ff3c332f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8504ea-bdc4-4bf8-af11-a3723acdf21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483868-18c9-4cdc-a318-1360b15594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2a9506d4-cf35-41b9-9e25-5432453bcc6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4483868-18c9-4cdc-a318-1360b15594a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2B131BA-36CF-4932-B8E4-E3313DBC5EB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E2382CA-21DD-4245-A2D5-9FC497CCED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8504ea-bdc4-4bf8-af11-a3723acdf21b"/>
    <ds:schemaRef ds:uri="e4483868-18c9-4cdc-a318-1360b15594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1A42410-6E41-45A2-8604-800970ADC117}">
  <ds:schemaRefs>
    <ds:schemaRef ds:uri="2d8504ea-bdc4-4bf8-af11-a3723acdf21b"/>
    <ds:schemaRef ds:uri="http://purl.org/dc/terms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infopath/2007/PartnerControls"/>
    <ds:schemaRef ds:uri="e4483868-18c9-4cdc-a318-1360b15594a8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57886</TotalTime>
  <Words>479</Words>
  <Application>Microsoft Macintosh PowerPoint</Application>
  <PresentationFormat>On-screen Show (4:3)</PresentationFormat>
  <Paragraphs>184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Wingdings</vt:lpstr>
      <vt:lpstr>FINALPowerPointTEMPLATE</vt:lpstr>
      <vt:lpstr>Document</vt:lpstr>
      <vt:lpstr>PowerPoint Presentation</vt:lpstr>
      <vt:lpstr>Agenda</vt:lpstr>
      <vt:lpstr>MA APCD Intake</vt:lpstr>
      <vt:lpstr>2024 MA APCD Submission Guide Updates</vt:lpstr>
      <vt:lpstr>Enrollment Trends Update</vt:lpstr>
      <vt:lpstr>PowerPoint Presentation</vt:lpstr>
      <vt:lpstr>DOI Reporting</vt:lpstr>
      <vt:lpstr>DOI Reporting</vt:lpstr>
      <vt:lpstr>Next Meetings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Rick Vogel</cp:lastModifiedBy>
  <cp:revision>1217</cp:revision>
  <cp:lastPrinted>2020-03-10T14:30:58Z</cp:lastPrinted>
  <dcterms:created xsi:type="dcterms:W3CDTF">2014-02-09T20:57:02Z</dcterms:created>
  <dcterms:modified xsi:type="dcterms:W3CDTF">2023-11-15T13:58:20Z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0x010100BA7879BB3EB3E841817F962675E65027</vt:lpwstr>
  </property>
  <property fmtid="{D5CDD505-2E9C-101B-9397-08002B2CF9AE}" pid="3" name="MediaServiceImageTags">
    <vt:lpwstr/>
  </property>
</Properties>
</file>