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14"/>
  </p:notesMasterIdLst>
  <p:handoutMasterIdLst>
    <p:handoutMasterId r:id="rId15"/>
  </p:handoutMasterIdLst>
  <p:sldIdLst>
    <p:sldId id="594" r:id="rId5"/>
    <p:sldId id="264" r:id="rId6"/>
    <p:sldId id="595" r:id="rId7"/>
    <p:sldId id="601" r:id="rId8"/>
    <p:sldId id="602" r:id="rId9"/>
    <p:sldId id="597" r:id="rId10"/>
    <p:sldId id="598" r:id="rId11"/>
    <p:sldId id="599" r:id="rId12"/>
    <p:sldId id="600" r:id="rId13"/>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6301" autoAdjust="0"/>
  </p:normalViewPr>
  <p:slideViewPr>
    <p:cSldViewPr snapToGrid="0" snapToObjects="1" showGuides="1">
      <p:cViewPr varScale="1">
        <p:scale>
          <a:sx n="127" d="100"/>
          <a:sy n="127" d="100"/>
        </p:scale>
        <p:origin x="1776" y="192"/>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mith" userId="a2af1319-f9ad-4c0b-a0c5-fde8d2b56db6" providerId="ADAL" clId="{0E457AD7-E3AF-4C40-89FD-3F50576EDA73}"/>
    <pc:docChg chg="delSld modSld">
      <pc:chgData name="Paul Smith" userId="a2af1319-f9ad-4c0b-a0c5-fde8d2b56db6" providerId="ADAL" clId="{0E457AD7-E3AF-4C40-89FD-3F50576EDA73}" dt="2024-08-13T13:26:00.365" v="232" actId="20577"/>
      <pc:docMkLst>
        <pc:docMk/>
      </pc:docMkLst>
      <pc:sldChg chg="modSp mod">
        <pc:chgData name="Paul Smith" userId="a2af1319-f9ad-4c0b-a0c5-fde8d2b56db6" providerId="ADAL" clId="{0E457AD7-E3AF-4C40-89FD-3F50576EDA73}" dt="2024-08-12T12:21:31.133" v="14" actId="20577"/>
        <pc:sldMkLst>
          <pc:docMk/>
          <pc:sldMk cId="3888889708" sldId="594"/>
        </pc:sldMkLst>
        <pc:spChg chg="mod">
          <ac:chgData name="Paul Smith" userId="a2af1319-f9ad-4c0b-a0c5-fde8d2b56db6" providerId="ADAL" clId="{0E457AD7-E3AF-4C40-89FD-3F50576EDA73}" dt="2024-08-12T12:21:31.133" v="14" actId="20577"/>
          <ac:spMkLst>
            <pc:docMk/>
            <pc:sldMk cId="3888889708" sldId="594"/>
            <ac:spMk id="7" creationId="{9AD3CCE8-62E5-16B4-5226-2F2BB0581B3E}"/>
          </ac:spMkLst>
        </pc:spChg>
      </pc:sldChg>
      <pc:sldChg chg="modSp mod">
        <pc:chgData name="Paul Smith" userId="a2af1319-f9ad-4c0b-a0c5-fde8d2b56db6" providerId="ADAL" clId="{0E457AD7-E3AF-4C40-89FD-3F50576EDA73}" dt="2024-08-13T13:09:10.158" v="88" actId="20577"/>
        <pc:sldMkLst>
          <pc:docMk/>
          <pc:sldMk cId="288203281" sldId="595"/>
        </pc:sldMkLst>
        <pc:spChg chg="mod">
          <ac:chgData name="Paul Smith" userId="a2af1319-f9ad-4c0b-a0c5-fde8d2b56db6" providerId="ADAL" clId="{0E457AD7-E3AF-4C40-89FD-3F50576EDA73}" dt="2024-08-13T13:09:10.158" v="88" actId="20577"/>
          <ac:spMkLst>
            <pc:docMk/>
            <pc:sldMk cId="288203281" sldId="595"/>
            <ac:spMk id="11" creationId="{9DF5ECB9-60D3-C5BC-EE60-29DB10EE6099}"/>
          </ac:spMkLst>
        </pc:spChg>
      </pc:sldChg>
      <pc:sldChg chg="modSp mod">
        <pc:chgData name="Paul Smith" userId="a2af1319-f9ad-4c0b-a0c5-fde8d2b56db6" providerId="ADAL" clId="{0E457AD7-E3AF-4C40-89FD-3F50576EDA73}" dt="2024-08-12T18:38:01.005" v="58" actId="6549"/>
        <pc:sldMkLst>
          <pc:docMk/>
          <pc:sldMk cId="1023545008" sldId="597"/>
        </pc:sldMkLst>
        <pc:spChg chg="mod">
          <ac:chgData name="Paul Smith" userId="a2af1319-f9ad-4c0b-a0c5-fde8d2b56db6" providerId="ADAL" clId="{0E457AD7-E3AF-4C40-89FD-3F50576EDA73}" dt="2024-08-12T18:38:01.005" v="58" actId="6549"/>
          <ac:spMkLst>
            <pc:docMk/>
            <pc:sldMk cId="1023545008" sldId="597"/>
            <ac:spMk id="11" creationId="{9DF5ECB9-60D3-C5BC-EE60-29DB10EE6099}"/>
          </ac:spMkLst>
        </pc:spChg>
      </pc:sldChg>
      <pc:sldChg chg="modSp mod">
        <pc:chgData name="Paul Smith" userId="a2af1319-f9ad-4c0b-a0c5-fde8d2b56db6" providerId="ADAL" clId="{0E457AD7-E3AF-4C40-89FD-3F50576EDA73}" dt="2024-08-13T13:26:00.365" v="232" actId="20577"/>
        <pc:sldMkLst>
          <pc:docMk/>
          <pc:sldMk cId="3342068931" sldId="598"/>
        </pc:sldMkLst>
        <pc:spChg chg="mod">
          <ac:chgData name="Paul Smith" userId="a2af1319-f9ad-4c0b-a0c5-fde8d2b56db6" providerId="ADAL" clId="{0E457AD7-E3AF-4C40-89FD-3F50576EDA73}" dt="2024-08-13T13:26:00.365" v="232" actId="20577"/>
          <ac:spMkLst>
            <pc:docMk/>
            <pc:sldMk cId="3342068931" sldId="598"/>
            <ac:spMk id="11" creationId="{9DF5ECB9-60D3-C5BC-EE60-29DB10EE6099}"/>
          </ac:spMkLst>
        </pc:spChg>
      </pc:sldChg>
      <pc:sldChg chg="modSp mod">
        <pc:chgData name="Paul Smith" userId="a2af1319-f9ad-4c0b-a0c5-fde8d2b56db6" providerId="ADAL" clId="{0E457AD7-E3AF-4C40-89FD-3F50576EDA73}" dt="2024-08-12T12:22:29.125" v="50" actId="6549"/>
        <pc:sldMkLst>
          <pc:docMk/>
          <pc:sldMk cId="3221147344" sldId="599"/>
        </pc:sldMkLst>
        <pc:spChg chg="mod">
          <ac:chgData name="Paul Smith" userId="a2af1319-f9ad-4c0b-a0c5-fde8d2b56db6" providerId="ADAL" clId="{0E457AD7-E3AF-4C40-89FD-3F50576EDA73}" dt="2024-08-12T12:22:29.125" v="50" actId="6549"/>
          <ac:spMkLst>
            <pc:docMk/>
            <pc:sldMk cId="3221147344" sldId="599"/>
            <ac:spMk id="11" creationId="{9DF5ECB9-60D3-C5BC-EE60-29DB10EE6099}"/>
          </ac:spMkLst>
        </pc:spChg>
      </pc:sldChg>
      <pc:sldChg chg="modSp mod">
        <pc:chgData name="Paul Smith" userId="a2af1319-f9ad-4c0b-a0c5-fde8d2b56db6" providerId="ADAL" clId="{0E457AD7-E3AF-4C40-89FD-3F50576EDA73}" dt="2024-08-13T13:16:20.403" v="159" actId="20577"/>
        <pc:sldMkLst>
          <pc:docMk/>
          <pc:sldMk cId="92546677" sldId="601"/>
        </pc:sldMkLst>
        <pc:spChg chg="mod">
          <ac:chgData name="Paul Smith" userId="a2af1319-f9ad-4c0b-a0c5-fde8d2b56db6" providerId="ADAL" clId="{0E457AD7-E3AF-4C40-89FD-3F50576EDA73}" dt="2024-08-13T13:16:20.403" v="159" actId="20577"/>
          <ac:spMkLst>
            <pc:docMk/>
            <pc:sldMk cId="92546677" sldId="601"/>
            <ac:spMk id="11" creationId="{9DF5ECB9-60D3-C5BC-EE60-29DB10EE6099}"/>
          </ac:spMkLst>
        </pc:spChg>
      </pc:sldChg>
      <pc:sldChg chg="del">
        <pc:chgData name="Paul Smith" userId="a2af1319-f9ad-4c0b-a0c5-fde8d2b56db6" providerId="ADAL" clId="{0E457AD7-E3AF-4C40-89FD-3F50576EDA73}" dt="2024-08-13T13:18:21.321" v="160" actId="2696"/>
        <pc:sldMkLst>
          <pc:docMk/>
          <pc:sldMk cId="2082940599" sldId="603"/>
        </pc:sldMkLst>
      </pc:sldChg>
      <pc:sldChg chg="del">
        <pc:chgData name="Paul Smith" userId="a2af1319-f9ad-4c0b-a0c5-fde8d2b56db6" providerId="ADAL" clId="{0E457AD7-E3AF-4C40-89FD-3F50576EDA73}" dt="2024-08-13T13:18:26.869" v="161" actId="2696"/>
        <pc:sldMkLst>
          <pc:docMk/>
          <pc:sldMk cId="4055273562" sldId="604"/>
        </pc:sldMkLst>
      </pc:sldChg>
      <pc:sldChg chg="del">
        <pc:chgData name="Paul Smith" userId="a2af1319-f9ad-4c0b-a0c5-fde8d2b56db6" providerId="ADAL" clId="{0E457AD7-E3AF-4C40-89FD-3F50576EDA73}" dt="2024-08-13T13:18:35.140" v="162" actId="2696"/>
        <pc:sldMkLst>
          <pc:docMk/>
          <pc:sldMk cId="3975737730" sldId="605"/>
        </pc:sldMkLst>
      </pc:sldChg>
      <pc:sldChg chg="del">
        <pc:chgData name="Paul Smith" userId="a2af1319-f9ad-4c0b-a0c5-fde8d2b56db6" providerId="ADAL" clId="{0E457AD7-E3AF-4C40-89FD-3F50576EDA73}" dt="2024-08-12T18:38:21.627" v="59" actId="2696"/>
        <pc:sldMkLst>
          <pc:docMk/>
          <pc:sldMk cId="596869867" sldId="6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7C334750-2352-4B2E-BA89-7D4D92F6063F}" type="datetimeFigureOut">
              <a:rPr lang="en-US" altLang="en-US"/>
              <a:pPr/>
              <a:t>8/14/24</a:t>
            </a:fld>
            <a:endParaRPr lang="en-US" alt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1" tIns="46581" rIns="93161" bIns="46581"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CEFC4FF3-F2B4-4986-85D7-E6C0D0EDDD3C}" type="datetimeFigureOut">
              <a:rPr lang="en-US" altLang="en-US"/>
              <a:pPr/>
              <a:t>8/14/24</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5355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7991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99110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8980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04637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8711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86170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7079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03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68191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8/14/24</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97252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13C699-E6DE-A340-9D72-F7BB39535468}" type="datetimeFigureOut">
              <a:rPr lang="en-US" smtClean="0"/>
              <a:t>8/14/24</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355503608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3635" y="855798"/>
            <a:ext cx="231085"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708162" y="1886284"/>
            <a:ext cx="7761467" cy="1084912"/>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t>Massachusetts All-Payer Claims Database:</a:t>
            </a:r>
            <a:b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br>
            <a: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t>Technical Assistance Group (TAG)</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6510244" y="3153457"/>
            <a:ext cx="4054013" cy="323165"/>
          </a:xfrm>
          <a:prstGeom prst="rect">
            <a:avLst/>
          </a:prstGeom>
          <a:noFill/>
        </p:spPr>
        <p:txBody>
          <a:bodyPr wrap="square" rtlCol="0">
            <a:spAutoFit/>
          </a:bodyPr>
          <a:lstStyle/>
          <a:p>
            <a:pPr defTabSz="685800" fontAlgn="auto">
              <a:spcBef>
                <a:spcPts val="900"/>
              </a:spcBef>
              <a:spcAft>
                <a:spcPts val="0"/>
              </a:spcAft>
            </a:pPr>
            <a:r>
              <a:rPr lang="en-US" sz="1500" dirty="0">
                <a:solidFill>
                  <a:srgbClr val="FFFFFF"/>
                </a:solidFill>
                <a:latin typeface="Arial" panose="020B0604020202020204" pitchFamily="34" charset="0"/>
                <a:ea typeface="+mn-ea"/>
                <a:cs typeface="Arial" panose="020B0604020202020204" pitchFamily="34" charset="0"/>
              </a:rPr>
              <a:t>August 13, 2024</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FFFFFF"/>
                </a:solidFill>
                <a:ea typeface="+mn-ea"/>
              </a:rPr>
              <a:t>2024</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2"/>
          <a:stretch>
            <a:fillRect/>
          </a:stretch>
        </p:blipFill>
        <p:spPr>
          <a:xfrm>
            <a:off x="8358848" y="5582229"/>
            <a:ext cx="356806" cy="356806"/>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2</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770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lang="en-US" sz="3300" b="1" dirty="0">
                <a:solidFill>
                  <a:srgbClr val="005480"/>
                </a:solidFill>
                <a:latin typeface="Arial" panose="020B0604020202020204" pitchFamily="34" charset="0"/>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2273941"/>
            <a:ext cx="7682949" cy="1884836"/>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MA APCD</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Enrollment Trends</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DOI Reporting</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Questions</a:t>
            </a:r>
          </a:p>
        </p:txBody>
      </p:sp>
    </p:spTree>
    <p:extLst>
      <p:ext uri="{BB962C8B-B14F-4D97-AF65-F5344CB8AC3E}">
        <p14:creationId xmlns:p14="http://schemas.microsoft.com/office/powerpoint/2010/main" val="336632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3</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MA APCD Intake</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78974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b="1" dirty="0">
                <a:latin typeface="Arial" panose="020B0604020202020204" pitchFamily="34" charset="0"/>
                <a:cs typeface="Arial" panose="020B0604020202020204" pitchFamily="34" charset="0"/>
              </a:rPr>
              <a:t>All APCD files through June 2024 were due by </a:t>
            </a:r>
            <a:r>
              <a:rPr lang="en-US" sz="1600" b="1" u="sng" dirty="0">
                <a:latin typeface="Arial" panose="020B0604020202020204" pitchFamily="34" charset="0"/>
                <a:cs typeface="Arial" panose="020B0604020202020204" pitchFamily="34" charset="0"/>
              </a:rPr>
              <a:t>July 31</a:t>
            </a:r>
            <a:r>
              <a:rPr lang="en-US" sz="1600" b="1" u="sng" baseline="30000" dirty="0">
                <a:latin typeface="Arial" panose="020B0604020202020204" pitchFamily="34" charset="0"/>
                <a:cs typeface="Arial" panose="020B0604020202020204" pitchFamily="34" charset="0"/>
              </a:rPr>
              <a:t>st</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This includes any re-submissions. </a:t>
            </a: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work with your liaison in submitting any overdue files as CHIA is preparing for our next data release using data through June 2024 and it’s critical that all data is in and passed this week.</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be mindful when selecting the Submission Month and Year in </a:t>
            </a:r>
            <a:r>
              <a:rPr lang="en-US" sz="1600" dirty="0" err="1">
                <a:solidFill>
                  <a:srgbClr val="000000"/>
                </a:solidFill>
                <a:latin typeface="Arial" panose="020B0604020202020204" pitchFamily="34" charset="0"/>
                <a:ea typeface="+mn-ea"/>
                <a:cs typeface="Arial" panose="020B0604020202020204" pitchFamily="34" charset="0"/>
              </a:rPr>
              <a:t>FileSecure</a:t>
            </a:r>
            <a:r>
              <a:rPr lang="en-US" sz="1600" dirty="0">
                <a:solidFill>
                  <a:srgbClr val="000000"/>
                </a:solidFill>
                <a:latin typeface="Arial" panose="020B0604020202020204" pitchFamily="34" charset="0"/>
                <a:ea typeface="+mn-ea"/>
                <a:cs typeface="Arial" panose="020B0604020202020204" pitchFamily="34" charset="0"/>
              </a:rPr>
              <a:t>. If the wrong month and/or year is selected, it will deactivate previously submitted, valid files.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CHIA continues to revisit Medical and Pharmacy Claim versioning methods with select payers. We’ll reach out when we have examples to share with each company.</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alert CHIA if you change PBMs as that could impact pharmacy claims versioning methods.</a:t>
            </a:r>
          </a:p>
        </p:txBody>
      </p:sp>
    </p:spTree>
    <p:extLst>
      <p:ext uri="{BB962C8B-B14F-4D97-AF65-F5344CB8AC3E}">
        <p14:creationId xmlns:p14="http://schemas.microsoft.com/office/powerpoint/2010/main" val="28820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4</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7458072"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865671"/>
            <a:ext cx="7682949" cy="3263623"/>
          </a:xfrm>
          <a:prstGeom prst="rect">
            <a:avLst/>
          </a:prstGeom>
          <a:noFill/>
        </p:spPr>
        <p:txBody>
          <a:bodyPr wrap="square" numCol="1" spcCol="548640" rtlCol="0">
            <a:noAutofit/>
          </a:bodyPr>
          <a:lstStyle/>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Added lookup value ‘X’ (not listed here or intersex) to Member Gender field based on the MassHealth Health Equity enrollment system updates. Impacts Eligibility and all 3 Claims files (medical, pharmacy, dental).</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Updated PV050 ‘filler’ field to remove reference to </a:t>
            </a:r>
            <a:r>
              <a:rPr lang="en-US" sz="1600" dirty="0" err="1">
                <a:solidFill>
                  <a:srgbClr val="000000"/>
                </a:solidFill>
                <a:latin typeface="Arial" panose="020B0604020202020204" pitchFamily="34" charset="0"/>
                <a:ea typeface="+mn-ea"/>
                <a:cs typeface="Arial" panose="020B0604020202020204" pitchFamily="34" charset="0"/>
              </a:rPr>
              <a:t>eVisit</a:t>
            </a:r>
            <a:r>
              <a:rPr lang="en-US" sz="1600" dirty="0">
                <a:solidFill>
                  <a:srgbClr val="000000"/>
                </a:solidFill>
                <a:latin typeface="Arial" panose="020B0604020202020204" pitchFamily="34" charset="0"/>
                <a:ea typeface="+mn-ea"/>
                <a:cs typeface="Arial" panose="020B0604020202020204" pitchFamily="34" charset="0"/>
              </a:rPr>
              <a:t> in Description column.</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July 2024 production data due by 8/31/24 will accept the new Member Gender value.</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Coming in the Fall: potential 2025 MA APCD submission guide changes.</a:t>
            </a: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54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11CC-9F07-1D4B-2B70-5E35B9D8ACC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E1CEA4AF-A801-761C-A3D5-E6DC3D24FE81}"/>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EC7CBD95-BB8F-8021-585D-E65E5357C8D2}"/>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5</a:t>
            </a:fld>
            <a:endParaRPr lang="en-US">
              <a:solidFill>
                <a:srgbClr val="000000"/>
              </a:solidFill>
              <a:ea typeface="+mn-ea"/>
            </a:endParaRPr>
          </a:p>
        </p:txBody>
      </p:sp>
      <p:sp>
        <p:nvSpPr>
          <p:cNvPr id="4" name="Headline">
            <a:extLst>
              <a:ext uri="{FF2B5EF4-FFF2-40B4-BE49-F238E27FC236}">
                <a16:creationId xmlns:a16="http://schemas.microsoft.com/office/drawing/2014/main" id="{A50A452A-50E9-A8B5-CFF5-369A3A0680BC}"/>
              </a:ext>
            </a:extLst>
          </p:cNvPr>
          <p:cNvSpPr txBox="1">
            <a:spLocks/>
          </p:cNvSpPr>
          <p:nvPr/>
        </p:nvSpPr>
        <p:spPr>
          <a:xfrm>
            <a:off x="708163" y="1289603"/>
            <a:ext cx="7458072" cy="6848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a:p>
            <a:pPr defTabSz="685800" fontAlgn="auto">
              <a:lnSpc>
                <a:spcPct val="100000"/>
              </a:lnSpc>
              <a:spcBef>
                <a:spcPts val="0"/>
              </a:spcBef>
              <a:spcAft>
                <a:spcPts val="0"/>
              </a:spcAft>
              <a:defRPr/>
            </a:pPr>
            <a:endParaRPr kumimoji="0" lang="en-US" sz="1200" b="1" i="0" u="none" strike="noStrike" kern="1200" cap="none" spc="0" normalizeH="0" baseline="0" noProof="0" dirty="0">
              <a:ln>
                <a:noFill/>
              </a:ln>
              <a:solidFill>
                <a:srgbClr val="004178"/>
              </a:solidFill>
              <a:effectLst/>
              <a:uLnTx/>
              <a:uFillTx/>
              <a:latin typeface="Arial"/>
              <a:ea typeface="ＭＳ Ｐゴシック" charset="0"/>
              <a:cs typeface="Arial"/>
            </a:endParaRPr>
          </a:p>
        </p:txBody>
      </p:sp>
      <p:cxnSp>
        <p:nvCxnSpPr>
          <p:cNvPr id="7" name="Decorative: horizontal rule">
            <a:extLst>
              <a:ext uri="{FF2B5EF4-FFF2-40B4-BE49-F238E27FC236}">
                <a16:creationId xmlns:a16="http://schemas.microsoft.com/office/drawing/2014/main" id="{6DC331AE-4072-37C4-71D5-FC1B8CCA97E0}"/>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DA0F6E03-9006-B4F2-46A0-033C906450A1}"/>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58A5EB70-787E-6B9B-8FDE-15BD12B1E4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7E55B63B-6E69-35DD-054D-313AD9D226DC}"/>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26417E6F-B8E8-F620-0BD1-94DBD366F101}"/>
              </a:ext>
            </a:extLst>
          </p:cNvPr>
          <p:cNvGraphicFramePr>
            <a:graphicFrameLocks noGrp="1"/>
          </p:cNvGraphicFramePr>
          <p:nvPr>
            <p:extLst>
              <p:ext uri="{D42A27DB-BD31-4B8C-83A1-F6EECF244321}">
                <p14:modId xmlns:p14="http://schemas.microsoft.com/office/powerpoint/2010/main" val="3534953453"/>
              </p:ext>
            </p:extLst>
          </p:nvPr>
        </p:nvGraphicFramePr>
        <p:xfrm>
          <a:off x="549137" y="2085692"/>
          <a:ext cx="7886701" cy="3303243"/>
        </p:xfrm>
        <a:graphic>
          <a:graphicData uri="http://schemas.openxmlformats.org/drawingml/2006/table">
            <a:tbl>
              <a:tblPr firstRow="1" firstCol="1" bandRow="1"/>
              <a:tblGrid>
                <a:gridCol w="306004">
                  <a:extLst>
                    <a:ext uri="{9D8B030D-6E8A-4147-A177-3AD203B41FA5}">
                      <a16:colId xmlns:a16="http://schemas.microsoft.com/office/drawing/2014/main" val="796658114"/>
                    </a:ext>
                  </a:extLst>
                </a:gridCol>
                <a:gridCol w="246065">
                  <a:extLst>
                    <a:ext uri="{9D8B030D-6E8A-4147-A177-3AD203B41FA5}">
                      <a16:colId xmlns:a16="http://schemas.microsoft.com/office/drawing/2014/main" val="3929496651"/>
                    </a:ext>
                  </a:extLst>
                </a:gridCol>
                <a:gridCol w="294963">
                  <a:extLst>
                    <a:ext uri="{9D8B030D-6E8A-4147-A177-3AD203B41FA5}">
                      <a16:colId xmlns:a16="http://schemas.microsoft.com/office/drawing/2014/main" val="2830670951"/>
                    </a:ext>
                  </a:extLst>
                </a:gridCol>
                <a:gridCol w="640400">
                  <a:extLst>
                    <a:ext uri="{9D8B030D-6E8A-4147-A177-3AD203B41FA5}">
                      <a16:colId xmlns:a16="http://schemas.microsoft.com/office/drawing/2014/main" val="3045329306"/>
                    </a:ext>
                  </a:extLst>
                </a:gridCol>
                <a:gridCol w="492130">
                  <a:extLst>
                    <a:ext uri="{9D8B030D-6E8A-4147-A177-3AD203B41FA5}">
                      <a16:colId xmlns:a16="http://schemas.microsoft.com/office/drawing/2014/main" val="2521742662"/>
                    </a:ext>
                  </a:extLst>
                </a:gridCol>
                <a:gridCol w="441655">
                  <a:extLst>
                    <a:ext uri="{9D8B030D-6E8A-4147-A177-3AD203B41FA5}">
                      <a16:colId xmlns:a16="http://schemas.microsoft.com/office/drawing/2014/main" val="3161129964"/>
                    </a:ext>
                  </a:extLst>
                </a:gridCol>
                <a:gridCol w="736618">
                  <a:extLst>
                    <a:ext uri="{9D8B030D-6E8A-4147-A177-3AD203B41FA5}">
                      <a16:colId xmlns:a16="http://schemas.microsoft.com/office/drawing/2014/main" val="3128573832"/>
                    </a:ext>
                  </a:extLst>
                </a:gridCol>
                <a:gridCol w="694030">
                  <a:extLst>
                    <a:ext uri="{9D8B030D-6E8A-4147-A177-3AD203B41FA5}">
                      <a16:colId xmlns:a16="http://schemas.microsoft.com/office/drawing/2014/main" val="4207224046"/>
                    </a:ext>
                  </a:extLst>
                </a:gridCol>
                <a:gridCol w="738195">
                  <a:extLst>
                    <a:ext uri="{9D8B030D-6E8A-4147-A177-3AD203B41FA5}">
                      <a16:colId xmlns:a16="http://schemas.microsoft.com/office/drawing/2014/main" val="3344539152"/>
                    </a:ext>
                  </a:extLst>
                </a:gridCol>
                <a:gridCol w="1883344">
                  <a:extLst>
                    <a:ext uri="{9D8B030D-6E8A-4147-A177-3AD203B41FA5}">
                      <a16:colId xmlns:a16="http://schemas.microsoft.com/office/drawing/2014/main" val="1607011846"/>
                    </a:ext>
                  </a:extLst>
                </a:gridCol>
                <a:gridCol w="733463">
                  <a:extLst>
                    <a:ext uri="{9D8B030D-6E8A-4147-A177-3AD203B41FA5}">
                      <a16:colId xmlns:a16="http://schemas.microsoft.com/office/drawing/2014/main" val="1320106839"/>
                    </a:ext>
                  </a:extLst>
                </a:gridCol>
                <a:gridCol w="384871">
                  <a:extLst>
                    <a:ext uri="{9D8B030D-6E8A-4147-A177-3AD203B41FA5}">
                      <a16:colId xmlns:a16="http://schemas.microsoft.com/office/drawing/2014/main" val="1763758403"/>
                    </a:ext>
                  </a:extLst>
                </a:gridCol>
                <a:gridCol w="294963">
                  <a:extLst>
                    <a:ext uri="{9D8B030D-6E8A-4147-A177-3AD203B41FA5}">
                      <a16:colId xmlns:a16="http://schemas.microsoft.com/office/drawing/2014/main" val="53737570"/>
                    </a:ext>
                  </a:extLst>
                </a:gridCol>
              </a:tblGrid>
              <a:tr h="785291">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ME013</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Member 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2/2024</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Lookup Table - Text</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tlkpGender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char[1]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Member's Gender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Report member gender as reported on enrollment form in alpha format.  Used to create Unique Member ID. </a:t>
                      </a:r>
                      <a:r>
                        <a:rPr lang="en-US" sz="900" b="1">
                          <a:solidFill>
                            <a:srgbClr val="000000"/>
                          </a:solidFill>
                          <a:effectLst/>
                          <a:latin typeface="Arial" panose="020B0604020202020204" pitchFamily="34" charset="0"/>
                          <a:ea typeface="Times New Roman" panose="02020603050405020304" pitchFamily="18" charset="0"/>
                        </a:rPr>
                        <a:t> EXAMPLE:  </a:t>
                      </a:r>
                      <a:r>
                        <a:rPr lang="en-US" sz="900">
                          <a:solidFill>
                            <a:srgbClr val="000000"/>
                          </a:solidFill>
                          <a:effectLst/>
                          <a:latin typeface="Arial" panose="020B0604020202020204" pitchFamily="34" charset="0"/>
                          <a:ea typeface="Times New Roman" panose="02020603050405020304" pitchFamily="18" charset="0"/>
                        </a:rPr>
                        <a:t>F = 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All</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100%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A0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19153256"/>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Code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b="1" i="1">
                          <a:solidFill>
                            <a:srgbClr val="000000"/>
                          </a:solidFill>
                          <a:effectLst/>
                          <a:latin typeface="Arial" panose="020B0604020202020204" pitchFamily="34" charset="0"/>
                          <a:ea typeface="Times New Roman" panose="02020603050405020304" pitchFamily="18" charset="0"/>
                        </a:rPr>
                        <a:t>Description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58783748"/>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38467203"/>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12354512"/>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Male/Trans Man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76863629"/>
                  </a:ext>
                </a:extLst>
              </a:tr>
              <a:tr h="314116">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Transgender Female/Trans Woman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70849383"/>
                  </a:ext>
                </a:extLst>
              </a:tr>
              <a:tr h="471174">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G</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Genderqueer/gender nonconforming: neither exclusively male nor female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68592158"/>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Non-binary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17681427"/>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highlight>
                            <a:srgbClr val="FFFF00"/>
                          </a:highlight>
                          <a:latin typeface="Arial" panose="020B0604020202020204" pitchFamily="34" charset="0"/>
                          <a:ea typeface="Times New Roman" panose="02020603050405020304" pitchFamily="18" charset="0"/>
                        </a:rPr>
                        <a:t>X</a:t>
                      </a:r>
                      <a:endParaRPr lang="en-US" sz="120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highlight>
                            <a:srgbClr val="FFFF00"/>
                          </a:highlight>
                          <a:latin typeface="Arial" panose="020B0604020202020204" pitchFamily="34" charset="0"/>
                          <a:ea typeface="Times New Roman" panose="02020603050405020304" pitchFamily="18" charset="0"/>
                        </a:rPr>
                        <a:t>Not listed here, or intersex</a:t>
                      </a:r>
                      <a:endParaRPr lang="en-US" sz="12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47240114"/>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Other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93847985"/>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U</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Unknown</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8548306"/>
                  </a:ext>
                </a:extLst>
              </a:tr>
              <a:tr h="192518">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600">
                          <a:solidFill>
                            <a:srgbClr val="FFFFFF"/>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rPr>
                        <a:t>Choose not to answer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459275"/>
                  </a:ext>
                </a:extLst>
              </a:tr>
            </a:tbl>
          </a:graphicData>
        </a:graphic>
      </p:graphicFrame>
    </p:spTree>
    <p:extLst>
      <p:ext uri="{BB962C8B-B14F-4D97-AF65-F5344CB8AC3E}">
        <p14:creationId xmlns:p14="http://schemas.microsoft.com/office/powerpoint/2010/main" val="105239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6</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Enrollment Trends Update</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latin typeface="Arial" panose="020B0604020202020204" pitchFamily="34" charset="0"/>
                <a:cs typeface="Arial" panose="020B0604020202020204" pitchFamily="34" charset="0"/>
              </a:rPr>
              <a:t>The next Enrollment Trends reporting cycle will be based on data through March 2024 and is scheduled to be published in September 2024.​​</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CHIA shared APCD-sourced enrollment counts for payer review in early June. These enrollment counts are based on payers’ March 2024 ME submissions and do not reflect any supplemental data.​</a:t>
            </a:r>
          </a:p>
          <a:p>
            <a:pPr marL="257175" indent="-257175" defTabSz="685800" fontAlgn="auto">
              <a:spcBef>
                <a:spcPts val="900"/>
              </a:spcBef>
              <a:spcAft>
                <a:spcPts val="0"/>
              </a:spcAft>
              <a:buBlip>
                <a:blip r:embed="rId3"/>
              </a:buBlip>
            </a:pPr>
            <a:r>
              <a:rPr lang="en-US" sz="1600" b="1" dirty="0">
                <a:solidFill>
                  <a:srgbClr val="000000"/>
                </a:solidFill>
                <a:latin typeface="Arial" panose="020B0604020202020204" pitchFamily="34" charset="0"/>
                <a:ea typeface="+mn-ea"/>
                <a:cs typeface="Arial" panose="020B0604020202020204" pitchFamily="34" charset="0"/>
              </a:rPr>
              <a:t>For questions on Enrollment Trends</a:t>
            </a:r>
            <a:r>
              <a:rPr lang="en-US" sz="1600" dirty="0">
                <a:solidFill>
                  <a:srgbClr val="000000"/>
                </a:solidFill>
                <a:latin typeface="Arial" panose="020B0604020202020204" pitchFamily="34" charset="0"/>
                <a:ea typeface="+mn-ea"/>
                <a:cs typeface="Arial" panose="020B0604020202020204" pitchFamily="34" charset="0"/>
              </a:rPr>
              <a:t>: Contact your </a:t>
            </a:r>
            <a:r>
              <a:rPr lang="en-US" sz="1600" u="sng" dirty="0">
                <a:solidFill>
                  <a:srgbClr val="000000"/>
                </a:solidFill>
                <a:latin typeface="Arial" panose="020B0604020202020204" pitchFamily="34" charset="0"/>
                <a:ea typeface="+mn-ea"/>
                <a:cs typeface="Arial" panose="020B0604020202020204" pitchFamily="34" charset="0"/>
              </a:rPr>
              <a:t>CHIA liaison</a:t>
            </a:r>
            <a:r>
              <a:rPr lang="en-US" sz="1600" dirty="0">
                <a:solidFill>
                  <a:srgbClr val="000000"/>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02354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7</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DOI Reporting</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Q2 2024 HMO Membership reports will be sent in August.</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Sep-2023 Claims/Utilization reports were sent to select payers in May. Signoff was due 7/22.</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Claims/Utilization reports using data through March 2024 are in final review and will be sent to payers later this month.</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We continue to meet with a few payers to reconcile differences in certain utilization report </a:t>
            </a:r>
            <a:r>
              <a:rPr lang="en-US" sz="1600">
                <a:solidFill>
                  <a:srgbClr val="000000"/>
                </a:solidFill>
                <a:latin typeface="Arial" panose="020B0604020202020204" pitchFamily="34" charset="0"/>
                <a:ea typeface="+mn-ea"/>
                <a:cs typeface="Arial" panose="020B0604020202020204" pitchFamily="34" charset="0"/>
              </a:rPr>
              <a:t>categories.</a:t>
            </a: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206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8</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Next Meetings</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endParaRPr lang="en-US" dirty="0">
              <a:latin typeface="Arial" panose="020B0604020202020204" pitchFamily="34" charset="0"/>
              <a:cs typeface="Arial" panose="020B0604020202020204" pitchFamily="34" charset="0"/>
            </a:endParaRPr>
          </a:p>
          <a:p>
            <a:pPr marL="257175" indent="-257175" defTabSz="685800" fontAlgn="auto">
              <a:spcBef>
                <a:spcPts val="900"/>
              </a:spcBef>
              <a:spcAft>
                <a:spcPts val="0"/>
              </a:spcAft>
              <a:buBlip>
                <a:blip r:embed="rId3"/>
              </a:buBlip>
            </a:pPr>
            <a:r>
              <a:rPr lang="en-US" dirty="0">
                <a:latin typeface="Arial" panose="020B0604020202020204" pitchFamily="34" charset="0"/>
                <a:cs typeface="Arial" panose="020B0604020202020204" pitchFamily="34" charset="0"/>
              </a:rPr>
              <a:t>September 10, 2024 @ 2:00 pm</a:t>
            </a:r>
            <a:endParaRPr lang="en-US"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endParaRPr lang="en-US"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dirty="0">
                <a:solidFill>
                  <a:srgbClr val="000000"/>
                </a:solidFill>
                <a:latin typeface="Arial" panose="020B0604020202020204" pitchFamily="34" charset="0"/>
                <a:ea typeface="+mn-ea"/>
                <a:cs typeface="Arial" panose="020B0604020202020204" pitchFamily="34" charset="0"/>
              </a:rPr>
              <a:t>October 8, 2024 @ 2:00 pm</a:t>
            </a: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114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9</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Questions?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endParaRPr lang="en-US" dirty="0">
              <a:latin typeface="Arial" panose="020B0604020202020204" pitchFamily="34" charset="0"/>
              <a:cs typeface="Arial" panose="020B0604020202020204" pitchFamily="34" charset="0"/>
            </a:endParaRP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7729134"/>
      </p:ext>
    </p:extLst>
  </p:cSld>
  <p:clrMapOvr>
    <a:masterClrMapping/>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483868-18c9-4cdc-a318-1360b15594a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7879BB3EB3E841817F962675E65027" ma:contentTypeVersion="12" ma:contentTypeDescription="Create a new document." ma:contentTypeScope="" ma:versionID="ce6d483025a4fc3c8cdfedbd848c1c2a">
  <xsd:schema xmlns:xsd="http://www.w3.org/2001/XMLSchema" xmlns:xs="http://www.w3.org/2001/XMLSchema" xmlns:p="http://schemas.microsoft.com/office/2006/metadata/properties" xmlns:ns2="2d8504ea-bdc4-4bf8-af11-a3723acdf21b" xmlns:ns3="e4483868-18c9-4cdc-a318-1360b15594a8" targetNamespace="http://schemas.microsoft.com/office/2006/metadata/properties" ma:root="true" ma:fieldsID="3a1db8df325b8cfd31e5550fe139794a" ns2:_="" ns3:_="">
    <xsd:import namespace="2d8504ea-bdc4-4bf8-af11-a3723acdf21b"/>
    <xsd:import namespace="e4483868-18c9-4cdc-a318-1360b15594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504ea-bdc4-4bf8-af11-a3723acdf2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83868-18c9-4cdc-a318-1360b15594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131BA-36CF-4932-B8E4-E3313DBC5EB2}">
  <ds:schemaRefs>
    <ds:schemaRef ds:uri="http://schemas.microsoft.com/sharepoint/v3/contenttype/forms"/>
  </ds:schemaRefs>
</ds:datastoreItem>
</file>

<file path=customXml/itemProps2.xml><?xml version="1.0" encoding="utf-8"?>
<ds:datastoreItem xmlns:ds="http://schemas.openxmlformats.org/officeDocument/2006/customXml" ds:itemID="{91A42410-6E41-45A2-8604-800970ADC117}">
  <ds:schemaRefs>
    <ds:schemaRef ds:uri="http://purl.org/dc/dcmitype/"/>
    <ds:schemaRef ds:uri="http://schemas.microsoft.com/office/2006/documentManagement/types"/>
    <ds:schemaRef ds:uri="2d8504ea-bdc4-4bf8-af11-a3723acdf21b"/>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http://schemas.microsoft.com/office/infopath/2007/PartnerControls"/>
    <ds:schemaRef ds:uri="e4483868-18c9-4cdc-a318-1360b15594a8"/>
  </ds:schemaRefs>
</ds:datastoreItem>
</file>

<file path=customXml/itemProps3.xml><?xml version="1.0" encoding="utf-8"?>
<ds:datastoreItem xmlns:ds="http://schemas.openxmlformats.org/officeDocument/2006/customXml" ds:itemID="{EE2382CA-21DD-4245-A2D5-9FC497CCE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504ea-bdc4-4bf8-af11-a3723acdf21b"/>
    <ds:schemaRef ds:uri="e4483868-18c9-4cdc-a318-1360b1559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FINALPowerPointTEMPLATE</Template>
  <TotalTime>80710</TotalTime>
  <Words>653</Words>
  <Application>Microsoft Macintosh PowerPoint</Application>
  <PresentationFormat>On-screen Show (4:3)</PresentationFormat>
  <Paragraphs>189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Rick Vogel</cp:lastModifiedBy>
  <cp:revision>1230</cp:revision>
  <cp:lastPrinted>2024-02-27T15:22:14Z</cp:lastPrinted>
  <dcterms:created xsi:type="dcterms:W3CDTF">2014-02-09T20:57:02Z</dcterms:created>
  <dcterms:modified xsi:type="dcterms:W3CDTF">2024-08-14T14:10:55Z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0x010100BA7879BB3EB3E841817F962675E65027</vt:lpwstr>
  </property>
  <property fmtid="{D5CDD505-2E9C-101B-9397-08002B2CF9AE}" pid="3" name="MediaServiceImageTags">
    <vt:lpwstr/>
  </property>
</Properties>
</file>