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  <p:sldMasterId id="2147483769" r:id="rId5"/>
  </p:sldMasterIdLst>
  <p:notesMasterIdLst>
    <p:notesMasterId r:id="rId18"/>
  </p:notesMasterIdLst>
  <p:handoutMasterIdLst>
    <p:handoutMasterId r:id="rId19"/>
  </p:handoutMasterIdLst>
  <p:sldIdLst>
    <p:sldId id="594" r:id="rId6"/>
    <p:sldId id="264" r:id="rId7"/>
    <p:sldId id="595" r:id="rId8"/>
    <p:sldId id="601" r:id="rId9"/>
    <p:sldId id="411" r:id="rId10"/>
    <p:sldId id="602" r:id="rId11"/>
    <p:sldId id="596" r:id="rId12"/>
    <p:sldId id="604" r:id="rId13"/>
    <p:sldId id="467" r:id="rId14"/>
    <p:sldId id="598" r:id="rId15"/>
    <p:sldId id="599" r:id="rId16"/>
    <p:sldId id="600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E23AF7-10BD-6FCE-3FA3-C11A8FCAD9EE}" name="Lisa Ahlgren" initials="LA" userId="S::lisa.ahlgren@chiamass.gov::bba313d1-23e7-461d-8af5-7fb2af5dbd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4B0D5-8B8F-43D4-993F-4DC2C5DC8AB9}" v="6" dt="2024-12-10T17:05:40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10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934" y="48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7B74B0D5-8B8F-43D4-993F-4DC2C5DC8AB9}"/>
    <pc:docChg chg="undo custSel delSld modSld">
      <pc:chgData name="Paul Smith" userId="a2af1319-f9ad-4c0b-a0c5-fde8d2b56db6" providerId="ADAL" clId="{7B74B0D5-8B8F-43D4-993F-4DC2C5DC8AB9}" dt="2024-12-10T18:46:51.915" v="402" actId="20577"/>
      <pc:docMkLst>
        <pc:docMk/>
      </pc:docMkLst>
      <pc:sldChg chg="del">
        <pc:chgData name="Paul Smith" userId="a2af1319-f9ad-4c0b-a0c5-fde8d2b56db6" providerId="ADAL" clId="{7B74B0D5-8B8F-43D4-993F-4DC2C5DC8AB9}" dt="2024-12-10T15:15:48.242" v="149" actId="2696"/>
        <pc:sldMkLst>
          <pc:docMk/>
          <pc:sldMk cId="67885146" sldId="406"/>
        </pc:sldMkLst>
      </pc:sldChg>
      <pc:sldChg chg="del">
        <pc:chgData name="Paul Smith" userId="a2af1319-f9ad-4c0b-a0c5-fde8d2b56db6" providerId="ADAL" clId="{7B74B0D5-8B8F-43D4-993F-4DC2C5DC8AB9}" dt="2024-12-09T17:44:22.778" v="40" actId="2696"/>
        <pc:sldMkLst>
          <pc:docMk/>
          <pc:sldMk cId="3729148980" sldId="465"/>
        </pc:sldMkLst>
      </pc:sldChg>
      <pc:sldChg chg="modSp mod">
        <pc:chgData name="Paul Smith" userId="a2af1319-f9ad-4c0b-a0c5-fde8d2b56db6" providerId="ADAL" clId="{7B74B0D5-8B8F-43D4-993F-4DC2C5DC8AB9}" dt="2024-12-09T17:06:42.641" v="7" actId="6549"/>
        <pc:sldMkLst>
          <pc:docMk/>
          <pc:sldMk cId="3888889708" sldId="594"/>
        </pc:sldMkLst>
        <pc:spChg chg="mod">
          <ac:chgData name="Paul Smith" userId="a2af1319-f9ad-4c0b-a0c5-fde8d2b56db6" providerId="ADAL" clId="{7B74B0D5-8B8F-43D4-993F-4DC2C5DC8AB9}" dt="2024-12-09T17:06:42.641" v="7" actId="6549"/>
          <ac:spMkLst>
            <pc:docMk/>
            <pc:sldMk cId="3888889708" sldId="594"/>
            <ac:spMk id="7" creationId="{9AD3CCE8-62E5-16B4-5226-2F2BB0581B3E}"/>
          </ac:spMkLst>
        </pc:spChg>
      </pc:sldChg>
      <pc:sldChg chg="modSp mod">
        <pc:chgData name="Paul Smith" userId="a2af1319-f9ad-4c0b-a0c5-fde8d2b56db6" providerId="ADAL" clId="{7B74B0D5-8B8F-43D4-993F-4DC2C5DC8AB9}" dt="2024-12-10T18:46:06.866" v="390" actId="20577"/>
        <pc:sldMkLst>
          <pc:docMk/>
          <pc:sldMk cId="288203281" sldId="595"/>
        </pc:sldMkLst>
        <pc:spChg chg="mod">
          <ac:chgData name="Paul Smith" userId="a2af1319-f9ad-4c0b-a0c5-fde8d2b56db6" providerId="ADAL" clId="{7B74B0D5-8B8F-43D4-993F-4DC2C5DC8AB9}" dt="2024-12-10T18:46:06.866" v="390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">
        <pc:chgData name="Paul Smith" userId="a2af1319-f9ad-4c0b-a0c5-fde8d2b56db6" providerId="ADAL" clId="{7B74B0D5-8B8F-43D4-993F-4DC2C5DC8AB9}" dt="2024-12-10T17:05:40.547" v="386"/>
        <pc:sldMkLst>
          <pc:docMk/>
          <pc:sldMk cId="1270309710" sldId="596"/>
        </pc:sldMkLst>
        <pc:graphicFrameChg chg="mod">
          <ac:chgData name="Paul Smith" userId="a2af1319-f9ad-4c0b-a0c5-fde8d2b56db6" providerId="ADAL" clId="{7B74B0D5-8B8F-43D4-993F-4DC2C5DC8AB9}" dt="2024-12-10T17:05:40.547" v="386"/>
          <ac:graphicFrameMkLst>
            <pc:docMk/>
            <pc:sldMk cId="1270309710" sldId="596"/>
            <ac:graphicFrameMk id="5" creationId="{1DDA7D38-0AAF-016B-786E-02AE8137CB63}"/>
          </ac:graphicFrameMkLst>
        </pc:graphicFrameChg>
      </pc:sldChg>
      <pc:sldChg chg="modSp mod">
        <pc:chgData name="Paul Smith" userId="a2af1319-f9ad-4c0b-a0c5-fde8d2b56db6" providerId="ADAL" clId="{7B74B0D5-8B8F-43D4-993F-4DC2C5DC8AB9}" dt="2024-12-10T15:14:46.473" v="148" actId="6549"/>
        <pc:sldMkLst>
          <pc:docMk/>
          <pc:sldMk cId="3342068931" sldId="598"/>
        </pc:sldMkLst>
        <pc:spChg chg="mod">
          <ac:chgData name="Paul Smith" userId="a2af1319-f9ad-4c0b-a0c5-fde8d2b56db6" providerId="ADAL" clId="{7B74B0D5-8B8F-43D4-993F-4DC2C5DC8AB9}" dt="2024-12-10T15:14:46.473" v="148" actId="6549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B74B0D5-8B8F-43D4-993F-4DC2C5DC8AB9}" dt="2024-12-09T17:07:45.097" v="39" actId="6549"/>
        <pc:sldMkLst>
          <pc:docMk/>
          <pc:sldMk cId="3221147344" sldId="599"/>
        </pc:sldMkLst>
        <pc:spChg chg="mod">
          <ac:chgData name="Paul Smith" userId="a2af1319-f9ad-4c0b-a0c5-fde8d2b56db6" providerId="ADAL" clId="{7B74B0D5-8B8F-43D4-993F-4DC2C5DC8AB9}" dt="2024-12-09T17:07:45.097" v="39" actId="6549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7B74B0D5-8B8F-43D4-993F-4DC2C5DC8AB9}" dt="2024-12-10T18:46:51.915" v="402" actId="20577"/>
        <pc:sldMkLst>
          <pc:docMk/>
          <pc:sldMk cId="92546677" sldId="601"/>
        </pc:sldMkLst>
        <pc:spChg chg="mod">
          <ac:chgData name="Paul Smith" userId="a2af1319-f9ad-4c0b-a0c5-fde8d2b56db6" providerId="ADAL" clId="{7B74B0D5-8B8F-43D4-993F-4DC2C5DC8AB9}" dt="2024-12-10T18:46:51.915" v="402" actId="20577"/>
          <ac:spMkLst>
            <pc:docMk/>
            <pc:sldMk cId="92546677" sldId="601"/>
            <ac:spMk id="11" creationId="{9DF5ECB9-60D3-C5BC-EE60-29DB10EE6099}"/>
          </ac:spMkLst>
        </pc:spChg>
      </pc:sldChg>
      <pc:sldChg chg="del">
        <pc:chgData name="Paul Smith" userId="a2af1319-f9ad-4c0b-a0c5-fde8d2b56db6" providerId="ADAL" clId="{7B74B0D5-8B8F-43D4-993F-4DC2C5DC8AB9}" dt="2024-12-09T17:45:01.008" v="41" actId="2696"/>
        <pc:sldMkLst>
          <pc:docMk/>
          <pc:sldMk cId="3756565413" sldId="6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12/9/2024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12/9/2024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51E78-D449-408F-A981-F3C46D2FBC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51E78-D449-408F-A981-F3C46D2FBC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9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8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5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10,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 2024 HMO Membership reports were distributed to select payers last month. Signoff is due by 1/10/25.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2024 will be sent to payers later this month.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some payers to reconcile differences in certain utilization report categories.</a:t>
            </a: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14, 2025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11, 2025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files through October 2024 were due by November 30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claims versioning methods with select payers. We’ll reach out when we have examples to share as we analyze the logic for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2025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MA APCD submission guide changes related to CHIA’s health equity strategy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filing type: Demographic (DE) file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some existing Member Eligibility data elements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data elements added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require a new version of CHIA’s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application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files will need to be submitted in the Fall of 2025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Production files will be due in February 2026 for January 2026 data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8C5E-4AB4-E1F4-F6B3-DC0DCD5F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732579CD-AA7C-5DC4-2043-D58C75626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CE0BDEEC-0CCE-8682-956D-6C8B999B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6950CFE0-DEDC-100C-DC6F-4BDC0E7A029D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8076935" cy="4847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7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Current State: Limited Equity Data in APCD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F56B2324-B865-2C1C-F23E-767E994D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E5578E82-4456-FC8F-913F-596EC6E4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C54CDF47-FC9F-BE5D-D5F5-AA79580EA715}"/>
              </a:ext>
            </a:extLst>
          </p:cNvPr>
          <p:cNvSpPr txBox="1"/>
          <p:nvPr/>
        </p:nvSpPr>
        <p:spPr>
          <a:xfrm>
            <a:off x="708164" y="1977323"/>
            <a:ext cx="7740927" cy="3059936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500" dirty="0">
                <a:latin typeface="Arial"/>
                <a:cs typeface="Arial"/>
              </a:rPr>
              <a:t>APCD is a rich source of eligibility and claims data from more than 80 payers, including MassHealth and Medicare MCOs </a:t>
            </a:r>
          </a:p>
          <a:p>
            <a:pPr marL="600075" lvl="1" indent="-257175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Demographic data is collected from members, but data currently submitted to CHIA is very limited: Gender, 5-digit zip code, preferred language (English/Spanish/other)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CHIA proposes to collect available RELD/SOGI and member address data from payers to enhance reporting </a:t>
            </a:r>
          </a:p>
          <a:p>
            <a:pPr marL="600075" lvl="1" indent="-257175" defTabSz="685800" fontAlgn="auto">
              <a:spcBef>
                <a:spcPts val="900"/>
              </a:spcBef>
              <a:spcAft>
                <a:spcPts val="0"/>
              </a:spcAft>
              <a:buClr>
                <a:srgbClr val="005480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Monitor disparities in coverage, access, utilization, cost, quality, and affordability by race/ethnicity, region, and other sociodemographic characteristics using APCD data </a:t>
            </a: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91D4D03-0994-C320-B657-F386CB52C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MA APCD TAG | 2024</a:t>
            </a:r>
          </a:p>
        </p:txBody>
      </p:sp>
    </p:spTree>
    <p:extLst>
      <p:ext uri="{BB962C8B-B14F-4D97-AF65-F5344CB8AC3E}">
        <p14:creationId xmlns:p14="http://schemas.microsoft.com/office/powerpoint/2010/main" val="312626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618173" y="713314"/>
            <a:ext cx="7808867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Payer Data Elements of Interest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1388253" y="2296028"/>
            <a:ext cx="3085637" cy="2374458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Race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Ethnicity (QMAT)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Hispanic ethnicity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Granular ethnicity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Preferred Language (QMAT+)</a:t>
            </a:r>
          </a:p>
          <a:p>
            <a:pPr marL="600075" lvl="1" indent="-257175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1050" dirty="0">
                <a:latin typeface="Arial"/>
                <a:cs typeface="Arial"/>
              </a:rPr>
              <a:t>Written</a:t>
            </a:r>
          </a:p>
          <a:p>
            <a:pPr marL="600075" lvl="1" indent="-257175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1050" dirty="0">
                <a:latin typeface="Arial"/>
                <a:cs typeface="Arial"/>
              </a:rPr>
              <a:t>Spoken</a:t>
            </a:r>
          </a:p>
        </p:txBody>
      </p:sp>
      <p:sp>
        <p:nvSpPr>
          <p:cNvPr id="5" name="Subhead &amp; Body Text">
            <a:extLst>
              <a:ext uri="{FF2B5EF4-FFF2-40B4-BE49-F238E27FC236}">
                <a16:creationId xmlns:a16="http://schemas.microsoft.com/office/drawing/2014/main" id="{5BFF92C4-03FA-BF12-C5FC-2961EE084B3C}"/>
              </a:ext>
            </a:extLst>
          </p:cNvPr>
          <p:cNvSpPr txBox="1"/>
          <p:nvPr/>
        </p:nvSpPr>
        <p:spPr>
          <a:xfrm>
            <a:off x="4747337" y="2296028"/>
            <a:ext cx="3764778" cy="2373696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Sexual orientation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Gender Identity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Disability Status (QMAT)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 assigned at birth 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59EB1C5B-21B8-2D65-4D63-BC894E828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MA APCD TAG | 2024</a:t>
            </a:r>
          </a:p>
        </p:txBody>
      </p:sp>
      <p:sp>
        <p:nvSpPr>
          <p:cNvPr id="12" name="Subhead &amp; Body Text">
            <a:extLst>
              <a:ext uri="{FF2B5EF4-FFF2-40B4-BE49-F238E27FC236}">
                <a16:creationId xmlns:a16="http://schemas.microsoft.com/office/drawing/2014/main" id="{60E0A383-A218-80A7-92C6-837B75E0C31A}"/>
              </a:ext>
            </a:extLst>
          </p:cNvPr>
          <p:cNvSpPr txBox="1"/>
          <p:nvPr/>
        </p:nvSpPr>
        <p:spPr>
          <a:xfrm>
            <a:off x="632415" y="1351677"/>
            <a:ext cx="7682949" cy="844821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Align with QMAT data standards to ensure interoperability with other CHIA data assets (including hospital EHR data) and encourage consistency across state agencies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F2E33-C1A7-FC5A-1A60-E053E05649DA}"/>
              </a:ext>
            </a:extLst>
          </p:cNvPr>
          <p:cNvSpPr txBox="1"/>
          <p:nvPr/>
        </p:nvSpPr>
        <p:spPr>
          <a:xfrm>
            <a:off x="708164" y="4807950"/>
            <a:ext cx="7628887" cy="56169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QMAT Health Equity Data Standards TAG will reconvene in early 2025 to update recommendations, including consideration of the new OMB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07548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2" y="851540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2025 MA APCD Submission Guide Updates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DA7D38-0AAF-016B-786E-02AE8137C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40489"/>
              </p:ext>
            </p:extLst>
          </p:nvPr>
        </p:nvGraphicFramePr>
        <p:xfrm>
          <a:off x="741363" y="1581150"/>
          <a:ext cx="6932612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6042" imgH="3362293" progId="Word.Document.12">
                  <p:embed/>
                </p:oleObj>
              </mc:Choice>
              <mc:Fallback>
                <p:oleObj name="Document" r:id="rId3" imgW="5956042" imgH="336229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DA7D38-0AAF-016B-786E-02AE8137C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1581150"/>
                        <a:ext cx="6932612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4440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>
                <a:latin typeface="+mn-lt"/>
              </a:rPr>
              <a:t>Enrollment Trends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971957"/>
            <a:ext cx="8506133" cy="5623689"/>
          </a:xfrm>
        </p:spPr>
        <p:txBody>
          <a:bodyPr/>
          <a:lstStyle/>
          <a:p>
            <a:r>
              <a:rPr lang="en-US" altLang="en-US" sz="2000" dirty="0"/>
              <a:t>The next Enrollment Trends reporting cycle will be based on data through September 2024 and is scheduled to be published in March 2025.</a:t>
            </a:r>
            <a:endParaRPr lang="en-US" alt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en-US" sz="2000"/>
          </a:p>
          <a:p>
            <a:pPr>
              <a:tabLst>
                <a:tab pos="6799263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cs typeface="Calibri"/>
              </a:rPr>
              <a:t>CHIA sent payers MA APCD-sourced enrollment counts for review in early </a:t>
            </a:r>
            <a:r>
              <a:rPr lang="en-US" sz="2000" b="1" dirty="0">
                <a:solidFill>
                  <a:prstClr val="black"/>
                </a:solidFill>
                <a:cs typeface="Calibri"/>
              </a:rPr>
              <a:t>December 2024</a:t>
            </a:r>
            <a:endParaRPr lang="en-US" sz="2000" b="1" dirty="0">
              <a:solidFill>
                <a:prstClr val="black"/>
              </a:solidFill>
              <a:ea typeface="Calibri"/>
              <a:cs typeface="Calibri"/>
            </a:endParaRPr>
          </a:p>
          <a:p>
            <a:pPr lvl="1">
              <a:buFont typeface="Courier New" charset="0"/>
              <a:buChar char="o"/>
              <a:tabLst>
                <a:tab pos="6799263" algn="l"/>
              </a:tabLst>
              <a:defRPr/>
            </a:pPr>
            <a:r>
              <a:rPr lang="en-US" sz="1800" b="1" dirty="0">
                <a:solidFill>
                  <a:prstClr val="black"/>
                </a:solidFill>
                <a:cs typeface="Calibri"/>
              </a:rPr>
              <a:t>If there are any issues with this data we request you contact us as soon as possible, otherwise, by</a:t>
            </a:r>
            <a:r>
              <a:rPr lang="en-US" sz="18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cs typeface="Calibri"/>
              </a:rPr>
              <a:t>Friday, December 20th, 2024</a:t>
            </a:r>
            <a:r>
              <a:rPr lang="en-US" sz="1800" b="1" dirty="0">
                <a:solidFill>
                  <a:prstClr val="black"/>
                </a:solidFill>
                <a:cs typeface="Calibri"/>
              </a:rPr>
              <a:t> at the latest. </a:t>
            </a:r>
            <a:endParaRPr lang="en-US" sz="1800" b="1">
              <a:solidFill>
                <a:prstClr val="black"/>
              </a:solidFill>
              <a:ea typeface="Calibri"/>
              <a:cs typeface="Calibri"/>
            </a:endParaRPr>
          </a:p>
          <a:p>
            <a:pPr lvl="1">
              <a:buFont typeface="Courier New" charset="0"/>
              <a:buChar char="o"/>
              <a:tabLst>
                <a:tab pos="6799263" algn="l"/>
              </a:tabLst>
              <a:defRPr/>
            </a:pPr>
            <a:r>
              <a:rPr lang="en-US" sz="1800" b="1" dirty="0">
                <a:solidFill>
                  <a:prstClr val="black"/>
                </a:solidFill>
                <a:cs typeface="Calibri"/>
              </a:rPr>
              <a:t>If we do not hear back from you by that date we will assume there are no issues with your data.</a:t>
            </a:r>
            <a:endParaRPr lang="en-US" b="1" dirty="0">
              <a:solidFill>
                <a:prstClr val="black"/>
              </a:solidFill>
            </a:endParaRPr>
          </a:p>
          <a:p>
            <a:pPr lvl="1">
              <a:buFont typeface="Courier New" charset="0"/>
              <a:buChar char="o"/>
              <a:tabLst>
                <a:tab pos="6799263" algn="l"/>
              </a:tabLst>
              <a:defRPr/>
            </a:pPr>
            <a:endParaRPr lang="en-US" sz="1800" dirty="0">
              <a:solidFill>
                <a:prstClr val="black"/>
              </a:solidFill>
              <a:cs typeface="Calibri"/>
            </a:endParaRPr>
          </a:p>
          <a:p>
            <a:pPr>
              <a:tabLst>
                <a:tab pos="6799263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cs typeface="Calibri"/>
              </a:rPr>
              <a:t>CHIA received </a:t>
            </a:r>
            <a:r>
              <a:rPr lang="en-US" sz="2000" b="1" dirty="0">
                <a:solidFill>
                  <a:prstClr val="black"/>
                </a:solidFill>
                <a:cs typeface="Calibri"/>
              </a:rPr>
              <a:t>Supplemental data</a:t>
            </a:r>
            <a:r>
              <a:rPr lang="en-US" sz="2000" dirty="0">
                <a:solidFill>
                  <a:prstClr val="black"/>
                </a:solidFill>
                <a:cs typeface="Calibri"/>
              </a:rPr>
              <a:t> from</a:t>
            </a:r>
            <a:r>
              <a:rPr lang="en-US" sz="2000" b="1" dirty="0">
                <a:solidFill>
                  <a:prstClr val="black"/>
                </a:solidFill>
                <a:cs typeface="Calibri"/>
              </a:rPr>
              <a:t> </a:t>
            </a:r>
            <a:r>
              <a:rPr lang="en-US" sz="2000" dirty="0">
                <a:solidFill>
                  <a:prstClr val="black"/>
                </a:solidFill>
                <a:cs typeface="Calibri"/>
              </a:rPr>
              <a:t>certain payers in mid-November. Thank you for your submissions. We review each submission and have sent follow up questions for context to select payers, along with the APCD ME verifications.</a:t>
            </a:r>
            <a:endParaRPr lang="en-US" sz="2000" dirty="0">
              <a:solidFill>
                <a:prstClr val="black"/>
              </a:solidFill>
              <a:ea typeface="Calibri"/>
              <a:cs typeface="Calibri"/>
            </a:endParaRPr>
          </a:p>
          <a:p>
            <a:pPr lvl="1">
              <a:buFont typeface="Arial" charset="0"/>
              <a:buChar char="•"/>
              <a:tabLst>
                <a:tab pos="6799263" algn="l"/>
              </a:tabLst>
              <a:defRPr/>
            </a:pPr>
            <a:endParaRPr lang="en-US" sz="1800" dirty="0">
              <a:solidFill>
                <a:prstClr val="black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cs typeface="Arial"/>
              </a:rPr>
              <a:t>For questions on Enrollment Trends: </a:t>
            </a:r>
            <a:r>
              <a:rPr lang="en-US" altLang="en-US" sz="2000" dirty="0">
                <a:solidFill>
                  <a:prstClr val="black"/>
                </a:solidFill>
                <a:cs typeface="Arial"/>
              </a:rPr>
              <a:t>Contact your </a:t>
            </a:r>
            <a:r>
              <a:rPr lang="en-US" altLang="en-US" sz="2000" u="sng" dirty="0">
                <a:solidFill>
                  <a:prstClr val="black"/>
                </a:solidFill>
                <a:cs typeface="Arial"/>
              </a:rPr>
              <a:t>CHIA liaison.</a:t>
            </a:r>
            <a:endParaRPr lang="en-US" altLang="en-US" sz="2000" dirty="0">
              <a:solidFill>
                <a:prstClr val="black"/>
              </a:solidFill>
              <a:cs typeface="Arial"/>
            </a:endParaRPr>
          </a:p>
          <a:p>
            <a:pPr marL="0" indent="0">
              <a:buNone/>
            </a:pPr>
            <a:endParaRPr lang="en-US" altLang="en-US" sz="2000"/>
          </a:p>
          <a:p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97061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78" cy="532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741">
                  <a:extLst>
                    <a:ext uri="{9D8B030D-6E8A-4147-A177-3AD203B41FA5}">
                      <a16:colId xmlns:a16="http://schemas.microsoft.com/office/drawing/2014/main" val="3202710597"/>
                    </a:ext>
                  </a:extLst>
                </a:gridCol>
              </a:tblGrid>
              <a:tr h="417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Oct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Nov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Dec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Jan 2025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  <a:cs typeface="Helvetica"/>
                        </a:rPr>
                        <a:t>Feb </a:t>
                      </a:r>
                      <a:r>
                        <a:rPr lang="en-US" sz="1800" b="1" dirty="0">
                          <a:latin typeface="+mn-lt"/>
                          <a:cs typeface="Helvetica"/>
                        </a:rPr>
                        <a:t>2025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dirty="0">
                          <a:latin typeface="+mn-lt"/>
                          <a:cs typeface="Helvetica"/>
                        </a:rPr>
                        <a:t>Mar 2025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9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  <a:cs typeface="Helvetica"/>
                        </a:rPr>
                        <a:t>Payers</a:t>
                      </a:r>
                      <a:r>
                        <a:rPr lang="en-US" sz="1200" b="0" baseline="0" dirty="0">
                          <a:latin typeface="+mn-lt"/>
                          <a:cs typeface="Helvetica"/>
                        </a:rPr>
                        <a:t> submit Sept 2024 MA APCD files; </a:t>
                      </a:r>
                      <a:endParaRPr lang="en-US" sz="1200" b="0" dirty="0">
                        <a:latin typeface="+mn-lt"/>
                        <a:cs typeface="Helvetic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baseline="0" dirty="0">
                          <a:latin typeface="+mn-lt"/>
                          <a:cs typeface="Helvetica"/>
                        </a:rPr>
                        <a:t>CHIA sends Supplemental Requests (to select payers)</a:t>
                      </a:r>
                      <a:endParaRPr lang="en-US" sz="1200" b="0" dirty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831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Helvetica"/>
                        </a:rPr>
                        <a:t>Supplemental</a:t>
                      </a:r>
                      <a:r>
                        <a:rPr lang="en-US" sz="1200" b="1" baseline="0" dirty="0">
                          <a:latin typeface="+mn-lt"/>
                          <a:cs typeface="Helvetica"/>
                        </a:rPr>
                        <a:t> enrollment reports due </a:t>
                      </a:r>
                      <a:r>
                        <a:rPr lang="en-US" sz="1200" b="0" baseline="0" dirty="0">
                          <a:latin typeface="+mn-lt"/>
                          <a:cs typeface="Helvetica"/>
                        </a:rPr>
                        <a:t>(select payers)</a:t>
                      </a:r>
                      <a:endParaRPr lang="en-US" sz="1200" b="0" dirty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214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Helvetica"/>
                        </a:rPr>
                        <a:t>MA</a:t>
                      </a:r>
                      <a:r>
                        <a:rPr lang="en-US" sz="1200" baseline="0" dirty="0">
                          <a:latin typeface="+mn-lt"/>
                          <a:cs typeface="Helvetica"/>
                        </a:rPr>
                        <a:t> APCD enrollment counts sent to payers for review; Response if issues due </a:t>
                      </a:r>
                      <a:r>
                        <a:rPr lang="en-US" sz="1200" b="1" baseline="0" dirty="0">
                          <a:latin typeface="+mn-lt"/>
                          <a:cs typeface="Helvetica"/>
                        </a:rPr>
                        <a:t>Dec 20</a:t>
                      </a:r>
                      <a:endParaRPr lang="en-US" sz="1200" b="1" dirty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92938</TotalTime>
  <Words>741</Words>
  <Application>Microsoft Office PowerPoint</Application>
  <PresentationFormat>On-screen Show (4:3)</PresentationFormat>
  <Paragraphs>114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Trends Update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Paul Smith</cp:lastModifiedBy>
  <cp:revision>1233</cp:revision>
  <cp:lastPrinted>2024-02-27T15:22:14Z</cp:lastPrinted>
  <dcterms:created xsi:type="dcterms:W3CDTF">2014-02-09T20:57:02Z</dcterms:created>
  <dcterms:modified xsi:type="dcterms:W3CDTF">2024-12-10T18:46:58Z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