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 id="2147483696" r:id="rId3"/>
    <p:sldMasterId id="2147483697" r:id="rId4"/>
  </p:sldMasterIdLst>
  <p:notesMasterIdLst>
    <p:notesMasterId r:id="rId25"/>
  </p:notesMasterIdLst>
  <p:handoutMasterIdLst>
    <p:handoutMasterId r:id="rId26"/>
  </p:handoutMasterIdLst>
  <p:sldIdLst>
    <p:sldId id="317" r:id="rId5"/>
    <p:sldId id="264" r:id="rId6"/>
    <p:sldId id="566" r:id="rId7"/>
    <p:sldId id="623" r:id="rId8"/>
    <p:sldId id="615" r:id="rId9"/>
    <p:sldId id="612" r:id="rId10"/>
    <p:sldId id="622" r:id="rId11"/>
    <p:sldId id="635" r:id="rId12"/>
    <p:sldId id="636" r:id="rId13"/>
    <p:sldId id="637" r:id="rId14"/>
    <p:sldId id="638" r:id="rId15"/>
    <p:sldId id="574" r:id="rId16"/>
    <p:sldId id="644" r:id="rId17"/>
    <p:sldId id="639" r:id="rId18"/>
    <p:sldId id="640" r:id="rId19"/>
    <p:sldId id="641" r:id="rId20"/>
    <p:sldId id="642" r:id="rId21"/>
    <p:sldId id="643" r:id="rId22"/>
    <p:sldId id="296" r:id="rId23"/>
    <p:sldId id="560" r:id="rId2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973">
          <p15:clr>
            <a:srgbClr val="A4A3A4"/>
          </p15:clr>
        </p15:guide>
        <p15:guide id="2" pos="11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mer, Marilyn" initials="KM"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1" autoAdjust="0"/>
    <p:restoredTop sz="89371" autoAdjust="0"/>
  </p:normalViewPr>
  <p:slideViewPr>
    <p:cSldViewPr snapToGrid="0" snapToObjects="1" showGuides="1">
      <p:cViewPr>
        <p:scale>
          <a:sx n="97" d="100"/>
          <a:sy n="97" d="100"/>
        </p:scale>
        <p:origin x="-2034" y="-252"/>
      </p:cViewPr>
      <p:guideLst>
        <p:guide orient="horz" pos="973"/>
        <p:guide pos="1188"/>
      </p:guideLst>
    </p:cSldViewPr>
  </p:slideViewPr>
  <p:outlineViewPr>
    <p:cViewPr>
      <p:scale>
        <a:sx n="33" d="100"/>
        <a:sy n="33" d="100"/>
      </p:scale>
      <p:origin x="30" y="1153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100" dirty="0"/>
              <a:t>ME035 Health</a:t>
            </a:r>
            <a:r>
              <a:rPr lang="en-US" sz="1100" baseline="0" dirty="0"/>
              <a:t> Care Home </a:t>
            </a:r>
          </a:p>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100" baseline="0" dirty="0"/>
              <a:t>Assigned Flag</a:t>
            </a:r>
            <a:endParaRPr lang="en-US" sz="1100" dirty="0"/>
          </a:p>
        </c:rich>
      </c:tx>
      <c:layout>
        <c:manualLayout>
          <c:xMode val="edge"/>
          <c:yMode val="edge"/>
          <c:x val="2.1748494673459934E-2"/>
          <c:y val="7.549170661188466E-2"/>
        </c:manualLayout>
      </c:layout>
      <c:overlay val="0"/>
      <c:spPr>
        <a:noFill/>
        <a:ln>
          <a:noFill/>
        </a:ln>
        <a:effectLst/>
      </c:spPr>
    </c:title>
    <c:autoTitleDeleted val="0"/>
    <c:plotArea>
      <c:layout>
        <c:manualLayout>
          <c:layoutTarget val="inner"/>
          <c:xMode val="edge"/>
          <c:yMode val="edge"/>
          <c:x val="0.50850342236632184"/>
          <c:y val="6.194124248649472E-2"/>
          <c:w val="0.37515001801245434"/>
          <c:h val="0.86661388191432698"/>
        </c:manualLayout>
      </c:layout>
      <c:pieChart>
        <c:varyColors val="1"/>
        <c:ser>
          <c:idx val="0"/>
          <c:order val="0"/>
          <c:tx>
            <c:strRef>
              <c:f>Sheet1!$B$1</c:f>
              <c:strCache>
                <c:ptCount val="1"/>
                <c:pt idx="0">
                  <c:v>Percent</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2-E3BA-4FD2-9F81-03833064B567}"/>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E3BA-4FD2-9F81-03833064B567}"/>
              </c:ext>
            </c:extLst>
          </c:dPt>
          <c:dLbls>
            <c:dLbl>
              <c:idx val="1"/>
              <c:layout>
                <c:manualLayout>
                  <c:x val="1.0492511965416087E-2"/>
                  <c:y val="2.6933300996728301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3BA-4FD2-9F81-03833064B567}"/>
                </c:ext>
              </c:extLst>
            </c:dLbl>
            <c:dLbl>
              <c:idx val="4"/>
              <c:layout/>
              <c:tx>
                <c:rich>
                  <a:bodyPr/>
                  <a:lstStyle/>
                  <a:p>
                    <a:r>
                      <a:rPr lang="en-US"/>
                      <a:t>
</a:t>
                    </a:r>
                    <a:fld id="{3549A57C-E6E2-4045-8806-61841C5827D5}" type="PERCENTAGE">
                      <a:rPr lang="en-US"/>
                      <a:pPr/>
                      <a:t>[PERCENTAGE]</a:t>
                    </a:fld>
                    <a:endParaRPr lang="en-US"/>
                  </a:p>
                </c:rich>
              </c:tx>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E3BA-4FD2-9F81-03833064B56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Sheet1!$A$2:$A$6</c:f>
              <c:strCache>
                <c:ptCount val="5"/>
                <c:pt idx="0">
                  <c:v>Blank</c:v>
                </c:pt>
                <c:pt idx="1">
                  <c:v>Yes</c:v>
                </c:pt>
                <c:pt idx="2">
                  <c:v>No</c:v>
                </c:pt>
                <c:pt idx="3">
                  <c:v>Unknown</c:v>
                </c:pt>
                <c:pt idx="4">
                  <c:v>Not Applicable</c:v>
                </c:pt>
              </c:strCache>
            </c:strRef>
          </c:cat>
          <c:val>
            <c:numRef>
              <c:f>Sheet1!$B$2:$B$6</c:f>
              <c:numCache>
                <c:formatCode>0.00%</c:formatCode>
                <c:ptCount val="5"/>
                <c:pt idx="0">
                  <c:v>9.8000000000000004E-2</c:v>
                </c:pt>
                <c:pt idx="1">
                  <c:v>3.7999999999999999E-2</c:v>
                </c:pt>
                <c:pt idx="2">
                  <c:v>0.33100000000000002</c:v>
                </c:pt>
                <c:pt idx="3">
                  <c:v>0.17399999999999999</c:v>
                </c:pt>
                <c:pt idx="4">
                  <c:v>0.35499999999999998</c:v>
                </c:pt>
              </c:numCache>
            </c:numRef>
          </c:val>
          <c:extLst xmlns:c16r2="http://schemas.microsoft.com/office/drawing/2015/06/chart">
            <c:ext xmlns:c16="http://schemas.microsoft.com/office/drawing/2014/chart" uri="{C3380CC4-5D6E-409C-BE32-E72D297353CC}">
              <c16:uniqueId val="{00000000-E3BA-4FD2-9F81-03833064B56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l"/>
      <c:layout>
        <c:manualLayout>
          <c:xMode val="edge"/>
          <c:yMode val="edge"/>
          <c:x val="0.11764705882352941"/>
          <c:y val="0.33393429487179488"/>
          <c:w val="0.29633781071483711"/>
          <c:h val="0.6179430114890055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100" dirty="0"/>
              <a:t>ME036 Health</a:t>
            </a:r>
            <a:r>
              <a:rPr lang="en-US" sz="1100" baseline="0" dirty="0"/>
              <a:t> Care Home </a:t>
            </a:r>
          </a:p>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100" baseline="0" dirty="0"/>
              <a:t>National Provider ID </a:t>
            </a:r>
          </a:p>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100" baseline="0" dirty="0"/>
              <a:t>Availability</a:t>
            </a:r>
            <a:endParaRPr lang="en-US" sz="1100" dirty="0"/>
          </a:p>
        </c:rich>
      </c:tx>
      <c:layout>
        <c:manualLayout>
          <c:xMode val="edge"/>
          <c:yMode val="edge"/>
          <c:x val="2.1748494673459934E-2"/>
          <c:y val="7.549170661188466E-2"/>
        </c:manualLayout>
      </c:layout>
      <c:overlay val="0"/>
      <c:spPr>
        <a:noFill/>
        <a:ln>
          <a:noFill/>
        </a:ln>
        <a:effectLst/>
      </c:spPr>
    </c:title>
    <c:autoTitleDeleted val="0"/>
    <c:plotArea>
      <c:layout>
        <c:manualLayout>
          <c:layoutTarget val="inner"/>
          <c:xMode val="edge"/>
          <c:yMode val="edge"/>
          <c:x val="0.50850342236632184"/>
          <c:y val="6.194124248649472E-2"/>
          <c:w val="0.37515001801245434"/>
          <c:h val="0.86661388191432698"/>
        </c:manualLayout>
      </c:layout>
      <c:pieChart>
        <c:varyColors val="1"/>
        <c:ser>
          <c:idx val="0"/>
          <c:order val="0"/>
          <c:tx>
            <c:strRef>
              <c:f>Sheet1!$B$1</c:f>
              <c:strCache>
                <c:ptCount val="1"/>
                <c:pt idx="0">
                  <c:v>Percent</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A698-4321-906C-F766278EFDFA}"/>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A698-4321-906C-F766278EFDFA}"/>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A698-4321-906C-F766278EFDFA}"/>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A698-4321-906C-F766278EFDFA}"/>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A698-4321-906C-F766278EFDFA}"/>
              </c:ext>
            </c:extLst>
          </c:dPt>
          <c:dLbls>
            <c:dLbl>
              <c:idx val="1"/>
              <c:layout>
                <c:manualLayout>
                  <c:x val="0.1281395707889455"/>
                  <c:y val="5.7129983641482092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698-4321-906C-F766278EFDFA}"/>
                </c:ext>
              </c:extLst>
            </c:dLbl>
            <c:dLbl>
              <c:idx val="4"/>
              <c:tx>
                <c:rich>
                  <a:bodyPr/>
                  <a:lstStyle/>
                  <a:p>
                    <a:r>
                      <a:rPr lang="en-US"/>
                      <a:t>
</a:t>
                    </a:r>
                    <a:fld id="{3549A57C-E6E2-4045-8806-61841C5827D5}" type="PERCENTAGE">
                      <a:rPr lang="en-US"/>
                      <a:pPr/>
                      <a:t>[PERCENTAGE]</a:t>
                    </a:fld>
                    <a:endParaRPr lang="en-US"/>
                  </a:p>
                </c:rich>
              </c:tx>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9-A698-4321-906C-F766278EFD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Blank</c:v>
                </c:pt>
                <c:pt idx="1">
                  <c:v>Health Care Home NPI Available</c:v>
                </c:pt>
              </c:strCache>
            </c:strRef>
          </c:cat>
          <c:val>
            <c:numRef>
              <c:f>Sheet1!$B$2:$B$3</c:f>
              <c:numCache>
                <c:formatCode>0.00%</c:formatCode>
                <c:ptCount val="2"/>
                <c:pt idx="0">
                  <c:v>0.57999999999999996</c:v>
                </c:pt>
                <c:pt idx="1">
                  <c:v>0.42</c:v>
                </c:pt>
              </c:numCache>
            </c:numRef>
          </c:val>
          <c:extLst xmlns:c16r2="http://schemas.microsoft.com/office/drawing/2015/06/chart">
            <c:ext xmlns:c16="http://schemas.microsoft.com/office/drawing/2014/chart" uri="{C3380CC4-5D6E-409C-BE32-E72D297353CC}">
              <c16:uniqueId val="{0000000A-A698-4321-906C-F766278EFDF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l"/>
      <c:layout>
        <c:manualLayout>
          <c:xMode val="edge"/>
          <c:yMode val="edge"/>
          <c:x val="5.5555555555555552E-2"/>
          <c:y val="0.53776190272388336"/>
          <c:w val="0.41071689568215736"/>
          <c:h val="0.414115403636917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a:t>Males</a:t>
            </a:r>
          </a:p>
        </c:rich>
      </c:tx>
      <c:layout>
        <c:manualLayout>
          <c:xMode val="edge"/>
          <c:yMode val="edge"/>
          <c:x val="0.41644146981627295"/>
          <c:y val="4.3209876543209874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Male</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811.6</c:v>
                </c:pt>
                <c:pt idx="1">
                  <c:v>781.1</c:v>
                </c:pt>
                <c:pt idx="2">
                  <c:v>785.8</c:v>
                </c:pt>
                <c:pt idx="3">
                  <c:v>796.7</c:v>
                </c:pt>
                <c:pt idx="4">
                  <c:v>814.8</c:v>
                </c:pt>
              </c:numCache>
            </c:numRef>
          </c:val>
          <c:extLst xmlns:c16r2="http://schemas.microsoft.com/office/drawing/2015/06/chart">
            <c:ext xmlns:c16="http://schemas.microsoft.com/office/drawing/2014/chart" uri="{C3380CC4-5D6E-409C-BE32-E72D297353CC}">
              <c16:uniqueId val="{00000000-7868-4FAF-92A3-DAC4336A8F15}"/>
            </c:ext>
          </c:extLst>
        </c:ser>
        <c:dLbls>
          <c:dLblPos val="inEnd"/>
          <c:showLegendKey val="0"/>
          <c:showVal val="1"/>
          <c:showCatName val="0"/>
          <c:showSerName val="0"/>
          <c:showPercent val="0"/>
          <c:showBubbleSize val="0"/>
        </c:dLbls>
        <c:gapWidth val="41"/>
        <c:axId val="175253504"/>
        <c:axId val="167769728"/>
      </c:barChart>
      <c:catAx>
        <c:axId val="175253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67769728"/>
        <c:crosses val="autoZero"/>
        <c:auto val="1"/>
        <c:lblAlgn val="ctr"/>
        <c:lblOffset val="100"/>
        <c:noMultiLvlLbl val="0"/>
      </c:catAx>
      <c:valAx>
        <c:axId val="167769728"/>
        <c:scaling>
          <c:orientation val="minMax"/>
          <c:min val="770"/>
        </c:scaling>
        <c:delete val="1"/>
        <c:axPos val="l"/>
        <c:numFmt formatCode="General" sourceLinked="1"/>
        <c:majorTickMark val="none"/>
        <c:minorTickMark val="none"/>
        <c:tickLblPos val="nextTo"/>
        <c:crossAx val="175253504"/>
        <c:crosses val="autoZero"/>
        <c:crossBetween val="between"/>
        <c:majorUnit val="10"/>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a:t>Females</a:t>
            </a:r>
          </a:p>
        </c:rich>
      </c:tx>
      <c:layout>
        <c:manualLayout>
          <c:xMode val="edge"/>
          <c:yMode val="edge"/>
          <c:x val="0.37319160104986876"/>
          <c:y val="4.3209876543209874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Female</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574.29999999999995</c:v>
                </c:pt>
                <c:pt idx="1">
                  <c:v>563.1</c:v>
                </c:pt>
                <c:pt idx="2">
                  <c:v>569</c:v>
                </c:pt>
                <c:pt idx="3">
                  <c:v>558.29999999999995</c:v>
                </c:pt>
                <c:pt idx="4">
                  <c:v>581.5</c:v>
                </c:pt>
              </c:numCache>
            </c:numRef>
          </c:val>
          <c:extLst xmlns:c16r2="http://schemas.microsoft.com/office/drawing/2015/06/chart">
            <c:ext xmlns:c16="http://schemas.microsoft.com/office/drawing/2014/chart" uri="{C3380CC4-5D6E-409C-BE32-E72D297353CC}">
              <c16:uniqueId val="{00000000-63C6-45C0-A0A5-B4DB089F89BC}"/>
            </c:ext>
          </c:extLst>
        </c:ser>
        <c:dLbls>
          <c:dLblPos val="inEnd"/>
          <c:showLegendKey val="0"/>
          <c:showVal val="1"/>
          <c:showCatName val="0"/>
          <c:showSerName val="0"/>
          <c:showPercent val="0"/>
          <c:showBubbleSize val="0"/>
        </c:dLbls>
        <c:gapWidth val="41"/>
        <c:axId val="167670784"/>
        <c:axId val="167771456"/>
      </c:barChart>
      <c:catAx>
        <c:axId val="167670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67771456"/>
        <c:crosses val="autoZero"/>
        <c:auto val="1"/>
        <c:lblAlgn val="ctr"/>
        <c:lblOffset val="100"/>
        <c:noMultiLvlLbl val="0"/>
      </c:catAx>
      <c:valAx>
        <c:axId val="167771456"/>
        <c:scaling>
          <c:orientation val="minMax"/>
          <c:max val="585"/>
          <c:min val="550"/>
        </c:scaling>
        <c:delete val="1"/>
        <c:axPos val="l"/>
        <c:numFmt formatCode="General" sourceLinked="1"/>
        <c:majorTickMark val="none"/>
        <c:minorTickMark val="none"/>
        <c:tickLblPos val="nextTo"/>
        <c:crossAx val="167670784"/>
        <c:crosses val="autoZero"/>
        <c:crossBetween val="between"/>
        <c:majorUnit val="5"/>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980"/>
          </a:xfrm>
          <a:prstGeom prst="rect">
            <a:avLst/>
          </a:prstGeom>
        </p:spPr>
        <p:txBody>
          <a:bodyPr vert="horz" lIns="92647" tIns="46324" rIns="92647" bIns="46324" rtlCol="0"/>
          <a:lstStyle>
            <a:lvl1pPr algn="r">
              <a:defRPr sz="1200"/>
            </a:lvl1pPr>
          </a:lstStyle>
          <a:p>
            <a:fld id="{68947E9A-3C6F-41DD-BBC5-2694D84AAA9E}" type="datetimeFigureOut">
              <a:rPr lang="en-US" smtClean="0"/>
              <a:t>12/20/2016</a:t>
            </a:fld>
            <a:endParaRPr lang="en-US"/>
          </a:p>
        </p:txBody>
      </p:sp>
      <p:sp>
        <p:nvSpPr>
          <p:cNvPr id="4" name="Footer Placeholder 3"/>
          <p:cNvSpPr>
            <a:spLocks noGrp="1"/>
          </p:cNvSpPr>
          <p:nvPr>
            <p:ph type="ftr" sz="quarter" idx="2"/>
          </p:nvPr>
        </p:nvSpPr>
        <p:spPr>
          <a:xfrm>
            <a:off x="0" y="8829823"/>
            <a:ext cx="3037840" cy="464980"/>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3"/>
            <a:ext cx="3037840" cy="464980"/>
          </a:xfrm>
          <a:prstGeom prst="rect">
            <a:avLst/>
          </a:prstGeom>
        </p:spPr>
        <p:txBody>
          <a:bodyPr vert="horz" lIns="92647" tIns="46324" rIns="92647" bIns="46324" rtlCol="0" anchor="b"/>
          <a:lstStyle>
            <a:lvl1pPr algn="r">
              <a:defRPr sz="1200"/>
            </a:lvl1pPr>
          </a:lstStyle>
          <a:p>
            <a:fld id="{85CE1E24-110A-4009-8ADF-6D5C1F3C4D72}" type="slidenum">
              <a:rPr lang="en-US" smtClean="0"/>
              <a:t>‹#›</a:t>
            </a:fld>
            <a:endParaRPr lang="en-US"/>
          </a:p>
        </p:txBody>
      </p:sp>
    </p:spTree>
    <p:extLst>
      <p:ext uri="{BB962C8B-B14F-4D97-AF65-F5344CB8AC3E}">
        <p14:creationId xmlns:p14="http://schemas.microsoft.com/office/powerpoint/2010/main" val="658796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6" rIns="93170"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0" tIns="46586" rIns="93170" bIns="46586" rtlCol="0"/>
          <a:lstStyle>
            <a:lvl1pPr algn="r">
              <a:defRPr sz="1200"/>
            </a:lvl1pPr>
          </a:lstStyle>
          <a:p>
            <a:fld id="{2EB98B30-1BD2-4536-9459-AC41928C2B41}" type="datetimeFigureOut">
              <a:rPr lang="en-US" smtClean="0"/>
              <a:pPr/>
              <a:t>12/20/2016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6" rIns="93170"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6" rIns="93170"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6" rIns="93170"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6" rIns="93170" bIns="46586" rtlCol="0" anchor="b"/>
          <a:lstStyle>
            <a:lvl1pPr algn="r">
              <a:defRPr sz="1200"/>
            </a:lvl1pPr>
          </a:lstStyle>
          <a:p>
            <a:fld id="{8904872D-EBD7-405C-8347-3ECF78F40970}" type="slidenum">
              <a:rPr lang="en-US" smtClean="0"/>
              <a:pPr/>
              <a:t>‹#›</a:t>
            </a:fld>
            <a:endParaRPr lang="en-US"/>
          </a:p>
        </p:txBody>
      </p:sp>
    </p:spTree>
    <p:extLst>
      <p:ext uri="{BB962C8B-B14F-4D97-AF65-F5344CB8AC3E}">
        <p14:creationId xmlns:p14="http://schemas.microsoft.com/office/powerpoint/2010/main" val="163611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1811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10</a:t>
            </a:fld>
            <a:endParaRPr lang="en-US"/>
          </a:p>
        </p:txBody>
      </p:sp>
    </p:spTree>
    <p:extLst>
      <p:ext uri="{BB962C8B-B14F-4D97-AF65-F5344CB8AC3E}">
        <p14:creationId xmlns:p14="http://schemas.microsoft.com/office/powerpoint/2010/main" val="1496171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11</a:t>
            </a:fld>
            <a:endParaRPr lang="en-US"/>
          </a:p>
        </p:txBody>
      </p:sp>
    </p:spTree>
    <p:extLst>
      <p:ext uri="{BB962C8B-B14F-4D97-AF65-F5344CB8AC3E}">
        <p14:creationId xmlns:p14="http://schemas.microsoft.com/office/powerpoint/2010/main" val="988835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12</a:t>
            </a:fld>
            <a:endParaRPr lang="en-US"/>
          </a:p>
        </p:txBody>
      </p:sp>
    </p:spTree>
    <p:extLst>
      <p:ext uri="{BB962C8B-B14F-4D97-AF65-F5344CB8AC3E}">
        <p14:creationId xmlns:p14="http://schemas.microsoft.com/office/powerpoint/2010/main" val="120281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13</a:t>
            </a:fld>
            <a:endParaRPr lang="en-US"/>
          </a:p>
        </p:txBody>
      </p:sp>
    </p:spTree>
    <p:extLst>
      <p:ext uri="{BB962C8B-B14F-4D97-AF65-F5344CB8AC3E}">
        <p14:creationId xmlns:p14="http://schemas.microsoft.com/office/powerpoint/2010/main" val="1742348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14</a:t>
            </a:fld>
            <a:endParaRPr lang="en-US"/>
          </a:p>
        </p:txBody>
      </p:sp>
    </p:spTree>
    <p:extLst>
      <p:ext uri="{BB962C8B-B14F-4D97-AF65-F5344CB8AC3E}">
        <p14:creationId xmlns:p14="http://schemas.microsoft.com/office/powerpoint/2010/main" val="247820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15</a:t>
            </a:fld>
            <a:endParaRPr lang="en-US"/>
          </a:p>
        </p:txBody>
      </p:sp>
    </p:spTree>
    <p:extLst>
      <p:ext uri="{BB962C8B-B14F-4D97-AF65-F5344CB8AC3E}">
        <p14:creationId xmlns:p14="http://schemas.microsoft.com/office/powerpoint/2010/main" val="2213974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16</a:t>
            </a:fld>
            <a:endParaRPr lang="en-US"/>
          </a:p>
        </p:txBody>
      </p:sp>
    </p:spTree>
    <p:extLst>
      <p:ext uri="{BB962C8B-B14F-4D97-AF65-F5344CB8AC3E}">
        <p14:creationId xmlns:p14="http://schemas.microsoft.com/office/powerpoint/2010/main" val="316478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17</a:t>
            </a:fld>
            <a:endParaRPr lang="en-US"/>
          </a:p>
        </p:txBody>
      </p:sp>
    </p:spTree>
    <p:extLst>
      <p:ext uri="{BB962C8B-B14F-4D97-AF65-F5344CB8AC3E}">
        <p14:creationId xmlns:p14="http://schemas.microsoft.com/office/powerpoint/2010/main" val="2220588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18</a:t>
            </a:fld>
            <a:endParaRPr lang="en-US"/>
          </a:p>
        </p:txBody>
      </p:sp>
    </p:spTree>
    <p:extLst>
      <p:ext uri="{BB962C8B-B14F-4D97-AF65-F5344CB8AC3E}">
        <p14:creationId xmlns:p14="http://schemas.microsoft.com/office/powerpoint/2010/main" val="1726507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3058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pPr/>
              <a:t>2</a:t>
            </a:fld>
            <a:endParaRPr lang="en-US" dirty="0"/>
          </a:p>
        </p:txBody>
      </p:sp>
    </p:spTree>
    <p:extLst>
      <p:ext uri="{BB962C8B-B14F-4D97-AF65-F5344CB8AC3E}">
        <p14:creationId xmlns:p14="http://schemas.microsoft.com/office/powerpoint/2010/main" val="2882920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20</a:t>
            </a:fld>
            <a:endParaRPr lang="en-US"/>
          </a:p>
        </p:txBody>
      </p:sp>
    </p:spTree>
    <p:extLst>
      <p:ext uri="{BB962C8B-B14F-4D97-AF65-F5344CB8AC3E}">
        <p14:creationId xmlns:p14="http://schemas.microsoft.com/office/powerpoint/2010/main" val="119557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3</a:t>
            </a:fld>
            <a:endParaRPr lang="en-US"/>
          </a:p>
        </p:txBody>
      </p:sp>
    </p:spTree>
    <p:extLst>
      <p:ext uri="{BB962C8B-B14F-4D97-AF65-F5344CB8AC3E}">
        <p14:creationId xmlns:p14="http://schemas.microsoft.com/office/powerpoint/2010/main" val="407989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4</a:t>
            </a:fld>
            <a:endParaRPr lang="en-US"/>
          </a:p>
        </p:txBody>
      </p:sp>
    </p:spTree>
    <p:extLst>
      <p:ext uri="{BB962C8B-B14F-4D97-AF65-F5344CB8AC3E}">
        <p14:creationId xmlns:p14="http://schemas.microsoft.com/office/powerpoint/2010/main" val="232293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9334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8618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7</a:t>
            </a:fld>
            <a:endParaRPr lang="en-US"/>
          </a:p>
        </p:txBody>
      </p:sp>
    </p:spTree>
    <p:extLst>
      <p:ext uri="{BB962C8B-B14F-4D97-AF65-F5344CB8AC3E}">
        <p14:creationId xmlns:p14="http://schemas.microsoft.com/office/powerpoint/2010/main" val="351551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8</a:t>
            </a:fld>
            <a:endParaRPr lang="en-US"/>
          </a:p>
        </p:txBody>
      </p:sp>
    </p:spTree>
    <p:extLst>
      <p:ext uri="{BB962C8B-B14F-4D97-AF65-F5344CB8AC3E}">
        <p14:creationId xmlns:p14="http://schemas.microsoft.com/office/powerpoint/2010/main" val="351551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9</a:t>
            </a:fld>
            <a:endParaRPr lang="en-US"/>
          </a:p>
        </p:txBody>
      </p:sp>
    </p:spTree>
    <p:extLst>
      <p:ext uri="{BB962C8B-B14F-4D97-AF65-F5344CB8AC3E}">
        <p14:creationId xmlns:p14="http://schemas.microsoft.com/office/powerpoint/2010/main" val="240601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text A">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4638" y="1195700"/>
            <a:ext cx="8147660" cy="455459"/>
          </a:xfrm>
          <a:prstGeom prst="rect">
            <a:avLst/>
          </a:prstGeom>
        </p:spPr>
        <p:txBody>
          <a:bodyPr rtlCol="0">
            <a:normAutofit/>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704638" y="1900590"/>
            <a:ext cx="7611814" cy="2687792"/>
          </a:xfrm>
        </p:spPr>
        <p:txBody>
          <a:bodyPr/>
          <a:lstStyle>
            <a:lvl2pPr>
              <a:defRPr>
                <a:latin typeface="Arial"/>
                <a:cs typeface="Arial"/>
              </a:defRPr>
            </a:lvl2pPr>
          </a:lstStyle>
          <a:p>
            <a:pPr lvl="0"/>
            <a:r>
              <a:rPr lang="en-US" dirty="0" smtClean="0"/>
              <a:t>Click to edit Master text styles</a:t>
            </a:r>
          </a:p>
          <a:p>
            <a:pPr lvl="1"/>
            <a:r>
              <a:rPr lang="en-US" dirty="0" smtClean="0"/>
              <a:t>Bullet</a:t>
            </a:r>
          </a:p>
        </p:txBody>
      </p:sp>
      <p:sp>
        <p:nvSpPr>
          <p:cNvPr id="4" name="Footer Placeholder 3"/>
          <p:cNvSpPr>
            <a:spLocks noGrp="1"/>
          </p:cNvSpPr>
          <p:nvPr>
            <p:ph type="ftr" sz="quarter" idx="12"/>
          </p:nvPr>
        </p:nvSpPr>
        <p:spPr/>
        <p:txBody>
          <a:bodyPr/>
          <a:lstStyle>
            <a:lvl1pPr>
              <a:defRPr/>
            </a:lvl1pPr>
          </a:lstStyle>
          <a:p>
            <a:pPr>
              <a:defRPr/>
            </a:pPr>
            <a:r>
              <a:rPr lang="en-US"/>
              <a:t>Title  |  Name, Position Title  |  Date       </a:t>
            </a:r>
            <a:fld id="{2548CC2D-D126-AE45-A823-B3BC8C3553AC}" type="slidenum">
              <a:rPr lang="en-US"/>
              <a:pPr>
                <a:defRPr/>
              </a:pPr>
              <a:t>‹#›</a:t>
            </a:fld>
            <a:endParaRPr lang="en-US"/>
          </a:p>
          <a:p>
            <a:pPr>
              <a:defRPr/>
            </a:pPr>
            <a:endParaRPr lang="en-US"/>
          </a:p>
        </p:txBody>
      </p:sp>
    </p:spTree>
    <p:extLst>
      <p:ext uri="{BB962C8B-B14F-4D97-AF65-F5344CB8AC3E}">
        <p14:creationId xmlns:p14="http://schemas.microsoft.com/office/powerpoint/2010/main" val="94161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69AE27-757E-4669-BC61-514C9520EE93}" type="datetimeFigureOut">
              <a:rPr lang="en-US" smtClean="0">
                <a:solidFill>
                  <a:prstClr val="black">
                    <a:tint val="75000"/>
                  </a:prstClr>
                </a:solidFill>
              </a:rPr>
              <a:pPr/>
              <a:t>12/20/2016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C66628-D5F4-4BBB-9E17-9BC846590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87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9AE27-757E-4669-BC61-514C9520EE93}" type="datetimeFigureOut">
              <a:rPr lang="en-US" smtClean="0">
                <a:solidFill>
                  <a:prstClr val="black">
                    <a:tint val="75000"/>
                  </a:prstClr>
                </a:solidFill>
              </a:rPr>
              <a:pPr/>
              <a:t>12/20/2016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C66628-D5F4-4BBB-9E17-9BC846590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644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69AE27-757E-4669-BC61-514C9520EE93}" type="datetimeFigureOut">
              <a:rPr lang="en-US" smtClean="0">
                <a:solidFill>
                  <a:prstClr val="black">
                    <a:tint val="75000"/>
                  </a:prstClr>
                </a:solidFill>
              </a:rPr>
              <a:pPr/>
              <a:t>12/20/2016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C66628-D5F4-4BBB-9E17-9BC846590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41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69AE27-757E-4669-BC61-514C9520EE93}" type="datetimeFigureOut">
              <a:rPr lang="en-US" smtClean="0">
                <a:solidFill>
                  <a:prstClr val="black">
                    <a:tint val="75000"/>
                  </a:prstClr>
                </a:solidFill>
              </a:rPr>
              <a:pPr/>
              <a:t>12/20/2016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C66628-D5F4-4BBB-9E17-9BC846590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009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69AE27-757E-4669-BC61-514C9520EE93}" type="datetimeFigureOut">
              <a:rPr lang="en-US" smtClean="0">
                <a:solidFill>
                  <a:prstClr val="black">
                    <a:tint val="75000"/>
                  </a:prstClr>
                </a:solidFill>
              </a:rPr>
              <a:pPr/>
              <a:t>12/20/2016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C66628-D5F4-4BBB-9E17-9BC846590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98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69AE27-757E-4669-BC61-514C9520EE93}" type="datetimeFigureOut">
              <a:rPr lang="en-US" smtClean="0">
                <a:solidFill>
                  <a:prstClr val="black">
                    <a:tint val="75000"/>
                  </a:prstClr>
                </a:solidFill>
              </a:rPr>
              <a:pPr/>
              <a:t>12/20/2016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C66628-D5F4-4BBB-9E17-9BC846590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9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chart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04638" y="1195700"/>
            <a:ext cx="8147660" cy="455459"/>
          </a:xfrm>
          <a:prstGeom prst="rect">
            <a:avLst/>
          </a:prstGeom>
        </p:spPr>
        <p:txBody>
          <a:bodyPr rtlCol="0">
            <a:normAutofit/>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704638" y="1866138"/>
            <a:ext cx="7734717" cy="1231023"/>
          </a:xfrm>
        </p:spPr>
        <p:txBody>
          <a:bodyPr/>
          <a:lstStyle/>
          <a:p>
            <a:pPr lvl="0"/>
            <a:r>
              <a:rPr lang="en-US" dirty="0" smtClean="0"/>
              <a:t>Click to edit Master text styles</a:t>
            </a:r>
          </a:p>
          <a:p>
            <a:pPr lvl="1"/>
            <a:r>
              <a:rPr lang="en-US" dirty="0" smtClean="0"/>
              <a:t>Bullet</a:t>
            </a:r>
          </a:p>
        </p:txBody>
      </p:sp>
      <p:sp>
        <p:nvSpPr>
          <p:cNvPr id="9" name="Chart Placeholder 8"/>
          <p:cNvSpPr>
            <a:spLocks noGrp="1"/>
          </p:cNvSpPr>
          <p:nvPr>
            <p:ph type="chart" sz="quarter" idx="12"/>
          </p:nvPr>
        </p:nvSpPr>
        <p:spPr>
          <a:xfrm>
            <a:off x="959155" y="3195638"/>
            <a:ext cx="6915150" cy="2720975"/>
          </a:xfrm>
        </p:spPr>
        <p:txBody>
          <a:bodyPr rtlCol="0">
            <a:normAutofit/>
          </a:bodyPr>
          <a:lstStyle/>
          <a:p>
            <a:pPr lvl="0"/>
            <a:endParaRPr lang="en-US" noProof="0"/>
          </a:p>
        </p:txBody>
      </p:sp>
      <p:sp>
        <p:nvSpPr>
          <p:cNvPr id="6" name="Footer Placeholder 3"/>
          <p:cNvSpPr>
            <a:spLocks noGrp="1"/>
          </p:cNvSpPr>
          <p:nvPr>
            <p:ph type="ftr" sz="quarter" idx="13"/>
          </p:nvPr>
        </p:nvSpPr>
        <p:spPr/>
        <p:txBody>
          <a:bodyPr/>
          <a:lstStyle>
            <a:lvl1pPr>
              <a:defRPr/>
            </a:lvl1pPr>
          </a:lstStyle>
          <a:p>
            <a:pPr>
              <a:defRPr/>
            </a:pPr>
            <a:r>
              <a:rPr lang="en-US"/>
              <a:t>Title  |  Name, Position Title  |  Date       </a:t>
            </a:r>
            <a:fld id="{177842BD-5C13-F640-91D6-10A494791A7D}" type="slidenum">
              <a:rPr lang="en-US"/>
              <a:pPr>
                <a:defRPr/>
              </a:pPr>
              <a:t>‹#›</a:t>
            </a:fld>
            <a:endParaRPr lang="en-US"/>
          </a:p>
          <a:p>
            <a:pPr>
              <a:defRPr/>
            </a:pPr>
            <a:endParaRPr lang="en-US"/>
          </a:p>
        </p:txBody>
      </p:sp>
    </p:spTree>
    <p:extLst>
      <p:ext uri="{BB962C8B-B14F-4D97-AF65-F5344CB8AC3E}">
        <p14:creationId xmlns:p14="http://schemas.microsoft.com/office/powerpoint/2010/main" val="98881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3" name="Text Placeholder 2"/>
          <p:cNvSpPr>
            <a:spLocks noGrp="1"/>
          </p:cNvSpPr>
          <p:nvPr>
            <p:ph type="body" sz="quarter" idx="10" hasCustomPrompt="1"/>
          </p:nvPr>
        </p:nvSpPr>
        <p:spPr>
          <a:xfrm>
            <a:off x="546100" y="3752850"/>
            <a:ext cx="8221663" cy="1065213"/>
          </a:xfrm>
        </p:spPr>
        <p:txBody>
          <a:bodyPr/>
          <a:lstStyle/>
          <a:p>
            <a:pPr lvl="0"/>
            <a:r>
              <a:rPr lang="en-US" dirty="0" smtClean="0"/>
              <a:t>Name, Position Title  |  Date</a:t>
            </a:r>
            <a:endParaRPr lang="en-US" dirty="0"/>
          </a:p>
        </p:txBody>
      </p:sp>
    </p:spTree>
    <p:extLst>
      <p:ext uri="{BB962C8B-B14F-4D97-AF65-F5344CB8AC3E}">
        <p14:creationId xmlns:p14="http://schemas.microsoft.com/office/powerpoint/2010/main" val="43252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Title-Tex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0375" y="570991"/>
            <a:ext cx="7772400" cy="1017981"/>
          </a:xfrm>
          <a:prstGeom prst="rect">
            <a:avLst/>
          </a:prstGeom>
        </p:spPr>
        <p:txBody>
          <a:bodyPr>
            <a:normAutofit/>
          </a:bodyPr>
          <a:lstStyle>
            <a:lvl1pPr algn="l">
              <a:defRPr sz="3600" b="1" i="0">
                <a:solidFill>
                  <a:srgbClr val="004178"/>
                </a:solidFill>
                <a:latin typeface="Arial"/>
                <a:cs typeface="Arial"/>
              </a:defRPr>
            </a:lvl1pPr>
          </a:lstStyle>
          <a:p>
            <a:r>
              <a:rPr lang="en-US" dirty="0" smtClean="0"/>
              <a:t>Click to add slide title</a:t>
            </a:r>
            <a:endParaRPr lang="en-US" dirty="0"/>
          </a:p>
        </p:txBody>
      </p:sp>
      <p:sp>
        <p:nvSpPr>
          <p:cNvPr id="9" name="Subtitle 2"/>
          <p:cNvSpPr>
            <a:spLocks noGrp="1"/>
          </p:cNvSpPr>
          <p:nvPr>
            <p:ph type="subTitle" idx="1" hasCustomPrompt="1"/>
          </p:nvPr>
        </p:nvSpPr>
        <p:spPr>
          <a:xfrm>
            <a:off x="485415" y="1895499"/>
            <a:ext cx="7761815" cy="4118804"/>
          </a:xfrm>
          <a:prstGeom prst="rect">
            <a:avLst/>
          </a:prstGeom>
        </p:spPr>
        <p:txBody>
          <a:bodyPr/>
          <a:lstStyle>
            <a:lvl1pPr marL="0" indent="0" algn="l">
              <a:buNone/>
              <a:defRPr b="0" i="0">
                <a:solidFill>
                  <a:srgbClr val="00417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cxnSp>
        <p:nvCxnSpPr>
          <p:cNvPr id="10" name="Straight Connector 9"/>
          <p:cNvCxnSpPr/>
          <p:nvPr userDrawn="1"/>
        </p:nvCxnSpPr>
        <p:spPr>
          <a:xfrm>
            <a:off x="573088" y="1692669"/>
            <a:ext cx="7654925" cy="0"/>
          </a:xfrm>
          <a:prstGeom prst="line">
            <a:avLst/>
          </a:prstGeom>
          <a:ln w="508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7068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69AE27-757E-4669-BC61-514C9520EE93}" type="datetimeFigureOut">
              <a:rPr lang="en-US" smtClean="0">
                <a:solidFill>
                  <a:prstClr val="black">
                    <a:tint val="75000"/>
                  </a:prstClr>
                </a:solidFill>
              </a:rPr>
              <a:pPr/>
              <a:t>12/20/2016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C66628-D5F4-4BBB-9E17-9BC846590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88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69AE27-757E-4669-BC61-514C9520EE93}" type="datetimeFigureOut">
              <a:rPr lang="en-US" smtClean="0">
                <a:solidFill>
                  <a:prstClr val="black">
                    <a:tint val="75000"/>
                  </a:prstClr>
                </a:solidFill>
              </a:rPr>
              <a:pPr/>
              <a:t>12/20/2016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C66628-D5F4-4BBB-9E17-9BC846590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55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69AE27-757E-4669-BC61-514C9520EE93}" type="datetimeFigureOut">
              <a:rPr lang="en-US" smtClean="0">
                <a:solidFill>
                  <a:prstClr val="black">
                    <a:tint val="75000"/>
                  </a:prstClr>
                </a:solidFill>
              </a:rPr>
              <a:pPr/>
              <a:t>12/20/2016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C66628-D5F4-4BBB-9E17-9BC846590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92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69AE27-757E-4669-BC61-514C9520EE93}" type="datetimeFigureOut">
              <a:rPr lang="en-US" smtClean="0">
                <a:solidFill>
                  <a:prstClr val="black">
                    <a:tint val="75000"/>
                  </a:prstClr>
                </a:solidFill>
              </a:rPr>
              <a:pPr/>
              <a:t>12/20/2016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C66628-D5F4-4BBB-9E17-9BC846590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47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69AE27-757E-4669-BC61-514C9520EE93}" type="datetimeFigureOut">
              <a:rPr lang="en-US" smtClean="0">
                <a:solidFill>
                  <a:prstClr val="black">
                    <a:tint val="75000"/>
                  </a:prstClr>
                </a:solidFill>
              </a:rPr>
              <a:pPr/>
              <a:t>12/20/2016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C66628-D5F4-4BBB-9E17-9BC846590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211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ignaturelogoSQ.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455613"/>
            <a:ext cx="12271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flipV="1">
            <a:off x="704850" y="6351588"/>
            <a:ext cx="8020050" cy="381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052" name="Title Placeholder 1"/>
          <p:cNvSpPr>
            <a:spLocks noGrp="1"/>
          </p:cNvSpPr>
          <p:nvPr>
            <p:ph type="title"/>
          </p:nvPr>
        </p:nvSpPr>
        <p:spPr bwMode="auto">
          <a:xfrm>
            <a:off x="704850" y="1195388"/>
            <a:ext cx="81470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Text Placeholder 2"/>
          <p:cNvSpPr>
            <a:spLocks noGrp="1"/>
          </p:cNvSpPr>
          <p:nvPr>
            <p:ph type="body" idx="1"/>
          </p:nvPr>
        </p:nvSpPr>
        <p:spPr bwMode="auto">
          <a:xfrm>
            <a:off x="704850" y="1903413"/>
            <a:ext cx="82296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Bullet</a:t>
            </a:r>
          </a:p>
        </p:txBody>
      </p:sp>
      <p:sp>
        <p:nvSpPr>
          <p:cNvPr id="4" name="Footer Placeholder 3"/>
          <p:cNvSpPr>
            <a:spLocks noGrp="1"/>
          </p:cNvSpPr>
          <p:nvPr>
            <p:ph type="ftr" sz="quarter" idx="3"/>
          </p:nvPr>
        </p:nvSpPr>
        <p:spPr>
          <a:xfrm>
            <a:off x="5829300" y="635000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cs typeface="+mn-cs"/>
              </a:defRPr>
            </a:lvl1pPr>
          </a:lstStyle>
          <a:p>
            <a:pPr>
              <a:defRPr/>
            </a:pPr>
            <a:r>
              <a:rPr lang="en-US"/>
              <a:t>Title  |  Name, Position Title  |  Date       </a:t>
            </a:r>
            <a:fld id="{991A67FE-21E2-BA4B-95F0-61DAAE58B1B4}" type="slidenum">
              <a:rPr lang="en-US"/>
              <a:pPr>
                <a:defRPr/>
              </a:pPr>
              <a:t>‹#›</a:t>
            </a:fld>
            <a:endParaRPr lang="en-US"/>
          </a:p>
          <a:p>
            <a:pPr>
              <a:defRPr/>
            </a:pP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457200" rtl="0" fontAlgn="base">
        <a:spcBef>
          <a:spcPct val="0"/>
        </a:spcBef>
        <a:spcAft>
          <a:spcPct val="0"/>
        </a:spcAft>
        <a:defRPr sz="2400" b="1" kern="1200">
          <a:solidFill>
            <a:schemeClr val="tx1"/>
          </a:solidFill>
          <a:latin typeface="Times"/>
          <a:ea typeface="ＭＳ Ｐゴシック" charset="0"/>
          <a:cs typeface="Times"/>
        </a:defRPr>
      </a:lvl1pPr>
      <a:lvl2pPr algn="l" defTabSz="457200" rtl="0" fontAlgn="base">
        <a:spcBef>
          <a:spcPct val="0"/>
        </a:spcBef>
        <a:spcAft>
          <a:spcPct val="0"/>
        </a:spcAft>
        <a:defRPr sz="2400" b="1">
          <a:solidFill>
            <a:schemeClr val="tx1"/>
          </a:solidFill>
          <a:latin typeface="Times" charset="0"/>
          <a:ea typeface="ＭＳ Ｐゴシック" charset="0"/>
        </a:defRPr>
      </a:lvl2pPr>
      <a:lvl3pPr algn="l" defTabSz="457200" rtl="0" fontAlgn="base">
        <a:spcBef>
          <a:spcPct val="0"/>
        </a:spcBef>
        <a:spcAft>
          <a:spcPct val="0"/>
        </a:spcAft>
        <a:defRPr sz="2400" b="1">
          <a:solidFill>
            <a:schemeClr val="tx1"/>
          </a:solidFill>
          <a:latin typeface="Times" charset="0"/>
          <a:ea typeface="ＭＳ Ｐゴシック" charset="0"/>
        </a:defRPr>
      </a:lvl3pPr>
      <a:lvl4pPr algn="l" defTabSz="457200" rtl="0" fontAlgn="base">
        <a:spcBef>
          <a:spcPct val="0"/>
        </a:spcBef>
        <a:spcAft>
          <a:spcPct val="0"/>
        </a:spcAft>
        <a:defRPr sz="2400" b="1">
          <a:solidFill>
            <a:schemeClr val="tx1"/>
          </a:solidFill>
          <a:latin typeface="Times" charset="0"/>
          <a:ea typeface="ＭＳ Ｐゴシック" charset="0"/>
        </a:defRPr>
      </a:lvl4pPr>
      <a:lvl5pPr algn="l" defTabSz="457200" rtl="0" fontAlgn="base">
        <a:spcBef>
          <a:spcPct val="0"/>
        </a:spcBef>
        <a:spcAft>
          <a:spcPct val="0"/>
        </a:spcAft>
        <a:defRPr sz="2400" b="1">
          <a:solidFill>
            <a:schemeClr val="tx1"/>
          </a:solidFill>
          <a:latin typeface="Times" charset="0"/>
          <a:ea typeface="ＭＳ Ｐゴシック" charset="0"/>
        </a:defRPr>
      </a:lvl5pPr>
      <a:lvl6pPr marL="457200" algn="l" defTabSz="457200" rtl="0" fontAlgn="base">
        <a:spcBef>
          <a:spcPct val="0"/>
        </a:spcBef>
        <a:spcAft>
          <a:spcPct val="0"/>
        </a:spcAft>
        <a:defRPr sz="2400" b="1">
          <a:solidFill>
            <a:schemeClr val="tx1"/>
          </a:solidFill>
          <a:latin typeface="Times" charset="0"/>
          <a:ea typeface="ＭＳ Ｐゴシック" charset="0"/>
        </a:defRPr>
      </a:lvl6pPr>
      <a:lvl7pPr marL="914400" algn="l" defTabSz="457200" rtl="0" fontAlgn="base">
        <a:spcBef>
          <a:spcPct val="0"/>
        </a:spcBef>
        <a:spcAft>
          <a:spcPct val="0"/>
        </a:spcAft>
        <a:defRPr sz="2400" b="1">
          <a:solidFill>
            <a:schemeClr val="tx1"/>
          </a:solidFill>
          <a:latin typeface="Times" charset="0"/>
          <a:ea typeface="ＭＳ Ｐゴシック" charset="0"/>
        </a:defRPr>
      </a:lvl7pPr>
      <a:lvl8pPr marL="1371600" algn="l" defTabSz="457200" rtl="0" fontAlgn="base">
        <a:spcBef>
          <a:spcPct val="0"/>
        </a:spcBef>
        <a:spcAft>
          <a:spcPct val="0"/>
        </a:spcAft>
        <a:defRPr sz="2400" b="1">
          <a:solidFill>
            <a:schemeClr val="tx1"/>
          </a:solidFill>
          <a:latin typeface="Times" charset="0"/>
          <a:ea typeface="ＭＳ Ｐゴシック" charset="0"/>
        </a:defRPr>
      </a:lvl8pPr>
      <a:lvl9pPr marL="1828800" algn="l" defTabSz="457200" rtl="0" fontAlgn="base">
        <a:spcBef>
          <a:spcPct val="0"/>
        </a:spcBef>
        <a:spcAft>
          <a:spcPct val="0"/>
        </a:spcAft>
        <a:defRPr sz="2400" b="1">
          <a:solidFill>
            <a:schemeClr val="tx1"/>
          </a:solidFill>
          <a:latin typeface="Times" charset="0"/>
          <a:ea typeface="ＭＳ Ｐゴシック" charset="0"/>
        </a:defRPr>
      </a:lvl9pPr>
    </p:titleStyle>
    <p:bodyStyle>
      <a:lvl1pPr algn="l" defTabSz="457200" rtl="0" fontAlgn="base">
        <a:spcBef>
          <a:spcPct val="20000"/>
        </a:spcBef>
        <a:spcAft>
          <a:spcPct val="0"/>
        </a:spcAft>
        <a:buFont typeface="Arial" charset="0"/>
        <a:defRPr sz="2000" kern="1200">
          <a:solidFill>
            <a:schemeClr val="tx1"/>
          </a:solidFill>
          <a:latin typeface="Arial"/>
          <a:ea typeface="ＭＳ Ｐゴシック" charset="0"/>
          <a:cs typeface="Arial"/>
        </a:defRPr>
      </a:lvl1pPr>
      <a:lvl2pPr marL="914400" indent="-457200" algn="l" defTabSz="457200" rtl="0" fontAlgn="base">
        <a:spcBef>
          <a:spcPts val="1500"/>
        </a:spcBef>
        <a:spcAft>
          <a:spcPct val="0"/>
        </a:spcAft>
        <a:buFont typeface="Wingdings" charset="0"/>
        <a:buChar char="§"/>
        <a:defRPr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5" descr="signaturelogoSQ.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455613"/>
            <a:ext cx="12271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1028" name="Text Placeholder 3"/>
          <p:cNvSpPr>
            <a:spLocks noGrp="1"/>
          </p:cNvSpPr>
          <p:nvPr>
            <p:ph type="body" idx="1"/>
          </p:nvPr>
        </p:nvSpPr>
        <p:spPr bwMode="auto">
          <a:xfrm>
            <a:off x="636588" y="3789363"/>
            <a:ext cx="7899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Name, Position Title  |  Date</a:t>
            </a:r>
          </a:p>
          <a:p>
            <a:pPr lvl="0"/>
            <a:endParaRPr lang="en-US" dirty="0"/>
          </a:p>
        </p:txBody>
      </p:sp>
    </p:spTree>
    <p:extLst>
      <p:ext uri="{BB962C8B-B14F-4D97-AF65-F5344CB8AC3E}">
        <p14:creationId xmlns:p14="http://schemas.microsoft.com/office/powerpoint/2010/main" val="3258027243"/>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457200" rtl="0" fontAlgn="base">
        <a:spcBef>
          <a:spcPct val="0"/>
        </a:spcBef>
        <a:spcAft>
          <a:spcPct val="0"/>
        </a:spcAft>
        <a:defRPr sz="2800" b="1" i="0" kern="1200">
          <a:solidFill>
            <a:schemeClr val="tx1"/>
          </a:solidFill>
          <a:latin typeface="Times"/>
          <a:ea typeface="ＭＳ Ｐゴシック" charset="0"/>
          <a:cs typeface="ＭＳ Ｐゴシック" charset="0"/>
        </a:defRPr>
      </a:lvl1pPr>
      <a:lvl2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algn="ctr" defTabSz="457200" rtl="0" fontAlgn="base">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ignaturelogoSQ.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8473" y="166053"/>
            <a:ext cx="91598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18510"/>
      </p:ext>
    </p:extLst>
  </p:cSld>
  <p:clrMap bg1="lt1" tx1="dk1" bg2="lt2" tx2="dk2" accent1="accent1" accent2="accent2" accent3="accent3" accent4="accent4" accent5="accent5" accent6="accent6" hlink="hlink" folHlink="folHlink"/>
  <p:hf hdr="0" ftr="0" dt="0"/>
  <p:txStyles>
    <p:titleStyle>
      <a:lvl1pPr algn="l" defTabSz="457200" rtl="0" fontAlgn="base">
        <a:spcBef>
          <a:spcPct val="0"/>
        </a:spcBef>
        <a:spcAft>
          <a:spcPct val="0"/>
        </a:spcAft>
        <a:defRPr sz="3200" b="0" kern="1200">
          <a:solidFill>
            <a:schemeClr val="tx1"/>
          </a:solidFill>
          <a:latin typeface="Arial" panose="020B0604020202020204" pitchFamily="34" charset="0"/>
          <a:ea typeface="ＭＳ Ｐゴシック" charset="0"/>
          <a:cs typeface="Arial" panose="020B0604020202020204" pitchFamily="34" charset="0"/>
        </a:defRPr>
      </a:lvl1pPr>
      <a:lvl2pPr algn="l" defTabSz="457200" rtl="0" fontAlgn="base">
        <a:spcBef>
          <a:spcPct val="0"/>
        </a:spcBef>
        <a:spcAft>
          <a:spcPct val="0"/>
        </a:spcAft>
        <a:defRPr sz="2400" b="1">
          <a:solidFill>
            <a:schemeClr val="tx1"/>
          </a:solidFill>
          <a:latin typeface="Times" charset="0"/>
          <a:ea typeface="ＭＳ Ｐゴシック" charset="0"/>
        </a:defRPr>
      </a:lvl2pPr>
      <a:lvl3pPr algn="l" defTabSz="457200" rtl="0" fontAlgn="base">
        <a:spcBef>
          <a:spcPct val="0"/>
        </a:spcBef>
        <a:spcAft>
          <a:spcPct val="0"/>
        </a:spcAft>
        <a:defRPr sz="2400" b="1">
          <a:solidFill>
            <a:schemeClr val="tx1"/>
          </a:solidFill>
          <a:latin typeface="Times" charset="0"/>
          <a:ea typeface="ＭＳ Ｐゴシック" charset="0"/>
        </a:defRPr>
      </a:lvl3pPr>
      <a:lvl4pPr algn="l" defTabSz="457200" rtl="0" fontAlgn="base">
        <a:spcBef>
          <a:spcPct val="0"/>
        </a:spcBef>
        <a:spcAft>
          <a:spcPct val="0"/>
        </a:spcAft>
        <a:defRPr sz="2400" b="1">
          <a:solidFill>
            <a:schemeClr val="tx1"/>
          </a:solidFill>
          <a:latin typeface="Times" charset="0"/>
          <a:ea typeface="ＭＳ Ｐゴシック" charset="0"/>
        </a:defRPr>
      </a:lvl4pPr>
      <a:lvl5pPr algn="l" defTabSz="457200" rtl="0" fontAlgn="base">
        <a:spcBef>
          <a:spcPct val="0"/>
        </a:spcBef>
        <a:spcAft>
          <a:spcPct val="0"/>
        </a:spcAft>
        <a:defRPr sz="2400" b="1">
          <a:solidFill>
            <a:schemeClr val="tx1"/>
          </a:solidFill>
          <a:latin typeface="Times" charset="0"/>
          <a:ea typeface="ＭＳ Ｐゴシック" charset="0"/>
        </a:defRPr>
      </a:lvl5pPr>
      <a:lvl6pPr marL="457200" algn="l" defTabSz="457200" rtl="0" fontAlgn="base">
        <a:spcBef>
          <a:spcPct val="0"/>
        </a:spcBef>
        <a:spcAft>
          <a:spcPct val="0"/>
        </a:spcAft>
        <a:defRPr sz="2400" b="1">
          <a:solidFill>
            <a:schemeClr val="tx1"/>
          </a:solidFill>
          <a:latin typeface="Times" charset="0"/>
          <a:ea typeface="ＭＳ Ｐゴシック" charset="0"/>
        </a:defRPr>
      </a:lvl6pPr>
      <a:lvl7pPr marL="914400" algn="l" defTabSz="457200" rtl="0" fontAlgn="base">
        <a:spcBef>
          <a:spcPct val="0"/>
        </a:spcBef>
        <a:spcAft>
          <a:spcPct val="0"/>
        </a:spcAft>
        <a:defRPr sz="2400" b="1">
          <a:solidFill>
            <a:schemeClr val="tx1"/>
          </a:solidFill>
          <a:latin typeface="Times" charset="0"/>
          <a:ea typeface="ＭＳ Ｐゴシック" charset="0"/>
        </a:defRPr>
      </a:lvl7pPr>
      <a:lvl8pPr marL="1371600" algn="l" defTabSz="457200" rtl="0" fontAlgn="base">
        <a:spcBef>
          <a:spcPct val="0"/>
        </a:spcBef>
        <a:spcAft>
          <a:spcPct val="0"/>
        </a:spcAft>
        <a:defRPr sz="2400" b="1">
          <a:solidFill>
            <a:schemeClr val="tx1"/>
          </a:solidFill>
          <a:latin typeface="Times" charset="0"/>
          <a:ea typeface="ＭＳ Ｐゴシック" charset="0"/>
        </a:defRPr>
      </a:lvl8pPr>
      <a:lvl9pPr marL="1828800" algn="l" defTabSz="457200" rtl="0" fontAlgn="base">
        <a:spcBef>
          <a:spcPct val="0"/>
        </a:spcBef>
        <a:spcAft>
          <a:spcPct val="0"/>
        </a:spcAft>
        <a:defRPr sz="2400" b="1">
          <a:solidFill>
            <a:schemeClr val="tx1"/>
          </a:solidFill>
          <a:latin typeface="Times" charset="0"/>
          <a:ea typeface="ＭＳ Ｐゴシック" charset="0"/>
        </a:defRPr>
      </a:lvl9pPr>
    </p:titleStyle>
    <p:bodyStyle>
      <a:lvl1pPr algn="l" defTabSz="457200" rtl="0" fontAlgn="base">
        <a:spcBef>
          <a:spcPct val="20000"/>
        </a:spcBef>
        <a:spcAft>
          <a:spcPct val="0"/>
        </a:spcAft>
        <a:buFont typeface="Arial" charset="0"/>
        <a:defRPr sz="2000" kern="1200">
          <a:solidFill>
            <a:schemeClr val="tx1"/>
          </a:solidFill>
          <a:latin typeface="Arial"/>
          <a:ea typeface="ＭＳ Ｐゴシック" charset="0"/>
          <a:cs typeface="Arial"/>
        </a:defRPr>
      </a:lvl1pPr>
      <a:lvl2pPr marL="914400" indent="-457200" algn="l" defTabSz="457200" rtl="0" fontAlgn="base">
        <a:spcBef>
          <a:spcPts val="1500"/>
        </a:spcBef>
        <a:spcAft>
          <a:spcPct val="0"/>
        </a:spcAft>
        <a:buFont typeface="Wingdings" charset="0"/>
        <a:buChar char="§"/>
        <a:defRPr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AC69AE27-757E-4669-BC61-514C9520EE93}" type="datetimeFigureOut">
              <a:rPr lang="en-US" smtClean="0">
                <a:solidFill>
                  <a:prstClr val="black">
                    <a:tint val="75000"/>
                  </a:prstClr>
                </a:solidFill>
                <a:latin typeface="Calibri"/>
                <a:ea typeface="+mn-ea"/>
                <a:cs typeface="+mn-cs"/>
              </a:rPr>
              <a:pPr defTabSz="914400" fontAlgn="auto">
                <a:spcBef>
                  <a:spcPts val="0"/>
                </a:spcBef>
                <a:spcAft>
                  <a:spcPts val="0"/>
                </a:spcAft>
              </a:pPr>
              <a:t>12/20/2016</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92C66628-D5F4-4BBB-9E17-9BC84659065C}"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9241986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mailto:casemix.data@state.ma.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chiamass.gov/ma-apc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bwMode="auto">
          <a:xfrm>
            <a:off x="685800" y="2130425"/>
            <a:ext cx="7772400" cy="1470025"/>
          </a:xfrm>
          <a:extLst>
            <a:ext uri="{FAA26D3D-D897-4be2-8F04-BA451C77F1D7}">
              <ma14:placeholderFlag xmlns:mc="http://schemas.openxmlformats.org/markup-compatibility/2006" xmlns:mv="urn:schemas-microsoft-com:mac:vml" xmlns="" xmlns:ma14="http://schemas.microsoft.com/office/mac/drawingml/2011/main" val="1"/>
            </a:ext>
          </a:extLst>
        </p:spPr>
        <p:txBody>
          <a:bodyPr wrap="square" numCol="1" anchorCtr="0" compatLnSpc="1">
            <a:prstTxWarp prst="textNoShape">
              <a:avLst/>
            </a:prstTxWarp>
          </a:bodyPr>
          <a:lstStyle/>
          <a:p>
            <a:r>
              <a:rPr lang="en-US" sz="4000" dirty="0" smtClean="0">
                <a:solidFill>
                  <a:schemeClr val="tx2"/>
                </a:solidFill>
                <a:latin typeface="Arial" panose="020B0604020202020204" pitchFamily="34" charset="0"/>
                <a:cs typeface="Arial" panose="020B0604020202020204" pitchFamily="34" charset="0"/>
              </a:rPr>
              <a:t>MA Center for Health Information &amp; Analysis</a:t>
            </a:r>
            <a:br>
              <a:rPr lang="en-US" sz="4000" dirty="0" smtClean="0">
                <a:solidFill>
                  <a:schemeClr val="tx2"/>
                </a:solidFill>
                <a:latin typeface="Arial" panose="020B0604020202020204" pitchFamily="34" charset="0"/>
                <a:cs typeface="Arial" panose="020B0604020202020204" pitchFamily="34" charset="0"/>
              </a:rPr>
            </a:br>
            <a:r>
              <a:rPr lang="en-US" sz="4000" dirty="0" smtClean="0">
                <a:solidFill>
                  <a:schemeClr val="tx2"/>
                </a:solidFill>
                <a:latin typeface="Arial" panose="020B0604020202020204" pitchFamily="34" charset="0"/>
                <a:cs typeface="Arial" panose="020B0604020202020204" pitchFamily="34" charset="0"/>
              </a:rPr>
              <a:t/>
            </a:r>
            <a:br>
              <a:rPr lang="en-US" sz="4000" dirty="0" smtClean="0">
                <a:solidFill>
                  <a:schemeClr val="tx2"/>
                </a:solidFill>
                <a:latin typeface="Arial" panose="020B0604020202020204" pitchFamily="34" charset="0"/>
                <a:cs typeface="Arial" panose="020B0604020202020204" pitchFamily="34" charset="0"/>
              </a:rPr>
            </a:br>
            <a:r>
              <a:rPr lang="en-US" sz="3200" u="sng" dirty="0" smtClean="0">
                <a:solidFill>
                  <a:schemeClr val="tx2"/>
                </a:solidFill>
                <a:latin typeface="Arial" panose="020B0604020202020204" pitchFamily="34" charset="0"/>
                <a:cs typeface="Arial" panose="020B0604020202020204" pitchFamily="34" charset="0"/>
              </a:rPr>
              <a:t>MA APCD User Workgroup</a:t>
            </a:r>
            <a:endParaRPr lang="en-US" sz="3200" u="sng" dirty="0">
              <a:solidFill>
                <a:schemeClr val="tx2"/>
              </a:solidFill>
              <a:latin typeface="Arial" panose="020B0604020202020204" pitchFamily="34" charset="0"/>
              <a:cs typeface="Arial" panose="020B0604020202020204" pitchFamily="34" charset="0"/>
            </a:endParaRPr>
          </a:p>
        </p:txBody>
      </p:sp>
      <p:sp>
        <p:nvSpPr>
          <p:cNvPr id="4098" name="Subtitle 2"/>
          <p:cNvSpPr>
            <a:spLocks noGrp="1"/>
          </p:cNvSpPr>
          <p:nvPr>
            <p:ph type="subTitle" idx="4294967295"/>
          </p:nvPr>
        </p:nvSpPr>
        <p:spPr>
          <a:xfrm>
            <a:off x="1371600" y="3886200"/>
            <a:ext cx="6400800" cy="1752600"/>
          </a:xfrm>
        </p:spPr>
        <p:txBody>
          <a:bodyPr/>
          <a:lstStyle/>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December</a:t>
            </a:r>
            <a:r>
              <a:rPr lang="en-US" sz="2400" dirty="0" smtClean="0">
                <a:latin typeface="Arial" panose="020B0604020202020204" pitchFamily="34" charset="0"/>
                <a:cs typeface="Arial" panose="020B0604020202020204" pitchFamily="34" charset="0"/>
              </a:rPr>
              <a:t> 20, </a:t>
            </a:r>
            <a:r>
              <a:rPr lang="en-US" sz="2400" dirty="0" smtClean="0">
                <a:latin typeface="Arial" panose="020B0604020202020204" pitchFamily="34" charset="0"/>
                <a:cs typeface="Arial" panose="020B0604020202020204" pitchFamily="34" charset="0"/>
              </a:rPr>
              <a:t>2016</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791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Coming in 2017 cont’d</a:t>
            </a:r>
            <a:endParaRPr lang="en-US" dirty="0"/>
          </a:p>
        </p:txBody>
      </p:sp>
      <p:sp>
        <p:nvSpPr>
          <p:cNvPr id="3" name="Subtitle 2"/>
          <p:cNvSpPr>
            <a:spLocks noGrp="1"/>
          </p:cNvSpPr>
          <p:nvPr>
            <p:ph type="subTitle" idx="1"/>
          </p:nvPr>
        </p:nvSpPr>
        <p:spPr/>
        <p:txBody>
          <a:bodyPr/>
          <a:lstStyle/>
          <a:p>
            <a:r>
              <a:rPr lang="en-US" sz="2400" b="1" u="sng" dirty="0" smtClean="0">
                <a:latin typeface="Arial" panose="020B0604020202020204" pitchFamily="34" charset="0"/>
                <a:cs typeface="Arial" panose="020B0604020202020204" pitchFamily="34" charset="0"/>
              </a:rPr>
              <a:t>Fee Schedule Changes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Expecting new Administrative Bulletins for both APCD and Case Mix fees to be published effective February 1</a:t>
            </a:r>
            <a:r>
              <a:rPr lang="en-US" sz="2400" baseline="30000" dirty="0" smtClean="0">
                <a:latin typeface="Arial" panose="020B0604020202020204" pitchFamily="34" charset="0"/>
                <a:cs typeface="Arial" panose="020B0604020202020204" pitchFamily="34" charset="0"/>
              </a:rPr>
              <a:t>st</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No changes to the actual fees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Revised Fee Waiver criteria</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Revised definitions (i.e. “multiple use”, “reseller”, etc.)</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Pay </a:t>
            </a:r>
            <a:r>
              <a:rPr lang="en-US" sz="2400" i="1" dirty="0" smtClean="0">
                <a:latin typeface="Arial" panose="020B0604020202020204" pitchFamily="34" charset="0"/>
                <a:cs typeface="Arial" panose="020B0604020202020204" pitchFamily="34" charset="0"/>
              </a:rPr>
              <a:t>per year </a:t>
            </a:r>
            <a:r>
              <a:rPr lang="en-US" sz="2400" dirty="0" smtClean="0">
                <a:latin typeface="Arial" panose="020B0604020202020204" pitchFamily="34" charset="0"/>
                <a:cs typeface="Arial" panose="020B0604020202020204" pitchFamily="34" charset="0"/>
              </a:rPr>
              <a:t>of data (rather than </a:t>
            </a:r>
            <a:r>
              <a:rPr lang="en-US" sz="2400" i="1" dirty="0" smtClean="0">
                <a:latin typeface="Arial" panose="020B0604020202020204" pitchFamily="34" charset="0"/>
                <a:cs typeface="Arial" panose="020B0604020202020204" pitchFamily="34" charset="0"/>
              </a:rPr>
              <a:t>per extract</a:t>
            </a:r>
            <a:r>
              <a:rPr lang="en-US" sz="2400" dirty="0" smtClean="0">
                <a:latin typeface="Arial" panose="020B0604020202020204" pitchFamily="34" charset="0"/>
                <a:cs typeface="Arial" panose="020B0604020202020204" pitchFamily="34" charset="0"/>
              </a:rPr>
              <a:t>)</a:t>
            </a:r>
          </a:p>
          <a:p>
            <a:r>
              <a:rPr lang="en-US" sz="2400" i="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[**applies to Case Mix only**]</a:t>
            </a:r>
            <a:endParaRPr lang="en-US" sz="18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532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Coming in 2017 cont’d</a:t>
            </a:r>
            <a:endParaRPr lang="en-US" dirty="0"/>
          </a:p>
        </p:txBody>
      </p:sp>
      <p:sp>
        <p:nvSpPr>
          <p:cNvPr id="3" name="Subtitle 2"/>
          <p:cNvSpPr>
            <a:spLocks noGrp="1"/>
          </p:cNvSpPr>
          <p:nvPr>
            <p:ph type="subTitle" idx="1"/>
          </p:nvPr>
        </p:nvSpPr>
        <p:spPr/>
        <p:txBody>
          <a:bodyPr/>
          <a:lstStyle/>
          <a:p>
            <a:r>
              <a:rPr lang="en-US" sz="2400" b="1" u="sng" dirty="0" smtClean="0">
                <a:latin typeface="Arial" panose="020B0604020202020204" pitchFamily="34" charset="0"/>
                <a:cs typeface="Arial" panose="020B0604020202020204" pitchFamily="34" charset="0"/>
              </a:rPr>
              <a:t>Fee Schedule Changes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CHIA will send out an </a:t>
            </a:r>
            <a:r>
              <a:rPr lang="en-US" sz="2400" dirty="0" err="1" smtClean="0">
                <a:latin typeface="Arial" panose="020B0604020202020204" pitchFamily="34" charset="0"/>
                <a:cs typeface="Arial" panose="020B0604020202020204" pitchFamily="34" charset="0"/>
              </a:rPr>
              <a:t>eblast</a:t>
            </a:r>
            <a:r>
              <a:rPr lang="en-US" sz="2400" dirty="0" smtClean="0">
                <a:latin typeface="Arial" panose="020B0604020202020204" pitchFamily="34" charset="0"/>
                <a:cs typeface="Arial" panose="020B0604020202020204" pitchFamily="34" charset="0"/>
              </a:rPr>
              <a:t> in January announcing the posting of the new Admin Bulletins to the CHIA website</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We will be answering any questions people have about the new fee schedules at the January Case Mix User Workgroup and the </a:t>
            </a:r>
            <a:r>
              <a:rPr lang="en-US" sz="2400" dirty="0" err="1" smtClean="0">
                <a:latin typeface="Arial" panose="020B0604020202020204" pitchFamily="34" charset="0"/>
                <a:cs typeface="Arial" panose="020B0604020202020204" pitchFamily="34" charset="0"/>
              </a:rPr>
              <a:t>Februrary</a:t>
            </a:r>
            <a:r>
              <a:rPr lang="en-US" sz="2400" dirty="0" smtClean="0">
                <a:latin typeface="Arial" panose="020B0604020202020204" pitchFamily="34" charset="0"/>
                <a:cs typeface="Arial" panose="020B0604020202020204" pitchFamily="34" charset="0"/>
              </a:rPr>
              <a:t> APCD User Workgroup</a:t>
            </a:r>
          </a:p>
          <a:p>
            <a:r>
              <a:rPr lang="en-US" sz="2400"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(will be asking for questions to be sent in ahead of time)</a:t>
            </a:r>
          </a:p>
        </p:txBody>
      </p:sp>
    </p:spTree>
    <p:extLst>
      <p:ext uri="{BB962C8B-B14F-4D97-AF65-F5344CB8AC3E}">
        <p14:creationId xmlns:p14="http://schemas.microsoft.com/office/powerpoint/2010/main" val="127652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	QUESTIONS?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50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6200"/>
            <a:ext cx="7543800" cy="761999"/>
          </a:xfrm>
        </p:spPr>
        <p:txBody>
          <a:bodyPr>
            <a:noAutofit/>
          </a:bodyPr>
          <a:lstStyle/>
          <a:p>
            <a:r>
              <a:rPr lang="en-US" sz="2800" b="1" dirty="0">
                <a:solidFill>
                  <a:schemeClr val="tx2"/>
                </a:solidFill>
                <a:latin typeface="Arial" panose="020B0604020202020204" pitchFamily="34" charset="0"/>
                <a:cs typeface="Arial" panose="020B0604020202020204" pitchFamily="34" charset="0"/>
              </a:rPr>
              <a:t> </a:t>
            </a:r>
            <a:r>
              <a:rPr lang="en-US" sz="2800" b="1" u="sng" dirty="0">
                <a:solidFill>
                  <a:schemeClr val="tx2"/>
                </a:solidFill>
                <a:latin typeface="Arial" panose="020B0604020202020204" pitchFamily="34" charset="0"/>
                <a:cs typeface="Arial" panose="020B0604020202020204" pitchFamily="34" charset="0"/>
              </a:rPr>
              <a:t>Question</a:t>
            </a:r>
            <a:r>
              <a:rPr lang="en-US" sz="2800" dirty="0">
                <a:solidFill>
                  <a:schemeClr val="tx2"/>
                </a:solidFill>
                <a:latin typeface="Arial" panose="020B0604020202020204" pitchFamily="34" charset="0"/>
                <a:cs typeface="Arial" panose="020B0604020202020204" pitchFamily="34" charset="0"/>
              </a:rPr>
              <a:t>: How</a:t>
            </a:r>
            <a:r>
              <a:rPr lang="en-US" sz="2800" baseline="0" dirty="0">
                <a:solidFill>
                  <a:schemeClr val="tx2"/>
                </a:solidFill>
                <a:latin typeface="Arial" panose="020B0604020202020204" pitchFamily="34" charset="0"/>
                <a:cs typeface="Arial" panose="020B0604020202020204" pitchFamily="34" charset="0"/>
              </a:rPr>
              <a:t> Do I Determine Provider Networks Using the APCD Limited Data Set?</a:t>
            </a:r>
            <a:endParaRPr lang="en-US" sz="2800" dirty="0">
              <a:solidFill>
                <a:schemeClr val="tx2"/>
              </a:solidFill>
              <a:latin typeface="Arial" panose="020B0604020202020204" pitchFamily="34" charset="0"/>
              <a:cs typeface="Arial" panose="020B0604020202020204" pitchFamily="34" charset="0"/>
            </a:endParaRPr>
          </a:p>
        </p:txBody>
      </p:sp>
      <p:pic>
        <p:nvPicPr>
          <p:cNvPr id="1026" name="Picture 2" descr="http://www.preferredworkcomp.com/Site/1040245120/Images/16966489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2965" y="0"/>
            <a:ext cx="1344881"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235" y="1359310"/>
            <a:ext cx="9092802" cy="4062651"/>
          </a:xfrm>
          <a:prstGeom prst="rect">
            <a:avLst/>
          </a:prstGeom>
          <a:noFill/>
        </p:spPr>
        <p:txBody>
          <a:bodyPr wrap="square" rtlCol="0">
            <a:spAutoFit/>
          </a:bodyPr>
          <a:lstStyle/>
          <a:p>
            <a:pPr defTabSz="914400" fontAlgn="auto">
              <a:spcBef>
                <a:spcPts val="0"/>
              </a:spcBef>
              <a:spcAft>
                <a:spcPts val="0"/>
              </a:spcAft>
            </a:pPr>
            <a:r>
              <a:rPr lang="en-US" sz="2000" b="1" u="sng" dirty="0">
                <a:solidFill>
                  <a:schemeClr val="tx2"/>
                </a:solidFill>
                <a:latin typeface="Arial" panose="020B0604020202020204" pitchFamily="34" charset="0"/>
                <a:ea typeface="+mn-ea"/>
                <a:cs typeface="Arial" panose="020B0604020202020204" pitchFamily="34" charset="0"/>
              </a:rPr>
              <a:t>Answer</a:t>
            </a:r>
            <a:r>
              <a:rPr lang="en-US" sz="2000" dirty="0">
                <a:solidFill>
                  <a:schemeClr val="tx2"/>
                </a:solidFill>
                <a:latin typeface="Arial" panose="020B0604020202020204" pitchFamily="34" charset="0"/>
                <a:ea typeface="+mn-ea"/>
                <a:cs typeface="Arial" panose="020B0604020202020204" pitchFamily="34" charset="0"/>
              </a:rPr>
              <a:t>:  In a recent paper, Keith </a:t>
            </a:r>
            <a:r>
              <a:rPr lang="en-US" sz="2000" dirty="0" err="1">
                <a:solidFill>
                  <a:schemeClr val="tx2"/>
                </a:solidFill>
                <a:latin typeface="Arial" panose="020B0604020202020204" pitchFamily="34" charset="0"/>
                <a:ea typeface="+mn-ea"/>
                <a:cs typeface="Arial" panose="020B0604020202020204" pitchFamily="34" charset="0"/>
              </a:rPr>
              <a:t>Marzilli</a:t>
            </a:r>
            <a:r>
              <a:rPr lang="en-US" sz="2000" dirty="0">
                <a:solidFill>
                  <a:schemeClr val="tx2"/>
                </a:solidFill>
                <a:latin typeface="Arial" panose="020B0604020202020204" pitchFamily="34" charset="0"/>
                <a:ea typeface="+mn-ea"/>
                <a:cs typeface="Arial" panose="020B0604020202020204" pitchFamily="34" charset="0"/>
              </a:rPr>
              <a:t> Ericson and Amanda </a:t>
            </a:r>
            <a:r>
              <a:rPr lang="en-US" sz="2000" dirty="0" err="1">
                <a:solidFill>
                  <a:schemeClr val="tx2"/>
                </a:solidFill>
                <a:latin typeface="Arial" panose="020B0604020202020204" pitchFamily="34" charset="0"/>
                <a:ea typeface="+mn-ea"/>
                <a:cs typeface="Arial" panose="020B0604020202020204" pitchFamily="34" charset="0"/>
              </a:rPr>
              <a:t>Starc</a:t>
            </a:r>
            <a:r>
              <a:rPr lang="en-US" sz="2000" dirty="0">
                <a:solidFill>
                  <a:schemeClr val="tx2"/>
                </a:solidFill>
                <a:latin typeface="Arial" panose="020B0604020202020204" pitchFamily="34" charset="0"/>
                <a:ea typeface="+mn-ea"/>
                <a:cs typeface="Arial" panose="020B0604020202020204" pitchFamily="34" charset="0"/>
              </a:rPr>
              <a:t> used the Massachusetts </a:t>
            </a:r>
            <a:r>
              <a:rPr lang="en-US" sz="2000" dirty="0" smtClean="0">
                <a:solidFill>
                  <a:schemeClr val="tx2"/>
                </a:solidFill>
                <a:latin typeface="Arial" panose="020B0604020202020204" pitchFamily="34" charset="0"/>
                <a:ea typeface="+mn-ea"/>
                <a:cs typeface="Arial" panose="020B0604020202020204" pitchFamily="34" charset="0"/>
              </a:rPr>
              <a:t>APCD </a:t>
            </a:r>
            <a:r>
              <a:rPr lang="en-US" sz="2000" dirty="0">
                <a:solidFill>
                  <a:schemeClr val="tx2"/>
                </a:solidFill>
                <a:latin typeface="Arial" panose="020B0604020202020204" pitchFamily="34" charset="0"/>
                <a:ea typeface="+mn-ea"/>
                <a:cs typeface="Arial" panose="020B0604020202020204" pitchFamily="34" charset="0"/>
              </a:rPr>
              <a:t>for “</a:t>
            </a:r>
            <a:r>
              <a:rPr lang="en-US" sz="2000" i="1" dirty="0">
                <a:solidFill>
                  <a:schemeClr val="tx2"/>
                </a:solidFill>
                <a:latin typeface="Arial" panose="020B0604020202020204" pitchFamily="34" charset="0"/>
                <a:ea typeface="+mn-ea"/>
                <a:cs typeface="Arial" panose="020B0604020202020204" pitchFamily="34" charset="0"/>
              </a:rPr>
              <a:t>Measuring Consumer Valuation of Limited Provider Networks</a:t>
            </a:r>
            <a:r>
              <a:rPr lang="en-US" sz="2000" dirty="0">
                <a:solidFill>
                  <a:schemeClr val="tx2"/>
                </a:solidFill>
                <a:latin typeface="Arial" panose="020B0604020202020204" pitchFamily="34" charset="0"/>
                <a:ea typeface="+mn-ea"/>
                <a:cs typeface="Arial" panose="020B0604020202020204" pitchFamily="34" charset="0"/>
              </a:rPr>
              <a:t>”* to garner </a:t>
            </a:r>
            <a:r>
              <a:rPr lang="en-US" sz="2000" dirty="0" smtClean="0">
                <a:solidFill>
                  <a:schemeClr val="tx2"/>
                </a:solidFill>
                <a:latin typeface="Arial" panose="020B0604020202020204" pitchFamily="34" charset="0"/>
                <a:ea typeface="+mn-ea"/>
                <a:cs typeface="Arial" panose="020B0604020202020204" pitchFamily="34" charset="0"/>
              </a:rPr>
              <a:t>network attributes </a:t>
            </a:r>
            <a:r>
              <a:rPr lang="en-US" sz="2000" dirty="0">
                <a:solidFill>
                  <a:schemeClr val="tx2"/>
                </a:solidFill>
                <a:latin typeface="Arial" panose="020B0604020202020204" pitchFamily="34" charset="0"/>
                <a:ea typeface="+mn-ea"/>
                <a:cs typeface="Arial" panose="020B0604020202020204" pitchFamily="34" charset="0"/>
              </a:rPr>
              <a:t>not readily available in the </a:t>
            </a:r>
            <a:r>
              <a:rPr lang="en-US" sz="2000" dirty="0" smtClean="0">
                <a:solidFill>
                  <a:schemeClr val="tx2"/>
                </a:solidFill>
                <a:latin typeface="Arial" panose="020B0604020202020204" pitchFamily="34" charset="0"/>
                <a:ea typeface="+mn-ea"/>
                <a:cs typeface="Arial" panose="020B0604020202020204" pitchFamily="34" charset="0"/>
              </a:rPr>
              <a:t>APCD.  They </a:t>
            </a:r>
            <a:r>
              <a:rPr lang="en-US" sz="2000" dirty="0">
                <a:solidFill>
                  <a:schemeClr val="tx2"/>
                </a:solidFill>
                <a:latin typeface="Arial" panose="020B0604020202020204" pitchFamily="34" charset="0"/>
                <a:ea typeface="+mn-ea"/>
                <a:cs typeface="Arial" panose="020B0604020202020204" pitchFamily="34" charset="0"/>
              </a:rPr>
              <a:t>linked the unencrypted National Service Provider Identifier (MC026) to several external sources and also used physician name and service provider location ZIP code from those external sources to link to an additional source.</a:t>
            </a:r>
          </a:p>
          <a:p>
            <a:pPr defTabSz="914400" fontAlgn="auto">
              <a:spcBef>
                <a:spcPts val="0"/>
              </a:spcBef>
              <a:spcAft>
                <a:spcPts val="0"/>
              </a:spcAft>
            </a:pPr>
            <a:endParaRPr lang="en-US" sz="1000" dirty="0" smtClean="0">
              <a:solidFill>
                <a:schemeClr val="tx2"/>
              </a:solidFill>
              <a:latin typeface="Arial" panose="020B0604020202020204" pitchFamily="34" charset="0"/>
              <a:ea typeface="+mn-ea"/>
              <a:cs typeface="Arial" panose="020B0604020202020204" pitchFamily="34" charset="0"/>
            </a:endParaRPr>
          </a:p>
          <a:p>
            <a:pPr defTabSz="914400" fontAlgn="auto">
              <a:spcBef>
                <a:spcPts val="0"/>
              </a:spcBef>
              <a:spcAft>
                <a:spcPts val="0"/>
              </a:spcAft>
            </a:pPr>
            <a:endParaRPr lang="en-US" sz="1000" dirty="0">
              <a:solidFill>
                <a:schemeClr val="tx2"/>
              </a:solidFill>
              <a:latin typeface="Arial" panose="020B0604020202020204" pitchFamily="34" charset="0"/>
              <a:ea typeface="+mn-ea"/>
              <a:cs typeface="Arial" panose="020B0604020202020204" pitchFamily="34" charset="0"/>
            </a:endParaRPr>
          </a:p>
          <a:p>
            <a:pPr defTabSz="914400" fontAlgn="auto">
              <a:spcBef>
                <a:spcPts val="0"/>
              </a:spcBef>
              <a:spcAft>
                <a:spcPts val="0"/>
              </a:spcAft>
            </a:pPr>
            <a:r>
              <a:rPr lang="en-US" b="1" u="sng" dirty="0">
                <a:solidFill>
                  <a:schemeClr val="tx2"/>
                </a:solidFill>
                <a:latin typeface="Arial" panose="020B0604020202020204" pitchFamily="34" charset="0"/>
                <a:ea typeface="+mn-ea"/>
                <a:cs typeface="Arial" panose="020B0604020202020204" pitchFamily="34" charset="0"/>
              </a:rPr>
              <a:t>External Sources for Network Attributes</a:t>
            </a:r>
          </a:p>
          <a:p>
            <a:pPr marL="285750" indent="-285750" defTabSz="914400" fontAlgn="auto">
              <a:spcBef>
                <a:spcPts val="0"/>
              </a:spcBef>
              <a:spcAft>
                <a:spcPts val="0"/>
              </a:spcAft>
              <a:buFont typeface="Arial" panose="020B0604020202020204" pitchFamily="34" charset="0"/>
              <a:buChar char="•"/>
            </a:pPr>
            <a:r>
              <a:rPr lang="en-US" dirty="0">
                <a:solidFill>
                  <a:schemeClr val="tx2"/>
                </a:solidFill>
                <a:latin typeface="Arial" panose="020B0604020202020204" pitchFamily="34" charset="0"/>
                <a:ea typeface="+mn-ea"/>
                <a:cs typeface="Arial" panose="020B0604020202020204" pitchFamily="34" charset="0"/>
              </a:rPr>
              <a:t>American Medical Association Physician Masterfile Data</a:t>
            </a:r>
          </a:p>
          <a:p>
            <a:pPr marL="285750" indent="-285750" defTabSz="914400" fontAlgn="auto">
              <a:spcBef>
                <a:spcPts val="0"/>
              </a:spcBef>
              <a:spcAft>
                <a:spcPts val="0"/>
              </a:spcAft>
              <a:buFont typeface="Arial" panose="020B0604020202020204" pitchFamily="34" charset="0"/>
              <a:buChar char="•"/>
            </a:pPr>
            <a:r>
              <a:rPr lang="en-US" dirty="0">
                <a:solidFill>
                  <a:schemeClr val="tx2"/>
                </a:solidFill>
                <a:latin typeface="Arial" panose="020B0604020202020204" pitchFamily="34" charset="0"/>
                <a:ea typeface="+mn-ea"/>
                <a:cs typeface="Arial" panose="020B0604020202020204" pitchFamily="34" charset="0"/>
              </a:rPr>
              <a:t>American Hospital Association Data </a:t>
            </a:r>
          </a:p>
          <a:p>
            <a:pPr marL="285750" indent="-285750" defTabSz="914400" fontAlgn="auto">
              <a:spcBef>
                <a:spcPts val="0"/>
              </a:spcBef>
              <a:spcAft>
                <a:spcPts val="0"/>
              </a:spcAft>
              <a:buFont typeface="Arial" panose="020B0604020202020204" pitchFamily="34" charset="0"/>
              <a:buChar char="•"/>
            </a:pPr>
            <a:r>
              <a:rPr lang="en-US" dirty="0">
                <a:solidFill>
                  <a:schemeClr val="tx2"/>
                </a:solidFill>
                <a:latin typeface="Arial" panose="020B0604020202020204" pitchFamily="34" charset="0"/>
                <a:ea typeface="+mn-ea"/>
                <a:cs typeface="Arial" panose="020B0604020202020204" pitchFamily="34" charset="0"/>
              </a:rPr>
              <a:t>Massachusetts Health Quality Partners (MHQP) Data, as MHQP’s Director of Analytic Applications states, “aggregates providers into practices, practices into medical groups and medical groups into networks”.</a:t>
            </a:r>
          </a:p>
          <a:p>
            <a:pPr marL="285750" indent="-285750" defTabSz="914400" fontAlgn="auto">
              <a:spcBef>
                <a:spcPts val="0"/>
              </a:spcBef>
              <a:spcAft>
                <a:spcPts val="0"/>
              </a:spcAft>
              <a:buFont typeface="Arial" panose="020B0604020202020204" pitchFamily="34" charset="0"/>
              <a:buChar char="•"/>
            </a:pPr>
            <a:endParaRPr lang="en-US" sz="1000" dirty="0">
              <a:solidFill>
                <a:prstClr val="black"/>
              </a:solidFill>
              <a:latin typeface="Calibri"/>
              <a:ea typeface="+mn-ea"/>
              <a:cs typeface="+mn-cs"/>
            </a:endParaRPr>
          </a:p>
        </p:txBody>
      </p:sp>
      <p:sp>
        <p:nvSpPr>
          <p:cNvPr id="7" name="Rectangle 6"/>
          <p:cNvSpPr/>
          <p:nvPr/>
        </p:nvSpPr>
        <p:spPr>
          <a:xfrm>
            <a:off x="18068" y="6578684"/>
            <a:ext cx="9019778" cy="253916"/>
          </a:xfrm>
          <a:prstGeom prst="rect">
            <a:avLst/>
          </a:prstGeom>
        </p:spPr>
        <p:txBody>
          <a:bodyPr wrap="square">
            <a:spAutoFit/>
          </a:bodyPr>
          <a:lstStyle/>
          <a:p>
            <a:pPr defTabSz="914400" fontAlgn="auto">
              <a:spcBef>
                <a:spcPts val="0"/>
              </a:spcBef>
              <a:spcAft>
                <a:spcPts val="0"/>
              </a:spcAft>
            </a:pPr>
            <a:r>
              <a:rPr lang="en-US" sz="1050" dirty="0">
                <a:solidFill>
                  <a:prstClr val="black"/>
                </a:solidFill>
                <a:latin typeface="Calibri"/>
                <a:ea typeface="+mn-ea"/>
                <a:cs typeface="+mn-cs"/>
              </a:rPr>
              <a:t>* Ericson KM, </a:t>
            </a:r>
            <a:r>
              <a:rPr lang="en-US" sz="1050" dirty="0" err="1">
                <a:solidFill>
                  <a:prstClr val="black"/>
                </a:solidFill>
                <a:latin typeface="Calibri"/>
                <a:ea typeface="+mn-ea"/>
                <a:cs typeface="+mn-cs"/>
              </a:rPr>
              <a:t>Starc</a:t>
            </a:r>
            <a:r>
              <a:rPr lang="en-US" sz="1050" dirty="0">
                <a:solidFill>
                  <a:prstClr val="black"/>
                </a:solidFill>
                <a:latin typeface="Calibri"/>
                <a:ea typeface="+mn-ea"/>
                <a:cs typeface="+mn-cs"/>
              </a:rPr>
              <a:t> A: </a:t>
            </a:r>
            <a:r>
              <a:rPr lang="en-US" sz="1050" i="1" dirty="0">
                <a:solidFill>
                  <a:prstClr val="black"/>
                </a:solidFill>
                <a:latin typeface="Calibri"/>
                <a:ea typeface="+mn-ea"/>
                <a:cs typeface="+mn-cs"/>
              </a:rPr>
              <a:t>Measuring Consumer Valuation of Limited Provider Networks. </a:t>
            </a:r>
            <a:r>
              <a:rPr lang="en-US" sz="1050" dirty="0">
                <a:solidFill>
                  <a:prstClr val="black"/>
                </a:solidFill>
                <a:latin typeface="Calibri"/>
                <a:ea typeface="+mn-ea"/>
                <a:cs typeface="+mn-cs"/>
              </a:rPr>
              <a:t>American Economic Review, Vol 105, Issue 5, May 2015, Pages 115-119</a:t>
            </a:r>
          </a:p>
        </p:txBody>
      </p:sp>
    </p:spTree>
    <p:extLst>
      <p:ext uri="{BB962C8B-B14F-4D97-AF65-F5344CB8AC3E}">
        <p14:creationId xmlns:p14="http://schemas.microsoft.com/office/powerpoint/2010/main" val="3956037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6200"/>
            <a:ext cx="7543800" cy="761999"/>
          </a:xfrm>
        </p:spPr>
        <p:txBody>
          <a:bodyPr>
            <a:noAutofit/>
          </a:bodyPr>
          <a:lstStyle/>
          <a:p>
            <a:r>
              <a:rPr lang="en-US" sz="2800" b="1" dirty="0">
                <a:latin typeface="Arial" panose="020B0604020202020204" pitchFamily="34" charset="0"/>
                <a:cs typeface="Arial" panose="020B0604020202020204" pitchFamily="34" charset="0"/>
              </a:rPr>
              <a:t> </a:t>
            </a:r>
            <a:r>
              <a:rPr lang="en-US" sz="2800" b="1" u="sng" dirty="0">
                <a:solidFill>
                  <a:schemeClr val="tx2"/>
                </a:solidFill>
                <a:latin typeface="Arial" panose="020B0604020202020204" pitchFamily="34" charset="0"/>
                <a:cs typeface="Arial" panose="020B0604020202020204" pitchFamily="34" charset="0"/>
              </a:rPr>
              <a:t>Question</a:t>
            </a:r>
            <a:r>
              <a:rPr lang="en-US" sz="2800" dirty="0">
                <a:solidFill>
                  <a:schemeClr val="tx2"/>
                </a:solidFill>
                <a:latin typeface="Arial" panose="020B0604020202020204" pitchFamily="34" charset="0"/>
                <a:cs typeface="Arial" panose="020B0604020202020204" pitchFamily="34" charset="0"/>
              </a:rPr>
              <a:t>: How</a:t>
            </a:r>
            <a:r>
              <a:rPr lang="en-US" sz="2800" baseline="0" dirty="0">
                <a:solidFill>
                  <a:schemeClr val="tx2"/>
                </a:solidFill>
                <a:latin typeface="Arial" panose="020B0604020202020204" pitchFamily="34" charset="0"/>
                <a:cs typeface="Arial" panose="020B0604020202020204" pitchFamily="34" charset="0"/>
              </a:rPr>
              <a:t> Do I Determine Provider Networks Using the APCD Limited Data Set?</a:t>
            </a:r>
            <a:endParaRPr lang="en-US" sz="2800" dirty="0">
              <a:solidFill>
                <a:schemeClr val="tx2"/>
              </a:solidFill>
              <a:latin typeface="Arial" panose="020B0604020202020204" pitchFamily="34" charset="0"/>
              <a:cs typeface="Arial" panose="020B0604020202020204" pitchFamily="34" charset="0"/>
            </a:endParaRPr>
          </a:p>
        </p:txBody>
      </p:sp>
      <p:pic>
        <p:nvPicPr>
          <p:cNvPr id="1026" name="Picture 2" descr="http://www.preferredworkcomp.com/Site/1040245120/Images/16966489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2965" y="0"/>
            <a:ext cx="1344881"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198" y="1378974"/>
            <a:ext cx="9092802" cy="2246769"/>
          </a:xfrm>
          <a:prstGeom prst="rect">
            <a:avLst/>
          </a:prstGeom>
          <a:noFill/>
        </p:spPr>
        <p:txBody>
          <a:bodyPr wrap="square" rtlCol="0">
            <a:spAutoFit/>
          </a:bodyPr>
          <a:lstStyle/>
          <a:p>
            <a:pPr defTabSz="914400" fontAlgn="auto">
              <a:spcBef>
                <a:spcPts val="0"/>
              </a:spcBef>
              <a:spcAft>
                <a:spcPts val="0"/>
              </a:spcAft>
            </a:pPr>
            <a:r>
              <a:rPr lang="en-US" sz="2000" b="1" u="sng" dirty="0" smtClean="0">
                <a:solidFill>
                  <a:schemeClr val="tx2"/>
                </a:solidFill>
                <a:latin typeface="Arial" panose="020B0604020202020204" pitchFamily="34" charset="0"/>
                <a:ea typeface="+mn-ea"/>
                <a:cs typeface="Arial" panose="020B0604020202020204" pitchFamily="34" charset="0"/>
              </a:rPr>
              <a:t>A </a:t>
            </a:r>
            <a:r>
              <a:rPr lang="en-US" sz="2000" b="1" u="sng" dirty="0">
                <a:solidFill>
                  <a:schemeClr val="tx2"/>
                </a:solidFill>
                <a:latin typeface="Arial" panose="020B0604020202020204" pitchFamily="34" charset="0"/>
                <a:ea typeface="+mn-ea"/>
                <a:cs typeface="Arial" panose="020B0604020202020204" pitchFamily="34" charset="0"/>
              </a:rPr>
              <a:t>follow-up related question</a:t>
            </a:r>
            <a:r>
              <a:rPr lang="en-US" sz="2000" dirty="0">
                <a:solidFill>
                  <a:schemeClr val="tx2"/>
                </a:solidFill>
                <a:latin typeface="Arial" panose="020B0604020202020204" pitchFamily="34" charset="0"/>
                <a:ea typeface="+mn-ea"/>
                <a:cs typeface="Arial" panose="020B0604020202020204" pitchFamily="34" charset="0"/>
              </a:rPr>
              <a:t>: How well populated is APCD Health Care Home National Provider ID (ME036)? </a:t>
            </a:r>
            <a:endParaRPr lang="en-US" sz="2000" dirty="0" smtClean="0">
              <a:solidFill>
                <a:schemeClr val="tx2"/>
              </a:solidFill>
              <a:latin typeface="Arial" panose="020B0604020202020204" pitchFamily="34" charset="0"/>
              <a:ea typeface="+mn-ea"/>
              <a:cs typeface="Arial" panose="020B0604020202020204" pitchFamily="34" charset="0"/>
            </a:endParaRPr>
          </a:p>
          <a:p>
            <a:pPr defTabSz="914400" fontAlgn="auto">
              <a:spcBef>
                <a:spcPts val="0"/>
              </a:spcBef>
              <a:spcAft>
                <a:spcPts val="0"/>
              </a:spcAft>
            </a:pPr>
            <a:endParaRPr lang="en-US" sz="2000" b="1" u="sng" dirty="0">
              <a:solidFill>
                <a:schemeClr val="tx2"/>
              </a:solidFill>
              <a:latin typeface="Arial" panose="020B0604020202020204" pitchFamily="34" charset="0"/>
              <a:ea typeface="+mn-ea"/>
              <a:cs typeface="Arial" panose="020B0604020202020204" pitchFamily="34" charset="0"/>
            </a:endParaRPr>
          </a:p>
          <a:p>
            <a:pPr defTabSz="914400" fontAlgn="auto">
              <a:spcBef>
                <a:spcPts val="0"/>
              </a:spcBef>
              <a:spcAft>
                <a:spcPts val="0"/>
              </a:spcAft>
            </a:pPr>
            <a:r>
              <a:rPr lang="en-US" sz="2000" b="1" u="sng" dirty="0" smtClean="0">
                <a:solidFill>
                  <a:schemeClr val="tx2"/>
                </a:solidFill>
                <a:latin typeface="Arial" panose="020B0604020202020204" pitchFamily="34" charset="0"/>
                <a:ea typeface="+mn-ea"/>
                <a:cs typeface="Arial" panose="020B0604020202020204" pitchFamily="34" charset="0"/>
              </a:rPr>
              <a:t>Answer</a:t>
            </a:r>
            <a:r>
              <a:rPr lang="en-US" sz="2000" dirty="0">
                <a:solidFill>
                  <a:schemeClr val="tx2"/>
                </a:solidFill>
                <a:latin typeface="Arial" panose="020B0604020202020204" pitchFamily="34" charset="0"/>
                <a:ea typeface="+mn-ea"/>
                <a:cs typeface="Arial" panose="020B0604020202020204" pitchFamily="34" charset="0"/>
              </a:rPr>
              <a:t>: ME036 is reported when ME035 (Health Care Home Assigned Flag) is ‘Yes’. For MA residents, </a:t>
            </a:r>
            <a:r>
              <a:rPr lang="en-US" sz="2000" b="1" dirty="0">
                <a:solidFill>
                  <a:schemeClr val="tx2"/>
                </a:solidFill>
                <a:latin typeface="Arial" panose="020B0604020202020204" pitchFamily="34" charset="0"/>
                <a:ea typeface="+mn-ea"/>
                <a:cs typeface="Arial" panose="020B0604020202020204" pitchFamily="34" charset="0"/>
              </a:rPr>
              <a:t>618,510 distinct MEIDs </a:t>
            </a:r>
            <a:r>
              <a:rPr lang="en-US" sz="2000" dirty="0">
                <a:solidFill>
                  <a:schemeClr val="tx2"/>
                </a:solidFill>
                <a:latin typeface="Arial" panose="020B0604020202020204" pitchFamily="34" charset="0"/>
                <a:ea typeface="+mn-ea"/>
                <a:cs typeface="Arial" panose="020B0604020202020204" pitchFamily="34" charset="0"/>
              </a:rPr>
              <a:t>(3.8% of the records) have a ‘Yes’ </a:t>
            </a:r>
            <a:r>
              <a:rPr lang="en-US" sz="2000" dirty="0" smtClean="0">
                <a:solidFill>
                  <a:schemeClr val="tx2"/>
                </a:solidFill>
                <a:latin typeface="Arial" panose="020B0604020202020204" pitchFamily="34" charset="0"/>
                <a:ea typeface="+mn-ea"/>
                <a:cs typeface="Arial" panose="020B0604020202020204" pitchFamily="34" charset="0"/>
              </a:rPr>
              <a:t>response</a:t>
            </a:r>
            <a:r>
              <a:rPr lang="en-US" sz="2000" dirty="0">
                <a:solidFill>
                  <a:schemeClr val="tx2"/>
                </a:solidFill>
                <a:latin typeface="Arial" panose="020B0604020202020204" pitchFamily="34" charset="0"/>
                <a:ea typeface="+mn-ea"/>
                <a:cs typeface="Arial" panose="020B0604020202020204" pitchFamily="34" charset="0"/>
              </a:rPr>
              <a:t>. </a:t>
            </a:r>
            <a:r>
              <a:rPr lang="en-US" sz="2000" dirty="0">
                <a:solidFill>
                  <a:schemeClr val="tx2"/>
                </a:solidFill>
                <a:latin typeface="Arial" panose="020B0604020202020204" pitchFamily="34" charset="0"/>
                <a:ea typeface="+mn-ea"/>
                <a:cs typeface="Arial" panose="020B0604020202020204" pitchFamily="34" charset="0"/>
              </a:rPr>
              <a:t>For these records flagged as ‘Yes’, ME036 is populated 41.8% of the time for </a:t>
            </a:r>
            <a:r>
              <a:rPr lang="en-US" sz="2000" b="1" dirty="0">
                <a:solidFill>
                  <a:schemeClr val="tx2"/>
                </a:solidFill>
                <a:latin typeface="Arial" panose="020B0604020202020204" pitchFamily="34" charset="0"/>
                <a:ea typeface="+mn-ea"/>
                <a:cs typeface="Arial" panose="020B0604020202020204" pitchFamily="34" charset="0"/>
              </a:rPr>
              <a:t>259,006 distinct MEIDs</a:t>
            </a:r>
            <a:r>
              <a:rPr lang="en-US" sz="2000" dirty="0">
                <a:solidFill>
                  <a:schemeClr val="tx2"/>
                </a:solidFill>
                <a:latin typeface="Arial" panose="020B0604020202020204" pitchFamily="34" charset="0"/>
                <a:ea typeface="+mn-ea"/>
                <a:cs typeface="Arial" panose="020B0604020202020204" pitchFamily="34" charset="0"/>
              </a:rPr>
              <a:t>. </a:t>
            </a:r>
          </a:p>
        </p:txBody>
      </p:sp>
      <p:graphicFrame>
        <p:nvGraphicFramePr>
          <p:cNvPr id="10" name="Chart 9"/>
          <p:cNvGraphicFramePr/>
          <p:nvPr>
            <p:extLst>
              <p:ext uri="{D42A27DB-BD31-4B8C-83A1-F6EECF244321}">
                <p14:modId xmlns:p14="http://schemas.microsoft.com/office/powerpoint/2010/main" val="2212320909"/>
              </p:ext>
            </p:extLst>
          </p:nvPr>
        </p:nvGraphicFramePr>
        <p:xfrm>
          <a:off x="381000" y="3746426"/>
          <a:ext cx="3886200" cy="1682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896520126"/>
              </p:ext>
            </p:extLst>
          </p:nvPr>
        </p:nvGraphicFramePr>
        <p:xfrm>
          <a:off x="4731218" y="3746426"/>
          <a:ext cx="3886200" cy="16823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6041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2000" b="1" u="sng" dirty="0">
                <a:solidFill>
                  <a:schemeClr val="tx2"/>
                </a:solidFill>
                <a:latin typeface="Arial" panose="020B0604020202020204" pitchFamily="34" charset="0"/>
                <a:cs typeface="Arial" panose="020B0604020202020204" pitchFamily="34" charset="0"/>
              </a:rPr>
              <a:t>Question</a:t>
            </a:r>
            <a:r>
              <a:rPr lang="en-US" sz="2000" dirty="0">
                <a:solidFill>
                  <a:schemeClr val="tx2"/>
                </a:solidFill>
                <a:latin typeface="Arial" panose="020B0604020202020204" pitchFamily="34" charset="0"/>
                <a:cs typeface="Arial" panose="020B0604020202020204" pitchFamily="34" charset="0"/>
              </a:rPr>
              <a:t>: How Reliable is</a:t>
            </a:r>
            <a:r>
              <a:rPr lang="en-US" sz="2000" b="1" dirty="0">
                <a:solidFill>
                  <a:schemeClr val="tx2"/>
                </a:solidFill>
                <a:latin typeface="Arial" panose="020B0604020202020204" pitchFamily="34" charset="0"/>
                <a:cs typeface="Arial" panose="020B0604020202020204" pitchFamily="34" charset="0"/>
              </a:rPr>
              <a:t> MC023 </a:t>
            </a:r>
            <a:r>
              <a:rPr lang="en-US" sz="2000" dirty="0">
                <a:solidFill>
                  <a:schemeClr val="tx2"/>
                </a:solidFill>
                <a:latin typeface="Arial" panose="020B0604020202020204" pitchFamily="34" charset="0"/>
                <a:cs typeface="Arial" panose="020B0604020202020204" pitchFamily="34" charset="0"/>
              </a:rPr>
              <a:t>(</a:t>
            </a:r>
            <a:r>
              <a:rPr lang="en-US" sz="2000" b="1" dirty="0">
                <a:solidFill>
                  <a:schemeClr val="tx2"/>
                </a:solidFill>
                <a:latin typeface="Arial" panose="020B0604020202020204" pitchFamily="34" charset="0"/>
                <a:cs typeface="Arial" panose="020B0604020202020204" pitchFamily="34" charset="0"/>
              </a:rPr>
              <a:t>Discharge Status</a:t>
            </a:r>
            <a:r>
              <a:rPr lang="en-US" sz="2000" dirty="0">
                <a:solidFill>
                  <a:schemeClr val="tx2"/>
                </a:solidFill>
                <a:latin typeface="Arial" panose="020B0604020202020204" pitchFamily="34" charset="0"/>
                <a:cs typeface="Arial" panose="020B0604020202020204" pitchFamily="34" charset="0"/>
              </a:rPr>
              <a:t>) and </a:t>
            </a:r>
            <a:r>
              <a:rPr lang="en-US" sz="2000" b="1" dirty="0">
                <a:solidFill>
                  <a:schemeClr val="tx2"/>
                </a:solidFill>
                <a:latin typeface="Arial" panose="020B0604020202020204" pitchFamily="34" charset="0"/>
                <a:cs typeface="Arial" panose="020B0604020202020204" pitchFamily="34" charset="0"/>
              </a:rPr>
              <a:t>Discharge Status </a:t>
            </a:r>
            <a:r>
              <a:rPr lang="en-US" sz="2000" dirty="0">
                <a:solidFill>
                  <a:schemeClr val="tx2"/>
                </a:solidFill>
                <a:latin typeface="Arial" panose="020B0604020202020204" pitchFamily="34" charset="0"/>
                <a:cs typeface="Arial" panose="020B0604020202020204" pitchFamily="34" charset="0"/>
              </a:rPr>
              <a:t>in Case Mix Data? Both calendar year 2015 MA APCD and fiscal year 2015 Case Mix Data show higher than inpatient previous years.</a:t>
            </a:r>
          </a:p>
        </p:txBody>
      </p:sp>
      <p:sp>
        <p:nvSpPr>
          <p:cNvPr id="4" name="Rectangle 3"/>
          <p:cNvSpPr/>
          <p:nvPr/>
        </p:nvSpPr>
        <p:spPr>
          <a:xfrm>
            <a:off x="0" y="6427113"/>
            <a:ext cx="9144000" cy="400110"/>
          </a:xfrm>
          <a:prstGeom prst="rect">
            <a:avLst/>
          </a:prstGeom>
        </p:spPr>
        <p:txBody>
          <a:bodyPr wrap="square">
            <a:spAutoFit/>
          </a:bodyPr>
          <a:lstStyle/>
          <a:p>
            <a:pPr defTabSz="914400" fontAlgn="auto">
              <a:spcBef>
                <a:spcPts val="0"/>
              </a:spcBef>
              <a:spcAft>
                <a:spcPts val="0"/>
              </a:spcAft>
            </a:pPr>
            <a:r>
              <a:rPr lang="en-US" sz="1000" b="1" i="1" dirty="0">
                <a:solidFill>
                  <a:srgbClr val="000000"/>
                </a:solidFill>
                <a:latin typeface="Verdana" panose="020B0604030504040204" pitchFamily="34" charset="0"/>
                <a:ea typeface="+mn-ea"/>
                <a:cs typeface="+mn-cs"/>
              </a:rPr>
              <a:t>*</a:t>
            </a:r>
            <a:r>
              <a:rPr lang="en-US" sz="1000" i="1" dirty="0">
                <a:solidFill>
                  <a:srgbClr val="000000"/>
                </a:solidFill>
                <a:latin typeface="Verdana" panose="020B0604030504040204" pitchFamily="34" charset="0"/>
                <a:ea typeface="+mn-ea"/>
                <a:cs typeface="+mn-cs"/>
              </a:rPr>
              <a:t>Source: Centers for Disease Control and Prevention, National Center for Health Statistics. Underlying Cause of Death 1999-2015 on CDC WONDER Online Database, released December, 2016.</a:t>
            </a:r>
            <a:endParaRPr lang="en-US" sz="1000" i="1" dirty="0">
              <a:solidFill>
                <a:prstClr val="black"/>
              </a:solidFill>
              <a:latin typeface="Calibri"/>
              <a:ea typeface="+mn-ea"/>
              <a:cs typeface="+mn-cs"/>
            </a:endParaRPr>
          </a:p>
        </p:txBody>
      </p:sp>
      <p:sp>
        <p:nvSpPr>
          <p:cNvPr id="5" name="TextBox 4"/>
          <p:cNvSpPr txBox="1"/>
          <p:nvPr/>
        </p:nvSpPr>
        <p:spPr>
          <a:xfrm>
            <a:off x="152400" y="936388"/>
            <a:ext cx="8839200" cy="1077218"/>
          </a:xfrm>
          <a:prstGeom prst="rect">
            <a:avLst/>
          </a:prstGeom>
          <a:noFill/>
        </p:spPr>
        <p:txBody>
          <a:bodyPr wrap="square" rtlCol="0">
            <a:spAutoFit/>
          </a:bodyPr>
          <a:lstStyle/>
          <a:p>
            <a:pPr defTabSz="914400" fontAlgn="auto">
              <a:spcBef>
                <a:spcPts val="0"/>
              </a:spcBef>
              <a:spcAft>
                <a:spcPts val="0"/>
              </a:spcAft>
            </a:pPr>
            <a:r>
              <a:rPr lang="en-US" sz="1600" b="1" u="sng" dirty="0">
                <a:solidFill>
                  <a:schemeClr val="tx2"/>
                </a:solidFill>
                <a:latin typeface="Arial" panose="020B0604020202020204" pitchFamily="34" charset="0"/>
                <a:ea typeface="+mn-ea"/>
                <a:cs typeface="Arial" panose="020B0604020202020204" pitchFamily="34" charset="0"/>
              </a:rPr>
              <a:t>Answer</a:t>
            </a:r>
            <a:r>
              <a:rPr lang="en-US" sz="1600" dirty="0">
                <a:solidFill>
                  <a:schemeClr val="tx2"/>
                </a:solidFill>
                <a:latin typeface="Arial" panose="020B0604020202020204" pitchFamily="34" charset="0"/>
                <a:ea typeface="+mn-ea"/>
                <a:cs typeface="Arial" panose="020B0604020202020204" pitchFamily="34" charset="0"/>
              </a:rPr>
              <a:t>: Massachusetts death certificate data reported by CDC’s National Center for Health Statistics corroborates an increase in deaths in 2015.  Both the male and female death rates reached a 5 year high in 2015.  By place of death, the largest increases occurred in Hospice facilities.</a:t>
            </a:r>
          </a:p>
        </p:txBody>
      </p:sp>
      <p:grpSp>
        <p:nvGrpSpPr>
          <p:cNvPr id="10" name="Group 9"/>
          <p:cNvGrpSpPr/>
          <p:nvPr/>
        </p:nvGrpSpPr>
        <p:grpSpPr>
          <a:xfrm>
            <a:off x="571500" y="2183496"/>
            <a:ext cx="7848600" cy="2057400"/>
            <a:chOff x="609600" y="1686979"/>
            <a:chExt cx="7848600" cy="2255686"/>
          </a:xfrm>
        </p:grpSpPr>
        <p:graphicFrame>
          <p:nvGraphicFramePr>
            <p:cNvPr id="8" name="Chart 7"/>
            <p:cNvGraphicFramePr/>
            <p:nvPr>
              <p:extLst>
                <p:ext uri="{D42A27DB-BD31-4B8C-83A1-F6EECF244321}">
                  <p14:modId xmlns:p14="http://schemas.microsoft.com/office/powerpoint/2010/main" val="3881534595"/>
                </p:ext>
              </p:extLst>
            </p:nvPr>
          </p:nvGraphicFramePr>
          <p:xfrm>
            <a:off x="609600" y="1686979"/>
            <a:ext cx="3810000" cy="22556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681119390"/>
                </p:ext>
              </p:extLst>
            </p:nvPr>
          </p:nvGraphicFramePr>
          <p:xfrm>
            <a:off x="4648200" y="1686979"/>
            <a:ext cx="3810000" cy="2255686"/>
          </p:xfrm>
          <a:graphic>
            <a:graphicData uri="http://schemas.openxmlformats.org/drawingml/2006/chart">
              <c:chart xmlns:c="http://schemas.openxmlformats.org/drawingml/2006/chart" xmlns:r="http://schemas.openxmlformats.org/officeDocument/2006/relationships" r:id="rId4"/>
            </a:graphicData>
          </a:graphic>
        </p:graphicFrame>
      </p:grpSp>
      <p:sp>
        <p:nvSpPr>
          <p:cNvPr id="11" name="TextBox 10"/>
          <p:cNvSpPr txBox="1"/>
          <p:nvPr/>
        </p:nvSpPr>
        <p:spPr>
          <a:xfrm>
            <a:off x="408299" y="1918165"/>
            <a:ext cx="8159285" cy="338554"/>
          </a:xfrm>
          <a:prstGeom prst="rect">
            <a:avLst/>
          </a:prstGeom>
          <a:noFill/>
        </p:spPr>
        <p:txBody>
          <a:bodyPr wrap="none" rtlCol="0">
            <a:spAutoFit/>
          </a:bodyPr>
          <a:lstStyle/>
          <a:p>
            <a:pPr defTabSz="914400" fontAlgn="auto">
              <a:spcBef>
                <a:spcPts val="0"/>
              </a:spcBef>
              <a:spcAft>
                <a:spcPts val="0"/>
              </a:spcAft>
            </a:pPr>
            <a:r>
              <a:rPr lang="en-US" sz="1600" b="1" u="sng" dirty="0">
                <a:solidFill>
                  <a:srgbClr val="FF0000"/>
                </a:solidFill>
                <a:latin typeface="Calibri"/>
                <a:ea typeface="+mn-ea"/>
                <a:cs typeface="+mn-cs"/>
              </a:rPr>
              <a:t>5-Year Change in Massachusetts Age-Adjusted Death Rate per 100,000 population by Gender</a:t>
            </a:r>
            <a:r>
              <a:rPr lang="en-US" sz="1600" b="1" dirty="0">
                <a:solidFill>
                  <a:srgbClr val="FF0000"/>
                </a:solidFill>
                <a:latin typeface="Calibri"/>
                <a:ea typeface="+mn-ea"/>
                <a:cs typeface="+mn-cs"/>
              </a:rPr>
              <a:t>*</a:t>
            </a:r>
          </a:p>
        </p:txBody>
      </p:sp>
      <p:sp>
        <p:nvSpPr>
          <p:cNvPr id="13" name="TextBox 12"/>
          <p:cNvSpPr txBox="1"/>
          <p:nvPr/>
        </p:nvSpPr>
        <p:spPr>
          <a:xfrm>
            <a:off x="1414086" y="4177373"/>
            <a:ext cx="6147709" cy="338554"/>
          </a:xfrm>
          <a:prstGeom prst="rect">
            <a:avLst/>
          </a:prstGeom>
          <a:noFill/>
        </p:spPr>
        <p:txBody>
          <a:bodyPr wrap="none" rtlCol="0">
            <a:spAutoFit/>
          </a:bodyPr>
          <a:lstStyle/>
          <a:p>
            <a:pPr defTabSz="914400" fontAlgn="auto">
              <a:spcBef>
                <a:spcPts val="0"/>
              </a:spcBef>
              <a:spcAft>
                <a:spcPts val="0"/>
              </a:spcAft>
            </a:pPr>
            <a:r>
              <a:rPr lang="en-US" sz="1600" b="1" u="sng" dirty="0">
                <a:solidFill>
                  <a:srgbClr val="FF0000"/>
                </a:solidFill>
                <a:latin typeface="Calibri"/>
                <a:ea typeface="+mn-ea"/>
                <a:cs typeface="+mn-cs"/>
              </a:rPr>
              <a:t>5-Year Change in Number of Massachusetts Deaths by Place of Death</a:t>
            </a:r>
            <a:r>
              <a:rPr lang="en-US" sz="1600" b="1" dirty="0">
                <a:solidFill>
                  <a:srgbClr val="FF0000"/>
                </a:solidFill>
                <a:latin typeface="Calibri"/>
                <a:ea typeface="+mn-ea"/>
                <a:cs typeface="+mn-cs"/>
              </a:rPr>
              <a:t>*</a:t>
            </a:r>
          </a:p>
        </p:txBody>
      </p:sp>
      <p:graphicFrame>
        <p:nvGraphicFramePr>
          <p:cNvPr id="14" name="Table 13"/>
          <p:cNvGraphicFramePr>
            <a:graphicFrameLocks noGrp="1"/>
          </p:cNvGraphicFramePr>
          <p:nvPr>
            <p:extLst>
              <p:ext uri="{D42A27DB-BD31-4B8C-83A1-F6EECF244321}">
                <p14:modId xmlns:p14="http://schemas.microsoft.com/office/powerpoint/2010/main" val="4046230855"/>
              </p:ext>
            </p:extLst>
          </p:nvPr>
        </p:nvGraphicFramePr>
        <p:xfrm>
          <a:off x="1600200" y="4515748"/>
          <a:ext cx="5632448" cy="1883451"/>
        </p:xfrm>
        <a:graphic>
          <a:graphicData uri="http://schemas.openxmlformats.org/drawingml/2006/table">
            <a:tbl>
              <a:tblPr firstRow="1" firstCol="1" bandRow="1">
                <a:tableStyleId>{5C22544A-7EE6-4342-B048-85BDC9FD1C3A}</a:tableStyleId>
              </a:tblPr>
              <a:tblGrid>
                <a:gridCol w="2169343">
                  <a:extLst>
                    <a:ext uri="{9D8B030D-6E8A-4147-A177-3AD203B41FA5}">
                      <a16:colId xmlns:a16="http://schemas.microsoft.com/office/drawing/2014/main" xmlns="" val="347179832"/>
                    </a:ext>
                  </a:extLst>
                </a:gridCol>
                <a:gridCol w="692621">
                  <a:extLst>
                    <a:ext uri="{9D8B030D-6E8A-4147-A177-3AD203B41FA5}">
                      <a16:colId xmlns:a16="http://schemas.microsoft.com/office/drawing/2014/main" xmlns="" val="793168531"/>
                    </a:ext>
                  </a:extLst>
                </a:gridCol>
                <a:gridCol w="692621">
                  <a:extLst>
                    <a:ext uri="{9D8B030D-6E8A-4147-A177-3AD203B41FA5}">
                      <a16:colId xmlns:a16="http://schemas.microsoft.com/office/drawing/2014/main" xmlns="" val="1556354624"/>
                    </a:ext>
                  </a:extLst>
                </a:gridCol>
                <a:gridCol w="692621">
                  <a:extLst>
                    <a:ext uri="{9D8B030D-6E8A-4147-A177-3AD203B41FA5}">
                      <a16:colId xmlns:a16="http://schemas.microsoft.com/office/drawing/2014/main" xmlns="" val="4238621089"/>
                    </a:ext>
                  </a:extLst>
                </a:gridCol>
                <a:gridCol w="692621">
                  <a:extLst>
                    <a:ext uri="{9D8B030D-6E8A-4147-A177-3AD203B41FA5}">
                      <a16:colId xmlns:a16="http://schemas.microsoft.com/office/drawing/2014/main" xmlns="" val="3340711246"/>
                    </a:ext>
                  </a:extLst>
                </a:gridCol>
                <a:gridCol w="692621">
                  <a:extLst>
                    <a:ext uri="{9D8B030D-6E8A-4147-A177-3AD203B41FA5}">
                      <a16:colId xmlns:a16="http://schemas.microsoft.com/office/drawing/2014/main" xmlns="" val="867293546"/>
                    </a:ext>
                  </a:extLst>
                </a:gridCol>
              </a:tblGrid>
              <a:tr h="190500">
                <a:tc>
                  <a:txBody>
                    <a:bodyPr/>
                    <a:lstStyle/>
                    <a:p>
                      <a:pPr marL="0" marR="0" algn="ctr">
                        <a:lnSpc>
                          <a:spcPct val="107000"/>
                        </a:lnSpc>
                        <a:spcBef>
                          <a:spcPts val="0"/>
                        </a:spcBef>
                        <a:spcAft>
                          <a:spcPts val="0"/>
                        </a:spcAft>
                      </a:pPr>
                      <a:r>
                        <a:rPr lang="en-US" sz="1100">
                          <a:effectLst/>
                        </a:rPr>
                        <a:t>Place of Death</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2011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2012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2013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2014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2015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3294715384"/>
                  </a:ext>
                </a:extLst>
              </a:tr>
              <a:tr h="190500">
                <a:tc>
                  <a:txBody>
                    <a:bodyPr/>
                    <a:lstStyle/>
                    <a:p>
                      <a:pPr marL="0" marR="0">
                        <a:lnSpc>
                          <a:spcPct val="107000"/>
                        </a:lnSpc>
                        <a:spcBef>
                          <a:spcPts val="0"/>
                        </a:spcBef>
                        <a:spcAft>
                          <a:spcPts val="0"/>
                        </a:spcAft>
                      </a:pPr>
                      <a:r>
                        <a:rPr lang="en-US" sz="1100">
                          <a:effectLst/>
                        </a:rPr>
                        <a:t>Decedent's home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13,818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14,369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14,934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14,942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14,423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925848781"/>
                  </a:ext>
                </a:extLst>
              </a:tr>
              <a:tr h="190500">
                <a:tc>
                  <a:txBody>
                    <a:bodyPr/>
                    <a:lstStyle/>
                    <a:p>
                      <a:pPr marL="0" marR="0">
                        <a:lnSpc>
                          <a:spcPct val="107000"/>
                        </a:lnSpc>
                        <a:spcBef>
                          <a:spcPts val="0"/>
                        </a:spcBef>
                        <a:spcAft>
                          <a:spcPts val="0"/>
                        </a:spcAft>
                      </a:pPr>
                      <a:r>
                        <a:rPr lang="en-US" sz="1100">
                          <a:effectLst/>
                        </a:rPr>
                        <a:t>Hospice facility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153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871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2,630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812134713"/>
                  </a:ext>
                </a:extLst>
              </a:tr>
              <a:tr h="190500">
                <a:tc>
                  <a:txBody>
                    <a:bodyPr/>
                    <a:lstStyle/>
                    <a:p>
                      <a:pPr marL="0" marR="0">
                        <a:lnSpc>
                          <a:spcPct val="107000"/>
                        </a:lnSpc>
                        <a:spcBef>
                          <a:spcPts val="0"/>
                        </a:spcBef>
                        <a:spcAft>
                          <a:spcPts val="0"/>
                        </a:spcAft>
                      </a:pPr>
                      <a:r>
                        <a:rPr lang="en-US" sz="1100">
                          <a:effectLst/>
                        </a:rPr>
                        <a:t>Medical Facility - Dead on Arrival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530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624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617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641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603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768408636"/>
                  </a:ext>
                </a:extLst>
              </a:tr>
              <a:tr h="190500">
                <a:tc>
                  <a:txBody>
                    <a:bodyPr/>
                    <a:lstStyle/>
                    <a:p>
                      <a:pPr marL="0" marR="0">
                        <a:lnSpc>
                          <a:spcPct val="107000"/>
                        </a:lnSpc>
                        <a:spcBef>
                          <a:spcPts val="0"/>
                        </a:spcBef>
                        <a:spcAft>
                          <a:spcPts val="0"/>
                        </a:spcAft>
                      </a:pPr>
                      <a:r>
                        <a:rPr lang="en-US" sz="1100">
                          <a:effectLst/>
                        </a:rPr>
                        <a:t>Medical Facility -Inpatient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16,624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16,226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16,279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16,427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16,984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3691391930"/>
                  </a:ext>
                </a:extLst>
              </a:tr>
              <a:tr h="180063">
                <a:tc>
                  <a:txBody>
                    <a:bodyPr/>
                    <a:lstStyle/>
                    <a:p>
                      <a:pPr marL="0" marR="0">
                        <a:lnSpc>
                          <a:spcPct val="107000"/>
                        </a:lnSpc>
                        <a:spcBef>
                          <a:spcPts val="0"/>
                        </a:spcBef>
                        <a:spcAft>
                          <a:spcPts val="0"/>
                        </a:spcAft>
                      </a:pPr>
                      <a:r>
                        <a:rPr lang="en-US" sz="1100">
                          <a:effectLst/>
                        </a:rPr>
                        <a:t>Medical Facility – Outpatient or 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3,958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3,725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4,015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4,174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4,425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2503312187"/>
                  </a:ext>
                </a:extLst>
              </a:tr>
              <a:tr h="171450">
                <a:tc>
                  <a:txBody>
                    <a:bodyPr/>
                    <a:lstStyle/>
                    <a:p>
                      <a:pPr marL="0" marR="0">
                        <a:lnSpc>
                          <a:spcPct val="107000"/>
                        </a:lnSpc>
                        <a:spcBef>
                          <a:spcPts val="0"/>
                        </a:spcBef>
                        <a:spcAft>
                          <a:spcPts val="0"/>
                        </a:spcAft>
                      </a:pPr>
                      <a:r>
                        <a:rPr lang="en-US" sz="1100">
                          <a:effectLst/>
                        </a:rPr>
                        <a:t>Medical Facility – Status unknown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800">
                          <a:effectLst/>
                        </a:rPr>
                        <a:t>suppressed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800">
                          <a:effectLst/>
                        </a:rPr>
                        <a:t>suppressed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800">
                          <a:effectLst/>
                        </a:rPr>
                        <a:t>suppressed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800">
                          <a:effectLst/>
                        </a:rPr>
                        <a:t>suppressed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800">
                          <a:effectLst/>
                        </a:rPr>
                        <a:t>suppressed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451663169"/>
                  </a:ext>
                </a:extLst>
              </a:tr>
              <a:tr h="190500">
                <a:tc>
                  <a:txBody>
                    <a:bodyPr/>
                    <a:lstStyle/>
                    <a:p>
                      <a:pPr marL="0" marR="0">
                        <a:lnSpc>
                          <a:spcPct val="107000"/>
                        </a:lnSpc>
                        <a:spcBef>
                          <a:spcPts val="0"/>
                        </a:spcBef>
                        <a:spcAft>
                          <a:spcPts val="0"/>
                        </a:spcAft>
                      </a:pPr>
                      <a:r>
                        <a:rPr lang="en-US" sz="1100">
                          <a:effectLst/>
                        </a:rPr>
                        <a:t>Nursing home/long term care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15,893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15,333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15,593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15,345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16,103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2031844836"/>
                  </a:ext>
                </a:extLst>
              </a:tr>
              <a:tr h="190500">
                <a:tc>
                  <a:txBody>
                    <a:bodyPr/>
                    <a:lstStyle/>
                    <a:p>
                      <a:pPr marL="0" marR="0">
                        <a:lnSpc>
                          <a:spcPct val="107000"/>
                        </a:lnSpc>
                        <a:spcBef>
                          <a:spcPts val="0"/>
                        </a:spcBef>
                        <a:spcAft>
                          <a:spcPts val="0"/>
                        </a:spcAft>
                      </a:pPr>
                      <a:r>
                        <a:rPr lang="en-US" sz="1100">
                          <a:effectLst/>
                        </a:rPr>
                        <a:t>Other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2,749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2,706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2,932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2,784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2,631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845542677"/>
                  </a:ext>
                </a:extLst>
              </a:tr>
              <a:tr h="190500">
                <a:tc>
                  <a:txBody>
                    <a:bodyPr/>
                    <a:lstStyle/>
                    <a:p>
                      <a:pPr marL="0" marR="0">
                        <a:lnSpc>
                          <a:spcPct val="107000"/>
                        </a:lnSpc>
                        <a:spcBef>
                          <a:spcPts val="0"/>
                        </a:spcBef>
                        <a:spcAft>
                          <a:spcPts val="0"/>
                        </a:spcAft>
                      </a:pPr>
                      <a:r>
                        <a:rPr lang="en-US" sz="1100">
                          <a:effectLst/>
                        </a:rPr>
                        <a:t>Place of death unknown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41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800" dirty="0">
                          <a:effectLst/>
                        </a:rPr>
                        <a:t>suppressed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2315262520"/>
                  </a:ext>
                </a:extLst>
              </a:tr>
            </a:tbl>
          </a:graphicData>
        </a:graphic>
      </p:graphicFrame>
      <p:pic>
        <p:nvPicPr>
          <p:cNvPr id="1026" name="Picture 2" descr="ma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5044" y="2476361"/>
            <a:ext cx="442912" cy="6264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lipartbest.com/cliparts/9i4/o7b/9i4o7bre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8363" y="2450714"/>
            <a:ext cx="313473" cy="61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85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7457975" cy="1143000"/>
          </a:xfrm>
        </p:spPr>
        <p:txBody>
          <a:bodyPr>
            <a:noAutofit/>
          </a:bodyPr>
          <a:lstStyle/>
          <a:p>
            <a:r>
              <a:rPr lang="en-US" sz="2800" b="1" u="sng" dirty="0">
                <a:solidFill>
                  <a:schemeClr val="tx2"/>
                </a:solidFill>
                <a:latin typeface="Arial" panose="020B0604020202020204" pitchFamily="34" charset="0"/>
                <a:cs typeface="Arial" panose="020B0604020202020204" pitchFamily="34" charset="0"/>
              </a:rPr>
              <a:t>Question</a:t>
            </a:r>
            <a:r>
              <a:rPr lang="en-US" sz="2800" dirty="0">
                <a:solidFill>
                  <a:schemeClr val="tx2"/>
                </a:solidFill>
                <a:latin typeface="Arial" panose="020B0604020202020204" pitchFamily="34" charset="0"/>
                <a:cs typeface="Arial" panose="020B0604020202020204" pitchFamily="34" charset="0"/>
              </a:rPr>
              <a:t>: I am applying for the APCD LDS. What is the Quality of the Medical Claims Service Provider Specialty </a:t>
            </a:r>
            <a:r>
              <a:rPr lang="en-US" sz="2800" dirty="0" smtClean="0">
                <a:solidFill>
                  <a:schemeClr val="tx2"/>
                </a:solidFill>
                <a:latin typeface="Arial" panose="020B0604020202020204" pitchFamily="34" charset="0"/>
                <a:cs typeface="Arial" panose="020B0604020202020204" pitchFamily="34" charset="0"/>
              </a:rPr>
              <a:t>Data?</a:t>
            </a:r>
            <a:endParaRPr lang="en-US" sz="2800" dirty="0">
              <a:solidFill>
                <a:schemeClr val="tx2"/>
              </a:solidFill>
              <a:latin typeface="Arial" panose="020B0604020202020204" pitchFamily="34" charset="0"/>
              <a:cs typeface="Arial" panose="020B0604020202020204" pitchFamily="34" charset="0"/>
            </a:endParaRPr>
          </a:p>
        </p:txBody>
      </p:sp>
      <p:pic>
        <p:nvPicPr>
          <p:cNvPr id="2050" name="Picture 2" descr="http://www.mypatraining.com/wp-content/uploads/2011/02/roadsign-of-specialties-e13220201863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774" y="18448"/>
            <a:ext cx="1657952" cy="16579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810352"/>
            <a:ext cx="8686800" cy="4524315"/>
          </a:xfrm>
          <a:prstGeom prst="rect">
            <a:avLst/>
          </a:prstGeom>
          <a:noFill/>
        </p:spPr>
        <p:txBody>
          <a:bodyPr wrap="square" rtlCol="0">
            <a:spAutoFit/>
          </a:bodyPr>
          <a:lstStyle/>
          <a:p>
            <a:pPr defTabSz="914400" fontAlgn="auto">
              <a:spcBef>
                <a:spcPts val="0"/>
              </a:spcBef>
              <a:spcAft>
                <a:spcPts val="0"/>
              </a:spcAft>
            </a:pPr>
            <a:r>
              <a:rPr lang="en-US" sz="1600" b="1" u="sng" dirty="0">
                <a:solidFill>
                  <a:schemeClr val="tx2"/>
                </a:solidFill>
                <a:latin typeface="Arial" panose="020B0604020202020204" pitchFamily="34" charset="0"/>
                <a:ea typeface="+mn-ea"/>
                <a:cs typeface="Arial" panose="020B0604020202020204" pitchFamily="34" charset="0"/>
              </a:rPr>
              <a:t>Answer</a:t>
            </a:r>
            <a:r>
              <a:rPr lang="en-US" sz="1600" dirty="0">
                <a:solidFill>
                  <a:schemeClr val="tx2"/>
                </a:solidFill>
                <a:latin typeface="Arial" panose="020B0604020202020204" pitchFamily="34" charset="0"/>
                <a:ea typeface="+mn-ea"/>
                <a:cs typeface="Arial" panose="020B0604020202020204" pitchFamily="34" charset="0"/>
              </a:rPr>
              <a:t>: In APCD Release 5.0, for the highest version paid claims, the service provider specialty is populated 68% of the time for 853,988,145 claim lines. </a:t>
            </a:r>
            <a:r>
              <a:rPr lang="en-US" sz="1600" dirty="0">
                <a:solidFill>
                  <a:schemeClr val="tx2"/>
                </a:solidFill>
                <a:latin typeface="Arial" panose="020B0604020202020204" pitchFamily="34" charset="0"/>
                <a:ea typeface="+mn-ea"/>
                <a:cs typeface="Arial" panose="020B0604020202020204" pitchFamily="34" charset="0"/>
              </a:rPr>
              <a:t>Approximately 56% of the populated specialty codes use either Medicare’s 2-digit specialty code or the more specific provider taxonomy code and 40% of the populated codes have values in the carrier specific lookup table. </a:t>
            </a:r>
            <a:endParaRPr lang="en-US" sz="1600" dirty="0" smtClean="0">
              <a:solidFill>
                <a:schemeClr val="tx2"/>
              </a:solidFill>
              <a:latin typeface="Arial" panose="020B0604020202020204" pitchFamily="34" charset="0"/>
              <a:ea typeface="+mn-ea"/>
              <a:cs typeface="Arial" panose="020B0604020202020204" pitchFamily="34" charset="0"/>
            </a:endParaRPr>
          </a:p>
          <a:p>
            <a:pPr marL="285750" indent="-285750" defTabSz="914400" fontAlgn="auto">
              <a:spcBef>
                <a:spcPts val="0"/>
              </a:spcBef>
              <a:spcAft>
                <a:spcPts val="0"/>
              </a:spcAft>
              <a:buFont typeface="Arial" panose="020B0604020202020204" pitchFamily="34" charset="0"/>
              <a:buChar char="•"/>
            </a:pPr>
            <a:r>
              <a:rPr lang="en-US" sz="1600" dirty="0" smtClean="0">
                <a:solidFill>
                  <a:schemeClr val="tx2"/>
                </a:solidFill>
                <a:latin typeface="Arial" panose="020B0604020202020204" pitchFamily="34" charset="0"/>
                <a:ea typeface="+mn-ea"/>
                <a:cs typeface="Arial" panose="020B0604020202020204" pitchFamily="34" charset="0"/>
              </a:rPr>
              <a:t>Due </a:t>
            </a:r>
            <a:r>
              <a:rPr lang="en-US" sz="1600" dirty="0">
                <a:solidFill>
                  <a:schemeClr val="tx2"/>
                </a:solidFill>
                <a:latin typeface="Arial" panose="020B0604020202020204" pitchFamily="34" charset="0"/>
                <a:ea typeface="+mn-ea"/>
                <a:cs typeface="Arial" panose="020B0604020202020204" pitchFamily="34" charset="0"/>
              </a:rPr>
              <a:t>to the lack of full complete standardization in the specialty codes and to the 32% missing, applicants approved to use data requiring specialty codes sometimes request the </a:t>
            </a:r>
            <a:r>
              <a:rPr lang="en-US" sz="1600" dirty="0" smtClean="0">
                <a:solidFill>
                  <a:schemeClr val="tx2"/>
                </a:solidFill>
                <a:latin typeface="Arial" panose="020B0604020202020204" pitchFamily="34" charset="0"/>
                <a:ea typeface="+mn-ea"/>
                <a:cs typeface="Arial" panose="020B0604020202020204" pitchFamily="34" charset="0"/>
              </a:rPr>
              <a:t>Unencrypted </a:t>
            </a:r>
            <a:r>
              <a:rPr lang="en-US" sz="1600" dirty="0">
                <a:solidFill>
                  <a:schemeClr val="tx2"/>
                </a:solidFill>
                <a:latin typeface="Arial" panose="020B0604020202020204" pitchFamily="34" charset="0"/>
                <a:ea typeface="+mn-ea"/>
                <a:cs typeface="Arial" panose="020B0604020202020204" pitchFamily="34" charset="0"/>
              </a:rPr>
              <a:t>Service Provider NPI (MC026) to link the CMS NPI Registry which is </a:t>
            </a:r>
            <a:r>
              <a:rPr lang="en-US" sz="1600" dirty="0" smtClean="0">
                <a:solidFill>
                  <a:schemeClr val="tx2"/>
                </a:solidFill>
                <a:latin typeface="Arial" panose="020B0604020202020204" pitchFamily="34" charset="0"/>
                <a:ea typeface="+mn-ea"/>
                <a:cs typeface="Arial" panose="020B0604020202020204" pitchFamily="34" charset="0"/>
              </a:rPr>
              <a:t>a </a:t>
            </a:r>
            <a:r>
              <a:rPr lang="en-US" sz="1600" dirty="0">
                <a:solidFill>
                  <a:schemeClr val="tx2"/>
                </a:solidFill>
                <a:latin typeface="Arial" panose="020B0604020202020204" pitchFamily="34" charset="0"/>
                <a:ea typeface="+mn-ea"/>
                <a:cs typeface="Arial" panose="020B0604020202020204" pitchFamily="34" charset="0"/>
              </a:rPr>
              <a:t>free downloadable directory of all active </a:t>
            </a:r>
            <a:r>
              <a:rPr lang="en-US" sz="1600" b="1" dirty="0">
                <a:solidFill>
                  <a:schemeClr val="tx2"/>
                </a:solidFill>
                <a:latin typeface="Arial" panose="020B0604020202020204" pitchFamily="34" charset="0"/>
                <a:ea typeface="+mn-ea"/>
                <a:cs typeface="Arial" panose="020B0604020202020204" pitchFamily="34" charset="0"/>
              </a:rPr>
              <a:t>National Provider Identifier</a:t>
            </a:r>
            <a:r>
              <a:rPr lang="en-US" sz="1600" dirty="0">
                <a:solidFill>
                  <a:schemeClr val="tx2"/>
                </a:solidFill>
                <a:latin typeface="Arial" panose="020B0604020202020204" pitchFamily="34" charset="0"/>
                <a:ea typeface="+mn-ea"/>
                <a:cs typeface="Arial" panose="020B0604020202020204" pitchFamily="34" charset="0"/>
              </a:rPr>
              <a:t> (NPI) containing 329 fields which include the provider's name, credentials, multiple specialty (taxonomy) fields and multiple practice locations. </a:t>
            </a:r>
            <a:endParaRPr lang="en-US" sz="1600" dirty="0" smtClean="0">
              <a:solidFill>
                <a:schemeClr val="tx2"/>
              </a:solidFill>
              <a:latin typeface="Arial" panose="020B0604020202020204" pitchFamily="34" charset="0"/>
              <a:ea typeface="+mn-ea"/>
              <a:cs typeface="Arial" panose="020B0604020202020204" pitchFamily="34" charset="0"/>
            </a:endParaRPr>
          </a:p>
          <a:p>
            <a:pPr marL="285750" indent="-285750" defTabSz="914400" fontAlgn="auto">
              <a:spcBef>
                <a:spcPts val="0"/>
              </a:spcBef>
              <a:spcAft>
                <a:spcPts val="0"/>
              </a:spcAft>
              <a:buFont typeface="Arial" panose="020B0604020202020204" pitchFamily="34" charset="0"/>
              <a:buChar char="•"/>
            </a:pPr>
            <a:r>
              <a:rPr lang="en-US" sz="1600" dirty="0" smtClean="0">
                <a:solidFill>
                  <a:schemeClr val="tx2"/>
                </a:solidFill>
                <a:latin typeface="Arial" panose="020B0604020202020204" pitchFamily="34" charset="0"/>
                <a:ea typeface="+mn-ea"/>
                <a:cs typeface="Arial" panose="020B0604020202020204" pitchFamily="34" charset="0"/>
              </a:rPr>
              <a:t>CMS </a:t>
            </a:r>
            <a:r>
              <a:rPr lang="en-US" sz="1600" dirty="0">
                <a:solidFill>
                  <a:schemeClr val="tx2"/>
                </a:solidFill>
                <a:latin typeface="Arial" panose="020B0604020202020204" pitchFamily="34" charset="0"/>
                <a:ea typeface="+mn-ea"/>
                <a:cs typeface="Arial" panose="020B0604020202020204" pitchFamily="34" charset="0"/>
              </a:rPr>
              <a:t>has available the following of regularly updated file types</a:t>
            </a:r>
            <a:r>
              <a:rPr lang="en-US" sz="1600" dirty="0" smtClean="0">
                <a:solidFill>
                  <a:schemeClr val="tx2"/>
                </a:solidFill>
                <a:latin typeface="Arial" panose="020B0604020202020204" pitchFamily="34" charset="0"/>
                <a:ea typeface="+mn-ea"/>
                <a:cs typeface="Arial" panose="020B0604020202020204" pitchFamily="34" charset="0"/>
              </a:rPr>
              <a:t>:</a:t>
            </a:r>
            <a:endParaRPr lang="en-US" sz="1600" dirty="0">
              <a:solidFill>
                <a:schemeClr val="tx2"/>
              </a:solidFill>
              <a:latin typeface="Arial" panose="020B0604020202020204" pitchFamily="34" charset="0"/>
              <a:ea typeface="+mn-ea"/>
              <a:cs typeface="Arial" panose="020B0604020202020204" pitchFamily="34" charset="0"/>
            </a:endParaRPr>
          </a:p>
          <a:p>
            <a:pPr marL="1200150" lvl="2" indent="-285750" defTabSz="914400" fontAlgn="auto">
              <a:spcBef>
                <a:spcPts val="0"/>
              </a:spcBef>
              <a:spcAft>
                <a:spcPts val="0"/>
              </a:spcAft>
              <a:buFont typeface="Arial" panose="020B0604020202020204" pitchFamily="34" charset="0"/>
              <a:buChar char="•"/>
            </a:pPr>
            <a:r>
              <a:rPr lang="en-US" sz="1600" b="1" dirty="0">
                <a:solidFill>
                  <a:schemeClr val="tx2"/>
                </a:solidFill>
                <a:latin typeface="Arial" panose="020B0604020202020204" pitchFamily="34" charset="0"/>
                <a:ea typeface="+mn-ea"/>
                <a:cs typeface="Arial" panose="020B0604020202020204" pitchFamily="34" charset="0"/>
              </a:rPr>
              <a:t>Full Replacement Monthly NPI File</a:t>
            </a:r>
          </a:p>
          <a:p>
            <a:pPr marL="1200150" lvl="2" indent="-285750" defTabSz="914400" fontAlgn="auto">
              <a:spcBef>
                <a:spcPts val="0"/>
              </a:spcBef>
              <a:spcAft>
                <a:spcPts val="0"/>
              </a:spcAft>
              <a:buFont typeface="Arial" panose="020B0604020202020204" pitchFamily="34" charset="0"/>
              <a:buChar char="•"/>
            </a:pPr>
            <a:r>
              <a:rPr lang="en-US" sz="1600" b="1" dirty="0">
                <a:solidFill>
                  <a:schemeClr val="tx2"/>
                </a:solidFill>
                <a:latin typeface="Arial" panose="020B0604020202020204" pitchFamily="34" charset="0"/>
                <a:ea typeface="+mn-ea"/>
                <a:cs typeface="Arial" panose="020B0604020202020204" pitchFamily="34" charset="0"/>
              </a:rPr>
              <a:t>Full Replacement Monthly NPI Deactivation File</a:t>
            </a:r>
          </a:p>
          <a:p>
            <a:pPr marL="1200150" lvl="2" indent="-285750" defTabSz="914400" fontAlgn="auto">
              <a:spcBef>
                <a:spcPts val="0"/>
              </a:spcBef>
              <a:spcAft>
                <a:spcPts val="0"/>
              </a:spcAft>
              <a:buFont typeface="Arial" panose="020B0604020202020204" pitchFamily="34" charset="0"/>
              <a:buChar char="•"/>
            </a:pPr>
            <a:r>
              <a:rPr lang="en-US" sz="1600" b="1" dirty="0">
                <a:solidFill>
                  <a:schemeClr val="tx2"/>
                </a:solidFill>
                <a:latin typeface="Arial" panose="020B0604020202020204" pitchFamily="34" charset="0"/>
                <a:ea typeface="+mn-ea"/>
                <a:cs typeface="Arial" panose="020B0604020202020204" pitchFamily="34" charset="0"/>
              </a:rPr>
              <a:t>Weekly Incremental NPI Files</a:t>
            </a:r>
            <a:endParaRPr lang="en-US" sz="1600" dirty="0">
              <a:solidFill>
                <a:schemeClr val="tx2"/>
              </a:solidFill>
              <a:latin typeface="Arial" panose="020B0604020202020204" pitchFamily="34" charset="0"/>
              <a:ea typeface="+mn-ea"/>
              <a:cs typeface="Arial" panose="020B0604020202020204" pitchFamily="34" charset="0"/>
            </a:endParaRPr>
          </a:p>
          <a:p>
            <a:pPr defTabSz="914400" fontAlgn="auto">
              <a:spcBef>
                <a:spcPts val="0"/>
              </a:spcBef>
              <a:spcAft>
                <a:spcPts val="0"/>
              </a:spcAft>
            </a:pPr>
            <a:endParaRPr lang="en-US" sz="1600" b="1" dirty="0">
              <a:solidFill>
                <a:schemeClr val="tx2"/>
              </a:solidFill>
              <a:latin typeface="Arial" panose="020B0604020202020204" pitchFamily="34" charset="0"/>
              <a:ea typeface="+mn-ea"/>
              <a:cs typeface="Arial" panose="020B0604020202020204" pitchFamily="34" charset="0"/>
            </a:endParaRPr>
          </a:p>
          <a:p>
            <a:pPr defTabSz="914400" fontAlgn="auto">
              <a:spcBef>
                <a:spcPts val="0"/>
              </a:spcBef>
              <a:spcAft>
                <a:spcPts val="0"/>
              </a:spcAft>
            </a:pPr>
            <a:r>
              <a:rPr lang="en-US" sz="1600" dirty="0">
                <a:solidFill>
                  <a:schemeClr val="tx2"/>
                </a:solidFill>
                <a:latin typeface="Arial" panose="020B0604020202020204" pitchFamily="34" charset="0"/>
                <a:ea typeface="+mn-ea"/>
                <a:cs typeface="Arial" panose="020B0604020202020204" pitchFamily="34" charset="0"/>
              </a:rPr>
              <a:t>Current APCD filing specifications ask that carriers submit standardized taxonomy instead of carrier specific codes for service provider specialty. </a:t>
            </a:r>
          </a:p>
        </p:txBody>
      </p:sp>
    </p:spTree>
    <p:extLst>
      <p:ext uri="{BB962C8B-B14F-4D97-AF65-F5344CB8AC3E}">
        <p14:creationId xmlns:p14="http://schemas.microsoft.com/office/powerpoint/2010/main" val="1528312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41" y="404196"/>
            <a:ext cx="6934200" cy="1143000"/>
          </a:xfrm>
        </p:spPr>
        <p:txBody>
          <a:bodyPr>
            <a:noAutofit/>
          </a:bodyPr>
          <a:lstStyle/>
          <a:p>
            <a:r>
              <a:rPr lang="en-US" sz="2400" b="1" u="sng" dirty="0">
                <a:solidFill>
                  <a:schemeClr val="tx2"/>
                </a:solidFill>
                <a:latin typeface="Arial" panose="020B0604020202020204" pitchFamily="34" charset="0"/>
                <a:cs typeface="Arial" panose="020B0604020202020204" pitchFamily="34" charset="0"/>
              </a:rPr>
              <a:t>Question</a:t>
            </a:r>
            <a:r>
              <a:rPr lang="en-US" sz="2400" b="1" dirty="0">
                <a:solidFill>
                  <a:schemeClr val="tx2"/>
                </a:solidFill>
                <a:latin typeface="Arial" panose="020B0604020202020204" pitchFamily="34" charset="0"/>
                <a:cs typeface="Arial" panose="020B0604020202020204" pitchFamily="34" charset="0"/>
              </a:rPr>
              <a:t>: </a:t>
            </a:r>
            <a:r>
              <a:rPr lang="en-US" sz="2400" dirty="0">
                <a:solidFill>
                  <a:schemeClr val="tx2"/>
                </a:solidFill>
                <a:latin typeface="Arial" panose="020B0604020202020204" pitchFamily="34" charset="0"/>
                <a:cs typeface="Arial" panose="020B0604020202020204" pitchFamily="34" charset="0"/>
              </a:rPr>
              <a:t>Falls are one of the leading causes of death. I want to analyze the cost of outpatient rehabilitation care for falls. </a:t>
            </a:r>
            <a:r>
              <a:rPr lang="en-US" sz="2400" dirty="0" smtClean="0">
                <a:solidFill>
                  <a:schemeClr val="tx2"/>
                </a:solidFill>
                <a:latin typeface="Arial" panose="020B0604020202020204" pitchFamily="34" charset="0"/>
                <a:cs typeface="Arial" panose="020B0604020202020204" pitchFamily="34" charset="0"/>
              </a:rPr>
              <a:t>What is the availability </a:t>
            </a:r>
            <a:r>
              <a:rPr lang="en-US" sz="2400" dirty="0">
                <a:solidFill>
                  <a:schemeClr val="tx2"/>
                </a:solidFill>
                <a:latin typeface="Arial" panose="020B0604020202020204" pitchFamily="34" charset="0"/>
                <a:cs typeface="Arial" panose="020B0604020202020204" pitchFamily="34" charset="0"/>
              </a:rPr>
              <a:t>of E-Codes in APCD Release 5?</a:t>
            </a:r>
          </a:p>
        </p:txBody>
      </p:sp>
      <p:pic>
        <p:nvPicPr>
          <p:cNvPr id="3074" name="Picture 2" descr="https://d30y9cdsu7xlg0.cloudfront.net/png/11426-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98" y="4800600"/>
            <a:ext cx="1292192" cy="1292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902741"/>
            <a:ext cx="8686800" cy="3170099"/>
          </a:xfrm>
          <a:prstGeom prst="rect">
            <a:avLst/>
          </a:prstGeom>
          <a:noFill/>
        </p:spPr>
        <p:txBody>
          <a:bodyPr wrap="square" rtlCol="0">
            <a:spAutoFit/>
          </a:bodyPr>
          <a:lstStyle/>
          <a:p>
            <a:pPr defTabSz="914400" fontAlgn="auto">
              <a:spcBef>
                <a:spcPts val="0"/>
              </a:spcBef>
              <a:spcAft>
                <a:spcPts val="0"/>
              </a:spcAft>
            </a:pPr>
            <a:r>
              <a:rPr lang="en-US" sz="2000" b="1" u="sng" dirty="0">
                <a:solidFill>
                  <a:schemeClr val="tx2"/>
                </a:solidFill>
                <a:latin typeface="Arial" panose="020B0604020202020204" pitchFamily="34" charset="0"/>
                <a:ea typeface="+mn-ea"/>
                <a:cs typeface="Arial" panose="020B0604020202020204" pitchFamily="34" charset="0"/>
              </a:rPr>
              <a:t>Answer</a:t>
            </a:r>
            <a:r>
              <a:rPr lang="en-US" sz="2000" b="1" dirty="0">
                <a:solidFill>
                  <a:schemeClr val="tx2"/>
                </a:solidFill>
                <a:latin typeface="Arial" panose="020B0604020202020204" pitchFamily="34" charset="0"/>
                <a:ea typeface="+mn-ea"/>
                <a:cs typeface="Arial" panose="020B0604020202020204" pitchFamily="34" charset="0"/>
              </a:rPr>
              <a:t>: </a:t>
            </a:r>
            <a:r>
              <a:rPr lang="en-US" sz="2000" dirty="0">
                <a:solidFill>
                  <a:schemeClr val="tx2"/>
                </a:solidFill>
                <a:latin typeface="Arial" panose="020B0604020202020204" pitchFamily="34" charset="0"/>
                <a:ea typeface="+mn-ea"/>
                <a:cs typeface="Arial" panose="020B0604020202020204" pitchFamily="34" charset="0"/>
              </a:rPr>
              <a:t>When an injury is the result of external cause (and not caused by illness or disease) an external cause (E-code) is used in combination with the injury or poisoning diagnosis code. </a:t>
            </a:r>
          </a:p>
          <a:p>
            <a:pPr defTabSz="914400" fontAlgn="auto">
              <a:spcBef>
                <a:spcPts val="0"/>
              </a:spcBef>
              <a:spcAft>
                <a:spcPts val="0"/>
              </a:spcAft>
            </a:pPr>
            <a:endParaRPr lang="en-US" sz="2000" dirty="0">
              <a:solidFill>
                <a:schemeClr val="tx2"/>
              </a:solidFill>
              <a:latin typeface="Arial" panose="020B0604020202020204" pitchFamily="34" charset="0"/>
              <a:ea typeface="+mn-ea"/>
              <a:cs typeface="Arial" panose="020B0604020202020204" pitchFamily="34" charset="0"/>
            </a:endParaRPr>
          </a:p>
          <a:p>
            <a:pPr defTabSz="914400" fontAlgn="auto">
              <a:spcBef>
                <a:spcPts val="0"/>
              </a:spcBef>
              <a:spcAft>
                <a:spcPts val="0"/>
              </a:spcAft>
            </a:pPr>
            <a:r>
              <a:rPr lang="en-US" sz="2000" dirty="0">
                <a:solidFill>
                  <a:schemeClr val="tx2"/>
                </a:solidFill>
                <a:latin typeface="Arial" panose="020B0604020202020204" pitchFamily="34" charset="0"/>
                <a:ea typeface="+mn-ea"/>
                <a:cs typeface="Arial" panose="020B0604020202020204" pitchFamily="34" charset="0"/>
              </a:rPr>
              <a:t>APCD Release 5.0 contains approximately 50 million highest version claim lines with a principal ICD-9-CM diagnosis code within the range of injury and poisoning (ICD-9-CM 800-999). </a:t>
            </a:r>
            <a:r>
              <a:rPr lang="en-US" sz="2000" dirty="0">
                <a:solidFill>
                  <a:schemeClr val="tx2"/>
                </a:solidFill>
                <a:latin typeface="Arial" panose="020B0604020202020204" pitchFamily="34" charset="0"/>
                <a:ea typeface="+mn-ea"/>
                <a:cs typeface="Arial" panose="020B0604020202020204" pitchFamily="34" charset="0"/>
              </a:rPr>
              <a:t>Approximately 1% of those claims have a </a:t>
            </a:r>
            <a:r>
              <a:rPr lang="en-US" sz="2000" dirty="0" smtClean="0">
                <a:solidFill>
                  <a:schemeClr val="tx2"/>
                </a:solidFill>
                <a:latin typeface="Arial" panose="020B0604020202020204" pitchFamily="34" charset="0"/>
                <a:ea typeface="+mn-ea"/>
                <a:cs typeface="Arial" panose="020B0604020202020204" pitchFamily="34" charset="0"/>
              </a:rPr>
              <a:t>code </a:t>
            </a:r>
            <a:r>
              <a:rPr lang="en-US" sz="2000" dirty="0">
                <a:solidFill>
                  <a:schemeClr val="tx2"/>
                </a:solidFill>
                <a:latin typeface="Arial" panose="020B0604020202020204" pitchFamily="34" charset="0"/>
                <a:ea typeface="+mn-ea"/>
                <a:cs typeface="Arial" panose="020B0604020202020204" pitchFamily="34" charset="0"/>
              </a:rPr>
              <a:t>in the dedicated E-code field. </a:t>
            </a:r>
            <a:r>
              <a:rPr lang="en-US" sz="2000" dirty="0">
                <a:solidFill>
                  <a:schemeClr val="tx2"/>
                </a:solidFill>
                <a:latin typeface="Arial" panose="020B0604020202020204" pitchFamily="34" charset="0"/>
                <a:ea typeface="+mn-ea"/>
                <a:cs typeface="Arial" panose="020B0604020202020204" pitchFamily="34" charset="0"/>
              </a:rPr>
              <a:t>The Massachusetts case mix data continues to have one of the highest E-coding rates in the nation, over 95% E-coded for injury diagnosis.</a:t>
            </a:r>
          </a:p>
        </p:txBody>
      </p:sp>
      <p:pic>
        <p:nvPicPr>
          <p:cNvPr id="3076" name="Picture 4" descr="http://www.healthcarebiller.com/wp-content/uploads/2012/08/image0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60421"/>
            <a:ext cx="1905000" cy="163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51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7391400" cy="1143000"/>
          </a:xfrm>
        </p:spPr>
        <p:txBody>
          <a:bodyPr>
            <a:noAutofit/>
          </a:bodyPr>
          <a:lstStyle/>
          <a:p>
            <a:r>
              <a:rPr lang="en-US" sz="2800" b="1" u="sng" dirty="0">
                <a:solidFill>
                  <a:schemeClr val="tx2"/>
                </a:solidFill>
                <a:latin typeface="Arial" panose="020B0604020202020204" pitchFamily="34" charset="0"/>
                <a:cs typeface="Arial" panose="020B0604020202020204" pitchFamily="34" charset="0"/>
              </a:rPr>
              <a:t>Question</a:t>
            </a:r>
            <a:r>
              <a:rPr lang="en-US" sz="2800" dirty="0">
                <a:solidFill>
                  <a:schemeClr val="tx2"/>
                </a:solidFill>
                <a:latin typeface="Arial" panose="020B0604020202020204" pitchFamily="34" charset="0"/>
                <a:cs typeface="Arial" panose="020B0604020202020204" pitchFamily="34" charset="0"/>
              </a:rPr>
              <a:t>: </a:t>
            </a:r>
            <a:r>
              <a:rPr lang="en-US" sz="2800" dirty="0" smtClean="0">
                <a:solidFill>
                  <a:schemeClr val="tx2"/>
                </a:solidFill>
                <a:latin typeface="Arial" panose="020B0604020202020204" pitchFamily="34" charset="0"/>
                <a:cs typeface="Arial" panose="020B0604020202020204" pitchFamily="34" charset="0"/>
              </a:rPr>
              <a:t>Should I use </a:t>
            </a:r>
            <a:r>
              <a:rPr lang="en-US" sz="2800" dirty="0">
                <a:solidFill>
                  <a:schemeClr val="tx2"/>
                </a:solidFill>
                <a:latin typeface="Arial" panose="020B0604020202020204" pitchFamily="34" charset="0"/>
                <a:cs typeface="Arial" panose="020B0604020202020204" pitchFamily="34" charset="0"/>
              </a:rPr>
              <a:t>APCD or </a:t>
            </a:r>
            <a:r>
              <a:rPr lang="en-US" sz="2800" dirty="0" smtClean="0">
                <a:solidFill>
                  <a:schemeClr val="tx2"/>
                </a:solidFill>
                <a:latin typeface="Arial" panose="020B0604020202020204" pitchFamily="34" charset="0"/>
                <a:cs typeface="Arial" panose="020B0604020202020204" pitchFamily="34" charset="0"/>
              </a:rPr>
              <a:t>C</a:t>
            </a:r>
            <a:r>
              <a:rPr lang="en-US" sz="2800" dirty="0" smtClean="0">
                <a:solidFill>
                  <a:schemeClr val="tx2"/>
                </a:solidFill>
                <a:latin typeface="Arial" panose="020B0604020202020204" pitchFamily="34" charset="0"/>
                <a:cs typeface="Arial" panose="020B0604020202020204" pitchFamily="34" charset="0"/>
              </a:rPr>
              <a:t>ase </a:t>
            </a:r>
            <a:r>
              <a:rPr lang="en-US" sz="2800" dirty="0" smtClean="0">
                <a:solidFill>
                  <a:schemeClr val="tx2"/>
                </a:solidFill>
                <a:latin typeface="Arial" panose="020B0604020202020204" pitchFamily="34" charset="0"/>
                <a:cs typeface="Arial" panose="020B0604020202020204" pitchFamily="34" charset="0"/>
              </a:rPr>
              <a:t>M</a:t>
            </a:r>
            <a:r>
              <a:rPr lang="en-US" sz="2800" dirty="0" smtClean="0">
                <a:solidFill>
                  <a:schemeClr val="tx2"/>
                </a:solidFill>
                <a:latin typeface="Arial" panose="020B0604020202020204" pitchFamily="34" charset="0"/>
                <a:cs typeface="Arial" panose="020B0604020202020204" pitchFamily="34" charset="0"/>
              </a:rPr>
              <a:t>ix data </a:t>
            </a:r>
            <a:r>
              <a:rPr lang="en-US" sz="2800" dirty="0">
                <a:solidFill>
                  <a:schemeClr val="tx2"/>
                </a:solidFill>
                <a:latin typeface="Arial" panose="020B0604020202020204" pitchFamily="34" charset="0"/>
                <a:cs typeface="Arial" panose="020B0604020202020204" pitchFamily="34" charset="0"/>
              </a:rPr>
              <a:t>for inpatient </a:t>
            </a:r>
            <a:r>
              <a:rPr lang="en-US" sz="2800" dirty="0" smtClean="0">
                <a:solidFill>
                  <a:schemeClr val="tx2"/>
                </a:solidFill>
                <a:latin typeface="Arial" panose="020B0604020202020204" pitchFamily="34" charset="0"/>
                <a:cs typeface="Arial" panose="020B0604020202020204" pitchFamily="34" charset="0"/>
              </a:rPr>
              <a:t>analysis?</a:t>
            </a:r>
            <a:endParaRPr lang="en-US" sz="2800" dirty="0">
              <a:solidFill>
                <a:schemeClr val="tx2"/>
              </a:solidFill>
              <a:latin typeface="Arial" panose="020B0604020202020204" pitchFamily="34" charset="0"/>
              <a:cs typeface="Arial" panose="020B0604020202020204" pitchFamily="34" charset="0"/>
            </a:endParaRPr>
          </a:p>
        </p:txBody>
      </p:sp>
      <p:pic>
        <p:nvPicPr>
          <p:cNvPr id="4098" name="Picture 2" descr="http://www.bathdiabetes.org/images/button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60338"/>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417638"/>
            <a:ext cx="8839200" cy="1815882"/>
          </a:xfrm>
          <a:prstGeom prst="rect">
            <a:avLst/>
          </a:prstGeom>
          <a:noFill/>
        </p:spPr>
        <p:txBody>
          <a:bodyPr wrap="square" rtlCol="0">
            <a:spAutoFit/>
          </a:bodyPr>
          <a:lstStyle/>
          <a:p>
            <a:pPr defTabSz="914400" fontAlgn="auto">
              <a:spcBef>
                <a:spcPts val="0"/>
              </a:spcBef>
              <a:spcAft>
                <a:spcPts val="0"/>
              </a:spcAft>
            </a:pPr>
            <a:r>
              <a:rPr lang="en-US" sz="1400" b="1" u="sng" dirty="0">
                <a:solidFill>
                  <a:schemeClr val="tx2"/>
                </a:solidFill>
                <a:latin typeface="Arial" panose="020B0604020202020204" pitchFamily="34" charset="0"/>
                <a:ea typeface="+mn-ea"/>
                <a:cs typeface="Arial" panose="020B0604020202020204" pitchFamily="34" charset="0"/>
              </a:rPr>
              <a:t>Answer</a:t>
            </a:r>
            <a:r>
              <a:rPr lang="en-US" sz="1400" b="1" dirty="0">
                <a:solidFill>
                  <a:schemeClr val="tx2"/>
                </a:solidFill>
                <a:latin typeface="Arial" panose="020B0604020202020204" pitchFamily="34" charset="0"/>
                <a:ea typeface="+mn-ea"/>
                <a:cs typeface="Arial" panose="020B0604020202020204" pitchFamily="34" charset="0"/>
              </a:rPr>
              <a:t>: </a:t>
            </a:r>
            <a:r>
              <a:rPr lang="en-US" sz="1400" dirty="0">
                <a:solidFill>
                  <a:schemeClr val="tx2"/>
                </a:solidFill>
                <a:latin typeface="Arial" panose="020B0604020202020204" pitchFamily="34" charset="0"/>
                <a:ea typeface="+mn-ea"/>
                <a:cs typeface="Arial" panose="020B0604020202020204" pitchFamily="34" charset="0"/>
              </a:rPr>
              <a:t>Approximately 80% of claims in the MA APCD are for outpatient care. The APCD Limited Data Set is packaged as a product which does not allow applicants to request data by type of care setting. If your focus is on acute care, the inpatient case mix data would have the advantage of including all payers (public and private), high quality E-coding, several versions of high quality DRG coding, and high quality race and ethnicity data.  However, if your focus is on the non-Medicare population and includes a component looking at care transitions, transfers that interstate transfers for Massachusetts residents that fall of the radar in case mix data can be seen in the APCD. While 96% of claim lines are for care provided in Massachusetts, 4% of care for MA residents is received in other states (see map below).</a:t>
            </a: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244" y="3431458"/>
            <a:ext cx="6122156" cy="341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3187353"/>
            <a:ext cx="8915400" cy="338554"/>
          </a:xfrm>
          <a:prstGeom prst="rect">
            <a:avLst/>
          </a:prstGeom>
          <a:solidFill>
            <a:schemeClr val="bg1"/>
          </a:solidFill>
        </p:spPr>
        <p:txBody>
          <a:bodyPr wrap="square" rtlCol="0">
            <a:spAutoFit/>
          </a:bodyPr>
          <a:lstStyle/>
          <a:p>
            <a:pPr algn="ctr" defTabSz="914400" fontAlgn="auto">
              <a:spcBef>
                <a:spcPts val="0"/>
              </a:spcBef>
              <a:spcAft>
                <a:spcPts val="0"/>
              </a:spcAft>
            </a:pPr>
            <a:r>
              <a:rPr lang="en-US" sz="1600" b="1" dirty="0">
                <a:solidFill>
                  <a:srgbClr val="FF0000"/>
                </a:solidFill>
                <a:latin typeface="Calibri"/>
                <a:ea typeface="+mn-ea"/>
                <a:cs typeface="+mn-cs"/>
              </a:rPr>
              <a:t>APCD Release 5.0 Claim Line Volume for Massachusetts Residents Receiving Out of State Care</a:t>
            </a:r>
          </a:p>
        </p:txBody>
      </p:sp>
    </p:spTree>
    <p:extLst>
      <p:ext uri="{BB962C8B-B14F-4D97-AF65-F5344CB8AC3E}">
        <p14:creationId xmlns:p14="http://schemas.microsoft.com/office/powerpoint/2010/main" val="1396568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pPr marL="457200" lvl="0" indent="-457200" fontAlgn="auto">
              <a:spcAft>
                <a:spcPts val="0"/>
              </a:spcAft>
              <a:buFont typeface="Arial"/>
              <a:buChar char="•"/>
            </a:pPr>
            <a:r>
              <a:rPr lang="en-US" sz="3200" dirty="0" smtClean="0">
                <a:latin typeface="Arial" panose="020B0604020202020204" pitchFamily="34" charset="0"/>
                <a:cs typeface="Arial" panose="020B0604020202020204" pitchFamily="34" charset="0"/>
              </a:rPr>
              <a:t>Questions </a:t>
            </a:r>
            <a:r>
              <a:rPr lang="en-US" sz="3200" dirty="0">
                <a:latin typeface="Arial" panose="020B0604020202020204" pitchFamily="34" charset="0"/>
                <a:cs typeface="Arial" panose="020B0604020202020204" pitchFamily="34" charset="0"/>
              </a:rPr>
              <a:t>related to </a:t>
            </a:r>
            <a:r>
              <a:rPr lang="en-US" sz="3200" dirty="0" smtClean="0">
                <a:latin typeface="Arial" panose="020B0604020202020204" pitchFamily="34" charset="0"/>
                <a:cs typeface="Arial" panose="020B0604020202020204" pitchFamily="34" charset="0"/>
              </a:rPr>
              <a:t>APCD: </a:t>
            </a:r>
            <a:r>
              <a:rPr lang="en-US" sz="3200" dirty="0">
                <a:latin typeface="+mn-lt"/>
              </a:rPr>
              <a:t>(</a:t>
            </a:r>
            <a:r>
              <a:rPr lang="en-US" sz="3200" dirty="0">
                <a:latin typeface="+mn-lt"/>
                <a:hlinkClick r:id="rId3"/>
              </a:rPr>
              <a:t>apcd.data@state.ma.us</a:t>
            </a:r>
            <a:r>
              <a:rPr lang="en-US" sz="3200" dirty="0">
                <a:latin typeface="+mn-lt"/>
              </a:rPr>
              <a:t>)</a:t>
            </a:r>
          </a:p>
          <a:p>
            <a:pPr marL="457200" lvl="0" indent="-457200" fontAlgn="auto">
              <a:spcAft>
                <a:spcPts val="0"/>
              </a:spcAft>
              <a:buFont typeface="Arial"/>
              <a:buChar char="•"/>
            </a:pPr>
            <a:r>
              <a:rPr lang="en-US" sz="3200" dirty="0">
                <a:latin typeface="Arial" panose="020B0604020202020204" pitchFamily="34" charset="0"/>
                <a:cs typeface="Arial" panose="020B0604020202020204" pitchFamily="34" charset="0"/>
              </a:rPr>
              <a:t>Questions related to </a:t>
            </a:r>
            <a:r>
              <a:rPr lang="en-US" sz="3200" dirty="0" smtClean="0">
                <a:latin typeface="Arial" panose="020B0604020202020204" pitchFamily="34" charset="0"/>
                <a:cs typeface="Arial" panose="020B0604020202020204" pitchFamily="34" charset="0"/>
              </a:rPr>
              <a:t>Case Mix</a:t>
            </a:r>
            <a:r>
              <a:rPr lang="en-US" sz="3200" dirty="0">
                <a:latin typeface="Arial" panose="020B0604020202020204" pitchFamily="34" charset="0"/>
                <a:cs typeface="Arial" panose="020B0604020202020204" pitchFamily="34" charset="0"/>
              </a:rPr>
              <a:t>: </a:t>
            </a:r>
            <a:r>
              <a:rPr lang="en-US" sz="3200" dirty="0">
                <a:latin typeface="+mn-lt"/>
              </a:rPr>
              <a:t>(</a:t>
            </a:r>
            <a:r>
              <a:rPr lang="en-US" sz="3200" dirty="0">
                <a:latin typeface="+mn-lt"/>
                <a:hlinkClick r:id="rId4"/>
              </a:rPr>
              <a:t>casemix.data@state.ma.us</a:t>
            </a:r>
            <a:r>
              <a:rPr lang="en-US" sz="3200" dirty="0" smtClean="0">
                <a:latin typeface="+mn-lt"/>
              </a:rPr>
              <a:t>)</a:t>
            </a:r>
            <a:br>
              <a:rPr lang="en-US" sz="3200" dirty="0" smtClean="0">
                <a:latin typeface="+mn-lt"/>
              </a:rPr>
            </a:br>
            <a:endParaRPr lang="en-US" sz="3200" dirty="0" smtClean="0">
              <a:latin typeface="Arial" panose="020B0604020202020204" pitchFamily="34" charset="0"/>
              <a:cs typeface="Arial" panose="020B0604020202020204" pitchFamily="34" charset="0"/>
            </a:endParaRPr>
          </a:p>
          <a:p>
            <a:pPr lvl="0" fontAlgn="auto">
              <a:spcAft>
                <a:spcPts val="0"/>
              </a:spcAft>
            </a:pPr>
            <a:r>
              <a:rPr lang="en-US" sz="2800" u="sng" dirty="0" smtClean="0">
                <a:latin typeface="Arial" panose="020B0604020202020204" pitchFamily="34" charset="0"/>
                <a:cs typeface="Arial" panose="020B0604020202020204" pitchFamily="34" charset="0"/>
              </a:rPr>
              <a:t>REMINDER</a:t>
            </a:r>
            <a:r>
              <a:rPr lang="en-US" sz="2800" dirty="0" smtClean="0">
                <a:latin typeface="Arial" panose="020B0604020202020204" pitchFamily="34" charset="0"/>
                <a:cs typeface="Arial" panose="020B0604020202020204" pitchFamily="34" charset="0"/>
              </a:rPr>
              <a:t>: Please include your </a:t>
            </a:r>
            <a:r>
              <a:rPr lang="en-US" sz="2800" b="1" dirty="0" smtClean="0">
                <a:latin typeface="Arial" panose="020B0604020202020204" pitchFamily="34" charset="0"/>
                <a:cs typeface="Arial" panose="020B0604020202020204" pitchFamily="34" charset="0"/>
              </a:rPr>
              <a:t>IRBNet ID#</a:t>
            </a:r>
            <a:r>
              <a:rPr lang="en-US" sz="2800" dirty="0" smtClean="0">
                <a:latin typeface="Arial" panose="020B0604020202020204" pitchFamily="34" charset="0"/>
                <a:cs typeface="Arial" panose="020B0604020202020204" pitchFamily="34" charset="0"/>
              </a:rPr>
              <a:t>, if you currently have a project using CHIA data</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41542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Agenda</a:t>
            </a:r>
            <a:endParaRPr lang="en-US" dirty="0"/>
          </a:p>
        </p:txBody>
      </p:sp>
      <p:sp>
        <p:nvSpPr>
          <p:cNvPr id="6" name="Subtitle 5"/>
          <p:cNvSpPr>
            <a:spLocks noGrp="1"/>
          </p:cNvSpPr>
          <p:nvPr>
            <p:ph type="subTitle" idx="1"/>
          </p:nvPr>
        </p:nvSpPr>
        <p:spPr/>
        <p:txBody>
          <a:bodyPr/>
          <a:lstStyle/>
          <a:p>
            <a:pPr marL="571500" lvl="0" indent="-5715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Announcements</a:t>
            </a:r>
          </a:p>
          <a:p>
            <a:pPr marL="1028700" lvl="1" indent="-571500" algn="l">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Updates on FY15 Case Mix release</a:t>
            </a:r>
          </a:p>
          <a:p>
            <a:pPr marL="571500" lvl="0" indent="-5715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What’s Coming in 2017</a:t>
            </a:r>
            <a:endParaRPr lang="en-US" sz="2400" dirty="0" smtClean="0">
              <a:latin typeface="Arial" panose="020B0604020202020204" pitchFamily="34" charset="0"/>
              <a:cs typeface="Arial" panose="020B0604020202020204" pitchFamily="34" charset="0"/>
            </a:endParaRPr>
          </a:p>
          <a:p>
            <a:pPr marL="571500" lvl="0" indent="-5715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Questions </a:t>
            </a:r>
            <a:r>
              <a:rPr lang="en-US" sz="2400" dirty="0" smtClean="0">
                <a:latin typeface="Arial" panose="020B0604020202020204" pitchFamily="34" charset="0"/>
                <a:cs typeface="Arial" panose="020B0604020202020204" pitchFamily="34" charset="0"/>
              </a:rPr>
              <a:t>Answered by CHIA</a:t>
            </a:r>
          </a:p>
          <a:p>
            <a:pPr marL="571500" lvl="0" indent="-5715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Q&amp;A</a:t>
            </a:r>
          </a:p>
          <a:p>
            <a:pPr lvl="0"/>
            <a:endParaRPr lang="en-US" sz="2800" dirty="0" smtClean="0">
              <a:latin typeface="Calibri"/>
            </a:endParaRPr>
          </a:p>
          <a:p>
            <a:pPr marL="571500" lvl="0" indent="-571500">
              <a:buFont typeface="+mj-lt"/>
              <a:buAutoNum type="romanUcPeriod"/>
            </a:pPr>
            <a:endParaRPr lang="en-US" sz="2800" dirty="0" smtClean="0">
              <a:latin typeface="Calibri"/>
            </a:endParaRPr>
          </a:p>
          <a:p>
            <a:endParaRPr lang="en-US" sz="2000" dirty="0"/>
          </a:p>
        </p:txBody>
      </p:sp>
    </p:spTree>
    <p:extLst>
      <p:ext uri="{BB962C8B-B14F-4D97-AF65-F5344CB8AC3E}">
        <p14:creationId xmlns:p14="http://schemas.microsoft.com/office/powerpoint/2010/main" val="756544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Call for Topics and Presenters</a:t>
            </a:r>
            <a:endParaRPr lang="en-US" dirty="0"/>
          </a:p>
        </p:txBody>
      </p:sp>
      <p:sp>
        <p:nvSpPr>
          <p:cNvPr id="3" name="Subtitle 2"/>
          <p:cNvSpPr>
            <a:spLocks noGrp="1"/>
          </p:cNvSpPr>
          <p:nvPr>
            <p:ph type="subTitle" idx="1"/>
          </p:nvPr>
        </p:nvSpPr>
        <p:spPr/>
        <p:txBody>
          <a:bodyPr/>
          <a:lstStyle/>
          <a:p>
            <a:pPr lvl="0"/>
            <a:r>
              <a:rPr lang="en-US" sz="2400" dirty="0"/>
              <a:t>If </a:t>
            </a:r>
            <a:r>
              <a:rPr lang="en-US" sz="2400" dirty="0" smtClean="0"/>
              <a:t>there is a </a:t>
            </a:r>
            <a:r>
              <a:rPr lang="en-US" sz="2400" b="1" dirty="0" smtClean="0"/>
              <a:t>TOPIC</a:t>
            </a:r>
            <a:r>
              <a:rPr lang="en-US" sz="2400" dirty="0" smtClean="0"/>
              <a:t> that you would like to see discussed at an MA </a:t>
            </a:r>
            <a:r>
              <a:rPr lang="en-US" sz="2400" dirty="0"/>
              <a:t>APCD or Case Mix </a:t>
            </a:r>
            <a:r>
              <a:rPr lang="en-US" sz="2400" dirty="0" smtClean="0"/>
              <a:t>workgroup in 2017, </a:t>
            </a:r>
            <a:r>
              <a:rPr lang="en-US" sz="2400" dirty="0" smtClean="0"/>
              <a:t>contact </a:t>
            </a:r>
            <a:r>
              <a:rPr lang="en-US" sz="2400" dirty="0"/>
              <a:t>Adam Tapply [adam.tapply@state.ma.us</a:t>
            </a:r>
            <a:r>
              <a:rPr lang="en-US" sz="2400" dirty="0" smtClean="0"/>
              <a:t>]</a:t>
            </a:r>
          </a:p>
          <a:p>
            <a:pPr lvl="0"/>
            <a:endParaRPr lang="en-US" sz="2400" dirty="0"/>
          </a:p>
          <a:p>
            <a:pPr lvl="0"/>
            <a:r>
              <a:rPr lang="en-US" sz="2400" dirty="0"/>
              <a:t>If you are interested in </a:t>
            </a:r>
            <a:r>
              <a:rPr lang="en-US" sz="2400" b="1" dirty="0"/>
              <a:t>PRESENTING</a:t>
            </a:r>
            <a:r>
              <a:rPr lang="en-US" sz="2400" dirty="0"/>
              <a:t> at an MA APCD or Case Mix </a:t>
            </a:r>
            <a:r>
              <a:rPr lang="en-US" sz="2400" dirty="0" smtClean="0"/>
              <a:t>workgroup in 2017, </a:t>
            </a:r>
            <a:r>
              <a:rPr lang="en-US" sz="2400" dirty="0" smtClean="0"/>
              <a:t>contact </a:t>
            </a:r>
            <a:r>
              <a:rPr lang="en-US" sz="2400" dirty="0"/>
              <a:t>Adam Tapply [adam.tapply@state.ma.us]</a:t>
            </a:r>
          </a:p>
          <a:p>
            <a:pPr lvl="1" algn="l"/>
            <a:r>
              <a:rPr lang="en-US" sz="2000" dirty="0" smtClean="0">
                <a:solidFill>
                  <a:srgbClr val="00436E"/>
                </a:solidFill>
                <a:latin typeface="Arial" panose="020B0604020202020204" pitchFamily="34" charset="0"/>
                <a:cs typeface="Arial" panose="020B0604020202020204" pitchFamily="34" charset="0"/>
              </a:rPr>
              <a:t>You can present </a:t>
            </a:r>
            <a:r>
              <a:rPr lang="en-US" sz="2000" dirty="0">
                <a:solidFill>
                  <a:srgbClr val="00436E"/>
                </a:solidFill>
                <a:latin typeface="Arial" panose="020B0604020202020204" pitchFamily="34" charset="0"/>
                <a:cs typeface="Arial" panose="020B0604020202020204" pitchFamily="34" charset="0"/>
              </a:rPr>
              <a:t>remotely from your own office, or in-person at CHIA.</a:t>
            </a:r>
          </a:p>
          <a:p>
            <a:pPr lvl="0"/>
            <a:endParaRPr lang="en-US" sz="2400" dirty="0" smtClean="0">
              <a:latin typeface="Arial" panose="020B0604020202020204" pitchFamily="34" charset="0"/>
              <a:cs typeface="Arial" panose="020B0604020202020204" pitchFamily="34" charset="0"/>
            </a:endParaRPr>
          </a:p>
          <a:p>
            <a:pPr lvl="0"/>
            <a:endParaRPr lang="en-US" sz="2400" dirty="0"/>
          </a:p>
          <a:p>
            <a:endParaRPr lang="en-US" dirty="0"/>
          </a:p>
        </p:txBody>
      </p:sp>
    </p:spTree>
    <p:extLst>
      <p:ext uri="{BB962C8B-B14F-4D97-AF65-F5344CB8AC3E}">
        <p14:creationId xmlns:p14="http://schemas.microsoft.com/office/powerpoint/2010/main" val="287595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 APCD Release 5.0</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A</a:t>
            </a:r>
            <a:r>
              <a:rPr lang="en-US" sz="2400" dirty="0" smtClean="0">
                <a:solidFill>
                  <a:schemeClr val="tx2"/>
                </a:solidFill>
                <a:latin typeface="Arial" panose="020B0604020202020204" pitchFamily="34" charset="0"/>
                <a:cs typeface="Arial" panose="020B0604020202020204" pitchFamily="34" charset="0"/>
              </a:rPr>
              <a:t>pplication forms </a:t>
            </a:r>
            <a:r>
              <a:rPr lang="en-US" sz="2400" dirty="0">
                <a:solidFill>
                  <a:schemeClr val="tx2"/>
                </a:solidFill>
                <a:latin typeface="Arial" panose="020B0604020202020204" pitchFamily="34" charset="0"/>
                <a:cs typeface="Arial" panose="020B0604020202020204" pitchFamily="34" charset="0"/>
              </a:rPr>
              <a:t>are posted on the APCD website: </a:t>
            </a:r>
            <a:r>
              <a:rPr lang="en-US" sz="2400" dirty="0">
                <a:solidFill>
                  <a:schemeClr val="tx2"/>
                </a:solidFill>
                <a:latin typeface="Arial" panose="020B0604020202020204" pitchFamily="34" charset="0"/>
                <a:cs typeface="Arial" panose="020B0604020202020204" pitchFamily="34" charset="0"/>
                <a:hlinkClick r:id="rId3"/>
              </a:rPr>
              <a:t>http://</a:t>
            </a:r>
            <a:r>
              <a:rPr lang="en-US" sz="2400" dirty="0" smtClean="0">
                <a:solidFill>
                  <a:schemeClr val="tx2"/>
                </a:solidFill>
                <a:latin typeface="Arial" panose="020B0604020202020204" pitchFamily="34" charset="0"/>
                <a:cs typeface="Arial" panose="020B0604020202020204" pitchFamily="34" charset="0"/>
                <a:hlinkClick r:id="rId3"/>
              </a:rPr>
              <a:t>www.chiamass.gov/application-documents\</a:t>
            </a:r>
            <a:endParaRPr lang="en-US"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Data is ready for release now</a:t>
            </a: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Release documentation (including full data specifications and release documentation) has been posted </a:t>
            </a:r>
            <a:r>
              <a:rPr lang="en-US" sz="2400" dirty="0">
                <a:solidFill>
                  <a:schemeClr val="tx2"/>
                </a:solidFill>
                <a:latin typeface="Arial" panose="020B0604020202020204" pitchFamily="34" charset="0"/>
                <a:cs typeface="Arial" panose="020B0604020202020204" pitchFamily="34" charset="0"/>
              </a:rPr>
              <a:t>to the APCD website: </a:t>
            </a:r>
            <a:r>
              <a:rPr lang="en-US" sz="2400" dirty="0">
                <a:solidFill>
                  <a:schemeClr val="tx2"/>
                </a:solidFill>
                <a:latin typeface="Arial" panose="020B0604020202020204" pitchFamily="34" charset="0"/>
                <a:cs typeface="Arial" panose="020B0604020202020204" pitchFamily="34" charset="0"/>
                <a:hlinkClick r:id="rId4"/>
              </a:rPr>
              <a:t>http://www.chiamass.gov/ma-apcd</a:t>
            </a:r>
            <a:r>
              <a:rPr lang="en-US" sz="2400" dirty="0" smtClean="0">
                <a:solidFill>
                  <a:schemeClr val="tx2"/>
                </a:solidFill>
                <a:latin typeface="Arial" panose="020B0604020202020204" pitchFamily="34" charset="0"/>
                <a:cs typeface="Arial" panose="020B0604020202020204" pitchFamily="34" charset="0"/>
                <a:hlinkClick r:id="rId4"/>
              </a:rPr>
              <a:t>/</a:t>
            </a:r>
            <a:r>
              <a:rPr lang="en-US" sz="2400" dirty="0" smtClean="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1418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Release Documentation</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52" t="9303" r="15439" b="3777"/>
          <a:stretch/>
        </p:blipFill>
        <p:spPr bwMode="auto">
          <a:xfrm>
            <a:off x="825909" y="1836123"/>
            <a:ext cx="6861933" cy="471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0800000">
            <a:off x="6596952" y="3559275"/>
            <a:ext cx="928656" cy="3146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rot="10800000">
            <a:off x="7157392" y="5378246"/>
            <a:ext cx="796413" cy="3441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6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Revised Application Forms</a:t>
            </a:r>
            <a:endParaRPr lang="en-US" dirty="0"/>
          </a:p>
        </p:txBody>
      </p:sp>
      <p:sp>
        <p:nvSpPr>
          <p:cNvPr id="3" name="Subtitle 2"/>
          <p:cNvSpPr>
            <a:spLocks noGrp="1"/>
          </p:cNvSpPr>
          <p:nvPr>
            <p:ph type="subTitle" idx="1"/>
          </p:nvPr>
        </p:nvSpPr>
        <p:spPr/>
        <p:txBody>
          <a:bodyPr/>
          <a:lstStyle/>
          <a:p>
            <a:r>
              <a:rPr lang="en-US" dirty="0" smtClean="0"/>
              <a:t>Posted here</a:t>
            </a:r>
            <a:r>
              <a:rPr lang="en-US" dirty="0"/>
              <a:t>: </a:t>
            </a:r>
            <a:r>
              <a:rPr lang="en-US" dirty="0">
                <a:hlinkClick r:id="rId3"/>
              </a:rPr>
              <a:t>http://</a:t>
            </a:r>
            <a:r>
              <a:rPr lang="en-US" dirty="0" smtClean="0">
                <a:hlinkClick r:id="rId3"/>
              </a:rPr>
              <a:t>www.chiamass.gov/application-documents</a:t>
            </a:r>
            <a:r>
              <a:rPr lang="en-US" dirty="0" smtClean="0"/>
              <a:t> </a:t>
            </a:r>
          </a:p>
          <a:p>
            <a:endParaRPr lang="en-US" dirty="0"/>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63" t="9038" r="6455" b="4062"/>
          <a:stretch/>
        </p:blipFill>
        <p:spPr bwMode="auto">
          <a:xfrm>
            <a:off x="855406" y="2479268"/>
            <a:ext cx="7099874" cy="401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10800000">
            <a:off x="4051382" y="4650658"/>
            <a:ext cx="1012231" cy="3146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781" y="5475134"/>
            <a:ext cx="11096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7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Mix FY15 </a:t>
            </a:r>
            <a:r>
              <a:rPr lang="en-US" dirty="0" smtClean="0"/>
              <a:t>Release Update</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Inpatient Data (HIDD) </a:t>
            </a:r>
            <a:r>
              <a:rPr lang="en-US" dirty="0" smtClean="0">
                <a:latin typeface="Arial" panose="020B0604020202020204" pitchFamily="34" charset="0"/>
                <a:cs typeface="Arial" panose="020B0604020202020204" pitchFamily="34" charset="0"/>
              </a:rPr>
              <a:t>is going out the door </a:t>
            </a:r>
            <a:r>
              <a:rPr lang="en-US" dirty="0" smtClean="0">
                <a:latin typeface="Arial" panose="020B0604020202020204" pitchFamily="34" charset="0"/>
                <a:cs typeface="Arial" panose="020B0604020202020204" pitchFamily="34" charset="0"/>
              </a:rPr>
              <a:t>now</a:t>
            </a:r>
          </a:p>
          <a:p>
            <a:pPr marL="342900" indent="-342900">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Emergency Department (ED) fulfillment began earlier this month and is ongoing</a:t>
            </a:r>
            <a:endParaRPr lang="en-US"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Outpatient Observation (OOD) </a:t>
            </a:r>
            <a:r>
              <a:rPr lang="en-US" sz="2000" dirty="0" smtClean="0">
                <a:solidFill>
                  <a:schemeClr val="tx2"/>
                </a:solidFill>
                <a:latin typeface="Arial" panose="020B0604020202020204" pitchFamily="34" charset="0"/>
                <a:cs typeface="Arial" panose="020B0604020202020204" pitchFamily="34" charset="0"/>
              </a:rPr>
              <a:t>release date is </a:t>
            </a:r>
            <a:r>
              <a:rPr lang="en-US" sz="2000" dirty="0" smtClean="0">
                <a:solidFill>
                  <a:schemeClr val="tx2"/>
                </a:solidFill>
                <a:latin typeface="Arial" panose="020B0604020202020204" pitchFamily="34" charset="0"/>
                <a:cs typeface="Arial" panose="020B0604020202020204" pitchFamily="34" charset="0"/>
              </a:rPr>
              <a:t>still TBD </a:t>
            </a:r>
          </a:p>
          <a:p>
            <a:endParaRPr lang="en-US" dirty="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Apply </a:t>
            </a:r>
            <a:r>
              <a:rPr lang="en-US" dirty="0" smtClean="0">
                <a:solidFill>
                  <a:schemeClr val="tx2"/>
                </a:solidFill>
                <a:latin typeface="Arial" panose="020B0604020202020204" pitchFamily="34" charset="0"/>
                <a:cs typeface="Arial" panose="020B0604020202020204" pitchFamily="34" charset="0"/>
              </a:rPr>
              <a:t>for all files now and we will fulfill them as they become available</a:t>
            </a:r>
            <a:r>
              <a:rPr lang="en-US" dirty="0" smtClean="0">
                <a:solidFill>
                  <a:schemeClr val="tx2"/>
                </a:solidFill>
                <a:latin typeface="Arial" panose="020B0604020202020204" pitchFamily="34" charset="0"/>
                <a:cs typeface="Arial" panose="020B0604020202020204" pitchFamily="34" charset="0"/>
              </a:rPr>
              <a:t>.</a:t>
            </a:r>
            <a:endParaRPr lang="en-US"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2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Reminders</a:t>
            </a:r>
            <a:endParaRPr lang="en-US" dirty="0"/>
          </a:p>
        </p:txBody>
      </p:sp>
      <p:sp>
        <p:nvSpPr>
          <p:cNvPr id="3" name="Subtitle 2"/>
          <p:cNvSpPr>
            <a:spLocks noGrp="1"/>
          </p:cNvSpPr>
          <p:nvPr>
            <p:ph type="subTitle" idx="1"/>
          </p:nvPr>
        </p:nvSpPr>
        <p:spPr/>
        <p:txBody>
          <a:bodyPr/>
          <a:lstStyle/>
          <a:p>
            <a:pPr marL="457200" indent="-457200">
              <a:buAutoNum type="arabicPeriod"/>
            </a:pPr>
            <a:r>
              <a:rPr lang="en-US" sz="2400" dirty="0" smtClean="0"/>
              <a:t>Don’t forget to upload </a:t>
            </a:r>
            <a:r>
              <a:rPr lang="en-US" sz="2400" u="sng" dirty="0" smtClean="0"/>
              <a:t>CVs/Resumes</a:t>
            </a:r>
            <a:r>
              <a:rPr lang="en-US" sz="2400" dirty="0" smtClean="0"/>
              <a:t> for the “core project team” (even if you’ve previously been approved for data)</a:t>
            </a:r>
          </a:p>
          <a:p>
            <a:pPr marL="457200" indent="-457200">
              <a:buAutoNum type="arabicPeriod"/>
            </a:pPr>
            <a:r>
              <a:rPr lang="en-US" sz="2400" dirty="0" smtClean="0"/>
              <a:t>Don’t forget to upload </a:t>
            </a:r>
            <a:r>
              <a:rPr lang="en-US" sz="2400" u="sng" dirty="0" smtClean="0"/>
              <a:t>IRB documentation </a:t>
            </a:r>
            <a:r>
              <a:rPr lang="en-US" sz="2400" dirty="0" smtClean="0"/>
              <a:t>(even if it’s been determined that you are not subject to IRB review)</a:t>
            </a:r>
          </a:p>
          <a:p>
            <a:pPr marL="457200" indent="-457200">
              <a:buAutoNum type="arabicPeriod"/>
            </a:pPr>
            <a:r>
              <a:rPr lang="en-US" sz="2400" dirty="0" smtClean="0"/>
              <a:t>Don’t forget to upload your </a:t>
            </a:r>
            <a:r>
              <a:rPr lang="en-US" sz="2400" u="sng" dirty="0" smtClean="0"/>
              <a:t>Research Methodology</a:t>
            </a:r>
            <a:r>
              <a:rPr lang="en-US" sz="2400" dirty="0" smtClean="0"/>
              <a:t>, per Section II of the application (recently updated).  This is required for ALL applicants.</a:t>
            </a:r>
            <a:endParaRPr lang="en-US" sz="2400" u="sng" dirty="0"/>
          </a:p>
        </p:txBody>
      </p:sp>
    </p:spTree>
    <p:extLst>
      <p:ext uri="{BB962C8B-B14F-4D97-AF65-F5344CB8AC3E}">
        <p14:creationId xmlns:p14="http://schemas.microsoft.com/office/powerpoint/2010/main" val="331154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Reminders</a:t>
            </a:r>
            <a:endParaRPr lang="en-US" dirty="0"/>
          </a:p>
        </p:txBody>
      </p:sp>
      <p:sp>
        <p:nvSpPr>
          <p:cNvPr id="3" name="Subtitle 2"/>
          <p:cNvSpPr>
            <a:spLocks noGrp="1"/>
          </p:cNvSpPr>
          <p:nvPr>
            <p:ph type="subTitle" idx="1"/>
          </p:nvPr>
        </p:nvSpPr>
        <p:spPr/>
        <p:txBody>
          <a:bodyPr/>
          <a:lstStyle/>
          <a:p>
            <a:r>
              <a:rPr lang="en-US" sz="2400" b="1" dirty="0" smtClean="0"/>
              <a:t>FEE WAIVERS</a:t>
            </a:r>
          </a:p>
          <a:p>
            <a:r>
              <a:rPr lang="en-US" sz="2400" u="sng" dirty="0" smtClean="0"/>
              <a:t>Supporting Documentation</a:t>
            </a:r>
            <a:r>
              <a:rPr lang="en-US" sz="2400" dirty="0" smtClean="0"/>
              <a:t>:</a:t>
            </a:r>
            <a:r>
              <a:rPr lang="en-US" sz="2400" dirty="0"/>
              <a:t> </a:t>
            </a:r>
            <a:r>
              <a:rPr lang="en-US" sz="2400" dirty="0" smtClean="0"/>
              <a:t>If the waiver you are requesting requires additional documentation, don’t forget to include this in your </a:t>
            </a:r>
            <a:r>
              <a:rPr lang="en-US" sz="2400" dirty="0" err="1" smtClean="0"/>
              <a:t>IRBNet</a:t>
            </a:r>
            <a:r>
              <a:rPr lang="en-US" sz="2400" dirty="0" smtClean="0"/>
              <a:t> package.</a:t>
            </a:r>
          </a:p>
          <a:p>
            <a:r>
              <a:rPr lang="en-US" sz="1800" dirty="0" smtClean="0"/>
              <a:t>(incudes waivers for </a:t>
            </a:r>
            <a:r>
              <a:rPr lang="en-US" sz="1800" i="1" dirty="0" smtClean="0"/>
              <a:t>financial hardships </a:t>
            </a:r>
            <a:r>
              <a:rPr lang="en-US" sz="1800" dirty="0" smtClean="0"/>
              <a:t>and projects purporting to </a:t>
            </a:r>
            <a:r>
              <a:rPr lang="en-US" sz="1800" i="1" dirty="0" smtClean="0"/>
              <a:t>evaluate or improve a current state initiative</a:t>
            </a:r>
            <a:r>
              <a:rPr lang="en-US" sz="1800" dirty="0" smtClean="0"/>
              <a:t>)</a:t>
            </a:r>
          </a:p>
          <a:p>
            <a:endParaRPr lang="en-US" sz="1800" dirty="0"/>
          </a:p>
          <a:p>
            <a:pPr lvl="0"/>
            <a:r>
              <a:rPr lang="en-US" sz="2400" u="sng" dirty="0" smtClean="0"/>
              <a:t>Financial Hardships</a:t>
            </a:r>
            <a:r>
              <a:rPr lang="en-US" sz="2400" dirty="0" smtClean="0"/>
              <a:t>: We expect applicants will have made an attempt to find funding, rather than relying on receiving a financial hardship waiver.</a:t>
            </a:r>
            <a:endParaRPr lang="en-US" sz="1600" dirty="0"/>
          </a:p>
        </p:txBody>
      </p:sp>
    </p:spTree>
    <p:extLst>
      <p:ext uri="{BB962C8B-B14F-4D97-AF65-F5344CB8AC3E}">
        <p14:creationId xmlns:p14="http://schemas.microsoft.com/office/powerpoint/2010/main" val="4233802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Coming in 2017</a:t>
            </a:r>
            <a:endParaRPr lang="en-US" dirty="0"/>
          </a:p>
        </p:txBody>
      </p:sp>
      <p:sp>
        <p:nvSpPr>
          <p:cNvPr id="3" name="Subtitle 2"/>
          <p:cNvSpPr>
            <a:spLocks noGrp="1"/>
          </p:cNvSpPr>
          <p:nvPr>
            <p:ph type="subTitle" idx="1"/>
          </p:nvPr>
        </p:nvSpPr>
        <p:spPr/>
        <p:txBody>
          <a:bodyPr/>
          <a:lstStyle/>
          <a:p>
            <a:r>
              <a:rPr lang="en-US" sz="2400" dirty="0" smtClean="0"/>
              <a:t>Applicants will now be able to request </a:t>
            </a:r>
            <a:r>
              <a:rPr lang="en-US" sz="2400" b="1" i="1" u="sng" dirty="0" smtClean="0"/>
              <a:t>future years of data</a:t>
            </a:r>
            <a:r>
              <a:rPr lang="en-US" sz="2400" dirty="0" smtClean="0"/>
              <a:t> (for specific projects)</a:t>
            </a:r>
            <a:endParaRPr lang="en-US" sz="2400" u="sng" dirty="0" smtClean="0"/>
          </a:p>
          <a:p>
            <a:pPr marL="342900" indent="-342900">
              <a:buFont typeface="Arial" panose="020B0604020202020204" pitchFamily="34" charset="0"/>
              <a:buChar char="•"/>
            </a:pPr>
            <a:r>
              <a:rPr lang="en-US" sz="1800" dirty="0" smtClean="0">
                <a:solidFill>
                  <a:schemeClr val="tx2"/>
                </a:solidFill>
                <a:latin typeface="Arial" panose="020B0604020202020204" pitchFamily="34" charset="0"/>
                <a:cs typeface="Arial" panose="020B0604020202020204" pitchFamily="34" charset="0"/>
              </a:rPr>
              <a:t>Change will be made to the application forms around January 1</a:t>
            </a:r>
            <a:r>
              <a:rPr lang="en-US" sz="1800" baseline="30000" dirty="0" smtClean="0">
                <a:solidFill>
                  <a:schemeClr val="tx2"/>
                </a:solidFill>
                <a:latin typeface="Arial" panose="020B0604020202020204" pitchFamily="34" charset="0"/>
                <a:cs typeface="Arial" panose="020B0604020202020204" pitchFamily="34" charset="0"/>
              </a:rPr>
              <a:t>st</a:t>
            </a:r>
            <a:endParaRPr lang="en-US" sz="18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smtClean="0">
                <a:solidFill>
                  <a:schemeClr val="tx2"/>
                </a:solidFill>
                <a:latin typeface="Arial" panose="020B0604020202020204" pitchFamily="34" charset="0"/>
                <a:cs typeface="Arial" panose="020B0604020202020204" pitchFamily="34" charset="0"/>
              </a:rPr>
              <a:t>Applies to both APCD and Case Mix</a:t>
            </a:r>
          </a:p>
          <a:p>
            <a:pPr marL="342900" indent="-342900">
              <a:buFont typeface="Arial" panose="020B0604020202020204" pitchFamily="34" charset="0"/>
              <a:buChar char="•"/>
            </a:pPr>
            <a:r>
              <a:rPr lang="en-US" sz="1800" dirty="0" smtClean="0">
                <a:solidFill>
                  <a:schemeClr val="tx2"/>
                </a:solidFill>
                <a:latin typeface="Arial" panose="020B0604020202020204" pitchFamily="34" charset="0"/>
                <a:cs typeface="Arial" panose="020B0604020202020204" pitchFamily="34" charset="0"/>
              </a:rPr>
              <a:t>Fees will still apply</a:t>
            </a:r>
          </a:p>
          <a:p>
            <a:endParaRPr lang="en-US"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Future years of data for these approved projects will not require repeat </a:t>
            </a:r>
            <a:r>
              <a:rPr lang="en-US" sz="2400" b="1" dirty="0" smtClean="0">
                <a:latin typeface="Arial" panose="020B0604020202020204" pitchFamily="34" charset="0"/>
                <a:cs typeface="Arial" panose="020B0604020202020204" pitchFamily="34" charset="0"/>
              </a:rPr>
              <a:t>Data Privacy Committee </a:t>
            </a:r>
            <a:r>
              <a:rPr lang="en-US" sz="2400" dirty="0" smtClean="0">
                <a:latin typeface="Arial" panose="020B0604020202020204" pitchFamily="34" charset="0"/>
                <a:cs typeface="Arial" panose="020B0604020202020204" pitchFamily="34" charset="0"/>
              </a:rPr>
              <a:t>(DPC) or </a:t>
            </a:r>
            <a:r>
              <a:rPr lang="en-US" sz="2400" b="1" dirty="0" smtClean="0">
                <a:latin typeface="Arial" panose="020B0604020202020204" pitchFamily="34" charset="0"/>
                <a:cs typeface="Arial" panose="020B0604020202020204" pitchFamily="34" charset="0"/>
              </a:rPr>
              <a:t>Data Release Committee</a:t>
            </a:r>
            <a:r>
              <a:rPr lang="en-US" sz="2400" dirty="0" smtClean="0">
                <a:latin typeface="Arial" panose="020B0604020202020204" pitchFamily="34" charset="0"/>
                <a:cs typeface="Arial" panose="020B0604020202020204" pitchFamily="34" charset="0"/>
              </a:rPr>
              <a:t> (DRC) review</a:t>
            </a: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1800" dirty="0" smtClean="0">
                <a:solidFill>
                  <a:srgbClr val="1F497D"/>
                </a:solidFill>
                <a:latin typeface="Arial" panose="020B0604020202020204" pitchFamily="34" charset="0"/>
                <a:cs typeface="Arial" panose="020B0604020202020204" pitchFamily="34" charset="0"/>
              </a:rPr>
              <a:t>Exception: if the application is later revised/amended and the committees need to re-determine if the </a:t>
            </a:r>
            <a:r>
              <a:rPr lang="en-US" sz="1800" i="1" dirty="0" smtClean="0">
                <a:solidFill>
                  <a:srgbClr val="1F497D"/>
                </a:solidFill>
                <a:latin typeface="Arial" panose="020B0604020202020204" pitchFamily="34" charset="0"/>
                <a:cs typeface="Arial" panose="020B0604020202020204" pitchFamily="34" charset="0"/>
              </a:rPr>
              <a:t>public interest </a:t>
            </a:r>
            <a:r>
              <a:rPr lang="en-US" sz="1800" dirty="0" smtClean="0">
                <a:solidFill>
                  <a:srgbClr val="1F497D"/>
                </a:solidFill>
                <a:latin typeface="Arial" panose="020B0604020202020204" pitchFamily="34" charset="0"/>
                <a:cs typeface="Arial" panose="020B0604020202020204" pitchFamily="34" charset="0"/>
              </a:rPr>
              <a:t> or </a:t>
            </a:r>
            <a:r>
              <a:rPr lang="en-US" sz="1800" i="1" dirty="0" smtClean="0">
                <a:solidFill>
                  <a:srgbClr val="1F497D"/>
                </a:solidFill>
                <a:latin typeface="Arial" panose="020B0604020202020204" pitchFamily="34" charset="0"/>
                <a:cs typeface="Arial" panose="020B0604020202020204" pitchFamily="34" charset="0"/>
              </a:rPr>
              <a:t>minimum necessary data </a:t>
            </a:r>
            <a:r>
              <a:rPr lang="en-US" sz="1800" dirty="0" smtClean="0">
                <a:solidFill>
                  <a:srgbClr val="1F497D"/>
                </a:solidFill>
                <a:latin typeface="Arial" panose="020B0604020202020204" pitchFamily="34" charset="0"/>
                <a:cs typeface="Arial" panose="020B0604020202020204" pitchFamily="34" charset="0"/>
              </a:rPr>
              <a:t>requirements are still met</a:t>
            </a:r>
            <a:endParaRPr lang="en-US" sz="1800" dirty="0">
              <a:solidFill>
                <a:srgbClr val="1F497D"/>
              </a:solidFill>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602338"/>
      </p:ext>
    </p:extLst>
  </p:cSld>
  <p:clrMapOvr>
    <a:masterClrMapping/>
  </p:clrMapOvr>
</p:sld>
</file>

<file path=ppt/theme/theme1.xml><?xml version="1.0" encoding="utf-8"?>
<a:theme xmlns:a="http://schemas.openxmlformats.org/drawingml/2006/main" name="content option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IT January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t option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HIT January 2014.potx</Template>
  <TotalTime>18819</TotalTime>
  <Words>1581</Words>
  <Application>Microsoft Office PowerPoint</Application>
  <PresentationFormat>On-screen Show (4:3)</PresentationFormat>
  <Paragraphs>191</Paragraphs>
  <Slides>20</Slides>
  <Notes>20</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content option A</vt:lpstr>
      <vt:lpstr>HIT January 2014</vt:lpstr>
      <vt:lpstr>1_content option A</vt:lpstr>
      <vt:lpstr>Office Theme</vt:lpstr>
      <vt:lpstr>MA Center for Health Information &amp; Analysis  MA APCD User Workgroup</vt:lpstr>
      <vt:lpstr>Agenda</vt:lpstr>
      <vt:lpstr>MA APCD Release 5.0</vt:lpstr>
      <vt:lpstr>Release Documentation</vt:lpstr>
      <vt:lpstr>Revised Application Forms</vt:lpstr>
      <vt:lpstr>Case Mix FY15 Release Update</vt:lpstr>
      <vt:lpstr>Application Reminders</vt:lpstr>
      <vt:lpstr>Application Reminders</vt:lpstr>
      <vt:lpstr>Coming in 2017</vt:lpstr>
      <vt:lpstr>Coming in 2017 cont’d</vt:lpstr>
      <vt:lpstr>Coming in 2017 cont’d</vt:lpstr>
      <vt:lpstr> QUESTIONS?</vt:lpstr>
      <vt:lpstr> Question: How Do I Determine Provider Networks Using the APCD Limited Data Set?</vt:lpstr>
      <vt:lpstr> Question: How Do I Determine Provider Networks Using the APCD Limited Data Set?</vt:lpstr>
      <vt:lpstr>Question: How Reliable is MC023 (Discharge Status) and Discharge Status in Case Mix Data? Both calendar year 2015 MA APCD and fiscal year 2015 Case Mix Data show higher than inpatient previous years.</vt:lpstr>
      <vt:lpstr>Question: I am applying for the APCD LDS. What is the Quality of the Medical Claims Service Provider Specialty Data?</vt:lpstr>
      <vt:lpstr>Question: Falls are one of the leading causes of death. I want to analyze the cost of outpatient rehabilitation care for falls. What is the availability of E-Codes in APCD Release 5?</vt:lpstr>
      <vt:lpstr>Question: Should I use APCD or Case Mix data for inpatient analysis?</vt:lpstr>
      <vt:lpstr>Questions?</vt:lpstr>
      <vt:lpstr>Call for Topics and Presenters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 Team Meeting</dc:title>
  <dc:creator>Bob Kramer</dc:creator>
  <cp:lastModifiedBy>user</cp:lastModifiedBy>
  <cp:revision>428</cp:revision>
  <cp:lastPrinted>2016-12-20T19:01:36Z</cp:lastPrinted>
  <dcterms:created xsi:type="dcterms:W3CDTF">2014-04-22T00:14:56Z</dcterms:created>
  <dcterms:modified xsi:type="dcterms:W3CDTF">2016-12-20T19:52:16Z</dcterms:modified>
</cp:coreProperties>
</file>