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2"/>
  </p:notesMasterIdLst>
  <p:handoutMasterIdLst>
    <p:handoutMasterId r:id="rId23"/>
  </p:handoutMasterIdLst>
  <p:sldIdLst>
    <p:sldId id="317" r:id="rId5"/>
    <p:sldId id="264" r:id="rId6"/>
    <p:sldId id="654" r:id="rId7"/>
    <p:sldId id="714" r:id="rId8"/>
    <p:sldId id="721" r:id="rId9"/>
    <p:sldId id="728" r:id="rId10"/>
    <p:sldId id="729" r:id="rId11"/>
    <p:sldId id="695" r:id="rId12"/>
    <p:sldId id="574" r:id="rId13"/>
    <p:sldId id="730" r:id="rId14"/>
    <p:sldId id="731" r:id="rId15"/>
    <p:sldId id="732" r:id="rId16"/>
    <p:sldId id="733" r:id="rId17"/>
    <p:sldId id="734" r:id="rId18"/>
    <p:sldId id="702" r:id="rId19"/>
    <p:sldId id="296" r:id="rId20"/>
    <p:sldId id="560" r:id="rId21"/>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9371" autoAdjust="0"/>
  </p:normalViewPr>
  <p:slideViewPr>
    <p:cSldViewPr snapToGrid="0" snapToObjects="1" showGuides="1">
      <p:cViewPr>
        <p:scale>
          <a:sx n="97" d="100"/>
          <a:sy n="97" d="100"/>
        </p:scale>
        <p:origin x="-2034" y="-252"/>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DEATHS</c:v>
                </c:pt>
              </c:strCache>
            </c:strRef>
          </c:tx>
          <c:invertIfNegative val="0"/>
          <c:trendline>
            <c:trendlineType val="movingAvg"/>
            <c:period val="2"/>
            <c:dispRSqr val="0"/>
            <c:dispEq val="0"/>
          </c:trendline>
          <c:cat>
            <c:numRef>
              <c:f>Sheet1!$A$2:$A$28</c:f>
              <c:numCache>
                <c:formatCode>mmm\-yy</c:formatCode>
                <c:ptCount val="27"/>
                <c:pt idx="0">
                  <c:v>42278</c:v>
                </c:pt>
                <c:pt idx="1">
                  <c:v>42309</c:v>
                </c:pt>
                <c:pt idx="2">
                  <c:v>42339</c:v>
                </c:pt>
                <c:pt idx="3">
                  <c:v>42370</c:v>
                </c:pt>
                <c:pt idx="4">
                  <c:v>42401</c:v>
                </c:pt>
                <c:pt idx="5">
                  <c:v>42430</c:v>
                </c:pt>
                <c:pt idx="6">
                  <c:v>42461</c:v>
                </c:pt>
                <c:pt idx="7">
                  <c:v>42491</c:v>
                </c:pt>
                <c:pt idx="8">
                  <c:v>42522</c:v>
                </c:pt>
                <c:pt idx="9">
                  <c:v>42552</c:v>
                </c:pt>
                <c:pt idx="10">
                  <c:v>42583</c:v>
                </c:pt>
                <c:pt idx="11">
                  <c:v>42614</c:v>
                </c:pt>
                <c:pt idx="12">
                  <c:v>42644</c:v>
                </c:pt>
                <c:pt idx="13">
                  <c:v>42675</c:v>
                </c:pt>
                <c:pt idx="14">
                  <c:v>42705</c:v>
                </c:pt>
                <c:pt idx="15">
                  <c:v>42736</c:v>
                </c:pt>
                <c:pt idx="16">
                  <c:v>42767</c:v>
                </c:pt>
                <c:pt idx="17">
                  <c:v>42795</c:v>
                </c:pt>
                <c:pt idx="18">
                  <c:v>42826</c:v>
                </c:pt>
                <c:pt idx="19">
                  <c:v>42856</c:v>
                </c:pt>
                <c:pt idx="20">
                  <c:v>42887</c:v>
                </c:pt>
                <c:pt idx="21">
                  <c:v>42917</c:v>
                </c:pt>
                <c:pt idx="22">
                  <c:v>42948</c:v>
                </c:pt>
                <c:pt idx="23">
                  <c:v>42979</c:v>
                </c:pt>
                <c:pt idx="24">
                  <c:v>43009</c:v>
                </c:pt>
                <c:pt idx="25">
                  <c:v>43040</c:v>
                </c:pt>
                <c:pt idx="26">
                  <c:v>43070</c:v>
                </c:pt>
              </c:numCache>
            </c:numRef>
          </c:cat>
          <c:val>
            <c:numRef>
              <c:f>Sheet1!$B$2:$B$28</c:f>
              <c:numCache>
                <c:formatCode>General</c:formatCode>
                <c:ptCount val="27"/>
                <c:pt idx="0">
                  <c:v>47</c:v>
                </c:pt>
                <c:pt idx="1">
                  <c:v>49</c:v>
                </c:pt>
                <c:pt idx="2">
                  <c:v>58</c:v>
                </c:pt>
                <c:pt idx="3">
                  <c:v>52</c:v>
                </c:pt>
                <c:pt idx="4">
                  <c:v>45</c:v>
                </c:pt>
                <c:pt idx="5">
                  <c:v>46</c:v>
                </c:pt>
                <c:pt idx="6">
                  <c:v>55</c:v>
                </c:pt>
                <c:pt idx="7">
                  <c:v>66</c:v>
                </c:pt>
                <c:pt idx="8">
                  <c:v>47</c:v>
                </c:pt>
                <c:pt idx="9">
                  <c:v>47</c:v>
                </c:pt>
                <c:pt idx="10">
                  <c:v>58</c:v>
                </c:pt>
                <c:pt idx="11">
                  <c:v>54</c:v>
                </c:pt>
                <c:pt idx="12">
                  <c:v>47</c:v>
                </c:pt>
                <c:pt idx="13">
                  <c:v>61</c:v>
                </c:pt>
                <c:pt idx="14">
                  <c:v>53</c:v>
                </c:pt>
                <c:pt idx="15">
                  <c:v>49</c:v>
                </c:pt>
                <c:pt idx="16">
                  <c:v>46</c:v>
                </c:pt>
                <c:pt idx="17">
                  <c:v>50</c:v>
                </c:pt>
                <c:pt idx="18">
                  <c:v>49</c:v>
                </c:pt>
                <c:pt idx="19">
                  <c:v>54</c:v>
                </c:pt>
                <c:pt idx="20">
                  <c:v>76</c:v>
                </c:pt>
                <c:pt idx="21">
                  <c:v>55</c:v>
                </c:pt>
                <c:pt idx="22">
                  <c:v>74</c:v>
                </c:pt>
                <c:pt idx="23">
                  <c:v>60</c:v>
                </c:pt>
                <c:pt idx="24">
                  <c:v>68</c:v>
                </c:pt>
                <c:pt idx="25">
                  <c:v>57</c:v>
                </c:pt>
                <c:pt idx="26">
                  <c:v>44</c:v>
                </c:pt>
              </c:numCache>
            </c:numRef>
          </c:val>
        </c:ser>
        <c:dLbls>
          <c:showLegendKey val="0"/>
          <c:showVal val="0"/>
          <c:showCatName val="0"/>
          <c:showSerName val="0"/>
          <c:showPercent val="0"/>
          <c:showBubbleSize val="0"/>
        </c:dLbls>
        <c:gapWidth val="150"/>
        <c:axId val="163073024"/>
        <c:axId val="170016064"/>
      </c:barChart>
      <c:dateAx>
        <c:axId val="163073024"/>
        <c:scaling>
          <c:orientation val="minMax"/>
        </c:scaling>
        <c:delete val="0"/>
        <c:axPos val="b"/>
        <c:numFmt formatCode="mmm\-yy" sourceLinked="1"/>
        <c:majorTickMark val="out"/>
        <c:minorTickMark val="none"/>
        <c:tickLblPos val="nextTo"/>
        <c:txPr>
          <a:bodyPr/>
          <a:lstStyle/>
          <a:p>
            <a:pPr>
              <a:defRPr sz="700" baseline="0"/>
            </a:pPr>
            <a:endParaRPr lang="en-US"/>
          </a:p>
        </c:txPr>
        <c:crossAx val="170016064"/>
        <c:crosses val="autoZero"/>
        <c:auto val="1"/>
        <c:lblOffset val="100"/>
        <c:baseTimeUnit val="months"/>
      </c:dateAx>
      <c:valAx>
        <c:axId val="170016064"/>
        <c:scaling>
          <c:orientation val="minMax"/>
          <c:min val="20"/>
        </c:scaling>
        <c:delete val="0"/>
        <c:axPos val="l"/>
        <c:majorGridlines/>
        <c:numFmt formatCode="General" sourceLinked="1"/>
        <c:majorTickMark val="out"/>
        <c:minorTickMark val="none"/>
        <c:tickLblPos val="nextTo"/>
        <c:txPr>
          <a:bodyPr/>
          <a:lstStyle/>
          <a:p>
            <a:pPr>
              <a:defRPr sz="1400" baseline="0"/>
            </a:pPr>
            <a:endParaRPr lang="en-US"/>
          </a:p>
        </c:txPr>
        <c:crossAx val="163073024"/>
        <c:crosses val="autoZero"/>
        <c:crossBetween val="between"/>
        <c:majorUnit val="10"/>
      </c:valAx>
    </c:plotArea>
    <c:plotVisOnly val="1"/>
    <c:dispBlanksAs val="gap"/>
    <c:showDLblsOverMax val="0"/>
  </c:chart>
  <c:spPr>
    <a:ln>
      <a:solidFill>
        <a:schemeClr val="accent1"/>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DEATHS</c:v>
                </c:pt>
              </c:strCache>
            </c:strRef>
          </c:tx>
          <c:invertIfNegative val="0"/>
          <c:trendline>
            <c:trendlineType val="movingAvg"/>
            <c:period val="2"/>
            <c:dispRSqr val="0"/>
            <c:dispEq val="0"/>
          </c:trendline>
          <c:cat>
            <c:numRef>
              <c:f>Sheet1!$A$2:$A$28</c:f>
              <c:numCache>
                <c:formatCode>mmm\-yy</c:formatCode>
                <c:ptCount val="27"/>
                <c:pt idx="0">
                  <c:v>42278</c:v>
                </c:pt>
                <c:pt idx="1">
                  <c:v>42309</c:v>
                </c:pt>
                <c:pt idx="2">
                  <c:v>42339</c:v>
                </c:pt>
                <c:pt idx="3">
                  <c:v>42370</c:v>
                </c:pt>
                <c:pt idx="4">
                  <c:v>42401</c:v>
                </c:pt>
                <c:pt idx="5">
                  <c:v>42430</c:v>
                </c:pt>
                <c:pt idx="6">
                  <c:v>42461</c:v>
                </c:pt>
                <c:pt idx="7">
                  <c:v>42491</c:v>
                </c:pt>
                <c:pt idx="8">
                  <c:v>42522</c:v>
                </c:pt>
                <c:pt idx="9">
                  <c:v>42552</c:v>
                </c:pt>
                <c:pt idx="10">
                  <c:v>42583</c:v>
                </c:pt>
                <c:pt idx="11">
                  <c:v>42614</c:v>
                </c:pt>
                <c:pt idx="12">
                  <c:v>42644</c:v>
                </c:pt>
                <c:pt idx="13">
                  <c:v>42675</c:v>
                </c:pt>
                <c:pt idx="14">
                  <c:v>42705</c:v>
                </c:pt>
                <c:pt idx="15">
                  <c:v>42736</c:v>
                </c:pt>
                <c:pt idx="16">
                  <c:v>42767</c:v>
                </c:pt>
                <c:pt idx="17">
                  <c:v>42795</c:v>
                </c:pt>
                <c:pt idx="18">
                  <c:v>42826</c:v>
                </c:pt>
                <c:pt idx="19">
                  <c:v>42856</c:v>
                </c:pt>
                <c:pt idx="20">
                  <c:v>42887</c:v>
                </c:pt>
                <c:pt idx="21">
                  <c:v>42917</c:v>
                </c:pt>
                <c:pt idx="22">
                  <c:v>42948</c:v>
                </c:pt>
                <c:pt idx="23">
                  <c:v>42979</c:v>
                </c:pt>
                <c:pt idx="24">
                  <c:v>43009</c:v>
                </c:pt>
                <c:pt idx="25">
                  <c:v>43040</c:v>
                </c:pt>
                <c:pt idx="26">
                  <c:v>43070</c:v>
                </c:pt>
              </c:numCache>
            </c:numRef>
          </c:cat>
          <c:val>
            <c:numRef>
              <c:f>Sheet1!$B$2:$B$28</c:f>
              <c:numCache>
                <c:formatCode>General</c:formatCode>
                <c:ptCount val="27"/>
                <c:pt idx="0">
                  <c:v>344</c:v>
                </c:pt>
                <c:pt idx="1">
                  <c:v>351</c:v>
                </c:pt>
                <c:pt idx="2">
                  <c:v>319</c:v>
                </c:pt>
                <c:pt idx="3">
                  <c:v>350</c:v>
                </c:pt>
                <c:pt idx="4">
                  <c:v>382</c:v>
                </c:pt>
                <c:pt idx="5">
                  <c:v>386</c:v>
                </c:pt>
                <c:pt idx="6">
                  <c:v>386</c:v>
                </c:pt>
                <c:pt idx="7">
                  <c:v>391</c:v>
                </c:pt>
                <c:pt idx="8">
                  <c:v>380</c:v>
                </c:pt>
                <c:pt idx="9">
                  <c:v>398</c:v>
                </c:pt>
                <c:pt idx="10">
                  <c:v>376</c:v>
                </c:pt>
                <c:pt idx="11">
                  <c:v>387</c:v>
                </c:pt>
                <c:pt idx="12">
                  <c:v>363</c:v>
                </c:pt>
                <c:pt idx="13">
                  <c:v>400</c:v>
                </c:pt>
                <c:pt idx="14">
                  <c:v>361</c:v>
                </c:pt>
                <c:pt idx="15">
                  <c:v>403</c:v>
                </c:pt>
                <c:pt idx="16">
                  <c:v>352</c:v>
                </c:pt>
                <c:pt idx="17">
                  <c:v>419</c:v>
                </c:pt>
                <c:pt idx="18">
                  <c:v>412</c:v>
                </c:pt>
                <c:pt idx="19">
                  <c:v>532</c:v>
                </c:pt>
                <c:pt idx="20">
                  <c:v>507</c:v>
                </c:pt>
                <c:pt idx="21">
                  <c:v>455</c:v>
                </c:pt>
                <c:pt idx="22">
                  <c:v>508</c:v>
                </c:pt>
                <c:pt idx="23">
                  <c:v>505</c:v>
                </c:pt>
                <c:pt idx="24">
                  <c:v>414</c:v>
                </c:pt>
                <c:pt idx="25">
                  <c:v>383</c:v>
                </c:pt>
                <c:pt idx="26">
                  <c:v>375</c:v>
                </c:pt>
              </c:numCache>
            </c:numRef>
          </c:val>
        </c:ser>
        <c:dLbls>
          <c:showLegendKey val="0"/>
          <c:showVal val="0"/>
          <c:showCatName val="0"/>
          <c:showSerName val="0"/>
          <c:showPercent val="0"/>
          <c:showBubbleSize val="0"/>
        </c:dLbls>
        <c:gapWidth val="150"/>
        <c:axId val="163070976"/>
        <c:axId val="170017920"/>
      </c:barChart>
      <c:dateAx>
        <c:axId val="163070976"/>
        <c:scaling>
          <c:orientation val="minMax"/>
        </c:scaling>
        <c:delete val="0"/>
        <c:axPos val="b"/>
        <c:numFmt formatCode="mmm\-yy" sourceLinked="1"/>
        <c:majorTickMark val="out"/>
        <c:minorTickMark val="none"/>
        <c:tickLblPos val="nextTo"/>
        <c:txPr>
          <a:bodyPr/>
          <a:lstStyle/>
          <a:p>
            <a:pPr>
              <a:defRPr sz="700" baseline="0"/>
            </a:pPr>
            <a:endParaRPr lang="en-US"/>
          </a:p>
        </c:txPr>
        <c:crossAx val="170017920"/>
        <c:crosses val="autoZero"/>
        <c:auto val="1"/>
        <c:lblOffset val="100"/>
        <c:baseTimeUnit val="months"/>
      </c:dateAx>
      <c:valAx>
        <c:axId val="170017920"/>
        <c:scaling>
          <c:orientation val="minMax"/>
          <c:min val="200"/>
        </c:scaling>
        <c:delete val="0"/>
        <c:axPos val="l"/>
        <c:majorGridlines/>
        <c:numFmt formatCode="General" sourceLinked="1"/>
        <c:majorTickMark val="out"/>
        <c:minorTickMark val="none"/>
        <c:tickLblPos val="nextTo"/>
        <c:txPr>
          <a:bodyPr/>
          <a:lstStyle/>
          <a:p>
            <a:pPr>
              <a:defRPr sz="1200" baseline="0"/>
            </a:pPr>
            <a:endParaRPr lang="en-US"/>
          </a:p>
        </c:txPr>
        <c:crossAx val="163070976"/>
        <c:crosses val="autoZero"/>
        <c:crossBetween val="between"/>
        <c:majorUnit val="75"/>
      </c:valAx>
    </c:plotArea>
    <c:plotVisOnly val="1"/>
    <c:dispBlanksAs val="gap"/>
    <c:showDLblsOverMax val="0"/>
  </c:chart>
  <c:spPr>
    <a:ln>
      <a:solidFill>
        <a:schemeClr val="accent1"/>
      </a:solidFill>
    </a:ln>
  </c:spPr>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1/21/2019</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1/21/2019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242367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17</a:t>
            </a:fld>
            <a:endParaRPr lang="en-US"/>
          </a:p>
        </p:txBody>
      </p:sp>
    </p:spTree>
    <p:extLst>
      <p:ext uri="{BB962C8B-B14F-4D97-AF65-F5344CB8AC3E}">
        <p14:creationId xmlns:p14="http://schemas.microsoft.com/office/powerpoint/2010/main" val="1195577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E61906-26B4-43AA-A151-64D8B059D45F}" type="datetimeFigureOut">
              <a:rPr lang="en-US" smtClean="0">
                <a:solidFill>
                  <a:prstClr val="black">
                    <a:tint val="75000"/>
                  </a:prstClr>
                </a:solidFill>
              </a:rPr>
              <a:pPr/>
              <a:t>1/22/2019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0646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E61906-26B4-43AA-A151-64D8B059D45F}" type="datetimeFigureOut">
              <a:rPr lang="en-US" smtClean="0">
                <a:solidFill>
                  <a:prstClr val="black">
                    <a:tint val="75000"/>
                  </a:prstClr>
                </a:solidFill>
              </a:rPr>
              <a:pPr/>
              <a:t>1/22/2019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2157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E61906-26B4-43AA-A151-64D8B059D45F}" type="datetimeFigureOut">
              <a:rPr lang="en-US" smtClean="0">
                <a:solidFill>
                  <a:prstClr val="black">
                    <a:tint val="75000"/>
                  </a:prstClr>
                </a:solidFill>
              </a:rPr>
              <a:pPr/>
              <a:t>1/22/2019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8675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E61906-26B4-43AA-A151-64D8B059D45F}" type="datetimeFigureOut">
              <a:rPr lang="en-US" smtClean="0">
                <a:solidFill>
                  <a:prstClr val="black">
                    <a:tint val="75000"/>
                  </a:prstClr>
                </a:solidFill>
              </a:rPr>
              <a:pPr/>
              <a:t>1/22/2019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5069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E61906-26B4-43AA-A151-64D8B059D45F}" type="datetimeFigureOut">
              <a:rPr lang="en-US" smtClean="0">
                <a:solidFill>
                  <a:prstClr val="black">
                    <a:tint val="75000"/>
                  </a:prstClr>
                </a:solidFill>
              </a:rPr>
              <a:pPr/>
              <a:t>1/22/2019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7667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E61906-26B4-43AA-A151-64D8B059D45F}" type="datetimeFigureOut">
              <a:rPr lang="en-US" smtClean="0">
                <a:solidFill>
                  <a:prstClr val="black">
                    <a:tint val="75000"/>
                  </a:prstClr>
                </a:solidFill>
              </a:rPr>
              <a:pPr/>
              <a:t>1/22/2019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9752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E61906-26B4-43AA-A151-64D8B059D45F}" type="datetimeFigureOut">
              <a:rPr lang="en-US" smtClean="0">
                <a:solidFill>
                  <a:prstClr val="black">
                    <a:tint val="75000"/>
                  </a:prstClr>
                </a:solidFill>
              </a:rPr>
              <a:pPr/>
              <a:t>1/22/2019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4037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E61906-26B4-43AA-A151-64D8B059D45F}" type="datetimeFigureOut">
              <a:rPr lang="en-US" smtClean="0">
                <a:solidFill>
                  <a:prstClr val="black">
                    <a:tint val="75000"/>
                  </a:prstClr>
                </a:solidFill>
              </a:rPr>
              <a:pPr/>
              <a:t>1/22/2019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007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E61906-26B4-43AA-A151-64D8B059D45F}" type="datetimeFigureOut">
              <a:rPr lang="en-US" smtClean="0">
                <a:solidFill>
                  <a:prstClr val="black">
                    <a:tint val="75000"/>
                  </a:prstClr>
                </a:solidFill>
              </a:rPr>
              <a:pPr/>
              <a:t>1/22/2019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483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E61906-26B4-43AA-A151-64D8B059D45F}" type="datetimeFigureOut">
              <a:rPr lang="en-US" smtClean="0">
                <a:solidFill>
                  <a:prstClr val="black">
                    <a:tint val="75000"/>
                  </a:prstClr>
                </a:solidFill>
              </a:rPr>
              <a:pPr/>
              <a:t>1/22/2019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8885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E61906-26B4-43AA-A151-64D8B059D45F}" type="datetimeFigureOut">
              <a:rPr lang="en-US" smtClean="0">
                <a:solidFill>
                  <a:prstClr val="black">
                    <a:tint val="75000"/>
                  </a:prstClr>
                </a:solidFill>
              </a:rPr>
              <a:pPr/>
              <a:t>1/22/2019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62529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62E61906-26B4-43AA-A151-64D8B059D45F}" type="datetimeFigureOut">
              <a:rPr lang="en-US" smtClean="0">
                <a:solidFill>
                  <a:prstClr val="black">
                    <a:tint val="75000"/>
                  </a:prstClr>
                </a:solidFill>
                <a:latin typeface="Calibri"/>
                <a:ea typeface="+mn-ea"/>
                <a:cs typeface="+mn-cs"/>
              </a:rPr>
              <a:pPr defTabSz="914400" fontAlgn="auto">
                <a:spcBef>
                  <a:spcPts val="0"/>
                </a:spcBef>
                <a:spcAft>
                  <a:spcPts val="0"/>
                </a:spcAft>
              </a:pPr>
              <a:t>1/22/2019</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140B2C0E-698A-433F-ADE4-60B4C2C2D79D}"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67242462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chiamass.gov/ma-apcd/"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www.chiamass.gov/application-document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www.chiamass.gov/assets/docs/p/apcd/apcd-7.0/MA-APCD-Release-7.0-Release-Notes.pdf"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c="http://schemas.openxmlformats.org/markup-compatibility/2006" xmlns:mv="urn:schemas-microsoft-com:mac:vml" xmlns=""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January 22, 2019</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391400" cy="792162"/>
          </a:xfrm>
        </p:spPr>
        <p:txBody>
          <a:bodyPr>
            <a:noAutofit/>
          </a:bodyPr>
          <a:lstStyle/>
          <a:p>
            <a:pPr algn="l"/>
            <a:r>
              <a:rPr lang="en-US" sz="1800" b="1" u="sng" dirty="0" smtClean="0">
                <a:solidFill>
                  <a:schemeClr val="tx2"/>
                </a:solidFill>
              </a:rPr>
              <a:t>Question</a:t>
            </a:r>
            <a:r>
              <a:rPr lang="en-US" sz="1800" dirty="0" smtClean="0">
                <a:solidFill>
                  <a:schemeClr val="tx2"/>
                </a:solidFill>
              </a:rPr>
              <a:t>: I </a:t>
            </a:r>
            <a:r>
              <a:rPr lang="en-US" sz="1800" dirty="0">
                <a:solidFill>
                  <a:schemeClr val="tx2"/>
                </a:solidFill>
              </a:rPr>
              <a:t>have a couple of questions regarding </a:t>
            </a:r>
            <a:r>
              <a:rPr lang="en-US" sz="1800" dirty="0" smtClean="0">
                <a:solidFill>
                  <a:schemeClr val="tx2"/>
                </a:solidFill>
              </a:rPr>
              <a:t>the </a:t>
            </a:r>
            <a:r>
              <a:rPr lang="en-US" sz="1800" dirty="0">
                <a:solidFill>
                  <a:schemeClr val="tx2"/>
                </a:solidFill>
              </a:rPr>
              <a:t>pharmacy data. The </a:t>
            </a:r>
            <a:r>
              <a:rPr lang="en-US" sz="1800" b="1" dirty="0">
                <a:solidFill>
                  <a:schemeClr val="tx2"/>
                </a:solidFill>
              </a:rPr>
              <a:t>Quantity dispensed</a:t>
            </a:r>
            <a:r>
              <a:rPr lang="en-US" sz="1800" dirty="0">
                <a:solidFill>
                  <a:schemeClr val="tx2"/>
                </a:solidFill>
              </a:rPr>
              <a:t> </a:t>
            </a:r>
            <a:r>
              <a:rPr lang="en-US" sz="1800" dirty="0" smtClean="0">
                <a:solidFill>
                  <a:schemeClr val="tx2"/>
                </a:solidFill>
              </a:rPr>
              <a:t>field </a:t>
            </a:r>
            <a:r>
              <a:rPr lang="en-US" sz="1800" dirty="0">
                <a:solidFill>
                  <a:schemeClr val="tx2"/>
                </a:solidFill>
              </a:rPr>
              <a:t>contains </a:t>
            </a:r>
            <a:r>
              <a:rPr lang="en-US" sz="1800" dirty="0" smtClean="0">
                <a:solidFill>
                  <a:schemeClr val="tx2"/>
                </a:solidFill>
              </a:rPr>
              <a:t>some very </a:t>
            </a:r>
            <a:r>
              <a:rPr lang="en-US" sz="1800" dirty="0">
                <a:solidFill>
                  <a:schemeClr val="tx2"/>
                </a:solidFill>
              </a:rPr>
              <a:t>large numbers.  What do they mean? What are the units? Is there any relationship between </a:t>
            </a:r>
            <a:r>
              <a:rPr lang="en-US" sz="1800" b="1" dirty="0">
                <a:solidFill>
                  <a:schemeClr val="tx2"/>
                </a:solidFill>
              </a:rPr>
              <a:t>Drug units of Measure </a:t>
            </a:r>
            <a:r>
              <a:rPr lang="en-US" sz="1800" dirty="0">
                <a:solidFill>
                  <a:schemeClr val="tx2"/>
                </a:solidFill>
              </a:rPr>
              <a:t>field and </a:t>
            </a:r>
            <a:r>
              <a:rPr lang="en-US" sz="1800" b="1" dirty="0">
                <a:solidFill>
                  <a:schemeClr val="tx2"/>
                </a:solidFill>
              </a:rPr>
              <a:t>Quantity Dispensed </a:t>
            </a:r>
            <a:r>
              <a:rPr lang="en-US" sz="1800" dirty="0">
                <a:solidFill>
                  <a:schemeClr val="tx2"/>
                </a:solidFill>
              </a:rPr>
              <a:t>field? </a:t>
            </a:r>
          </a:p>
        </p:txBody>
      </p:sp>
      <p:pic>
        <p:nvPicPr>
          <p:cNvPr id="1028" name="Picture 4" descr="Increasing Cost Of Health Car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107" t="22572" r="29553" b="8066"/>
          <a:stretch/>
        </p:blipFill>
        <p:spPr bwMode="auto">
          <a:xfrm>
            <a:off x="7467600" y="76200"/>
            <a:ext cx="1548419" cy="115573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2400" y="1219200"/>
            <a:ext cx="8839200" cy="5432256"/>
          </a:xfrm>
          <a:prstGeom prst="rect">
            <a:avLst/>
          </a:prstGeom>
        </p:spPr>
        <p:txBody>
          <a:bodyPr wrap="square">
            <a:spAutoFit/>
          </a:bodyPr>
          <a:lstStyle/>
          <a:p>
            <a:pPr defTabSz="914400" fontAlgn="auto">
              <a:spcBef>
                <a:spcPts val="0"/>
              </a:spcBef>
              <a:spcAft>
                <a:spcPts val="0"/>
              </a:spcAft>
            </a:pPr>
            <a:r>
              <a:rPr lang="en-US" b="1" u="sng" dirty="0" smtClean="0">
                <a:solidFill>
                  <a:prstClr val="black"/>
                </a:solidFill>
                <a:latin typeface="Calibri"/>
                <a:ea typeface="+mn-ea"/>
                <a:cs typeface="+mn-cs"/>
              </a:rPr>
              <a:t>Answer</a:t>
            </a:r>
            <a:r>
              <a:rPr lang="en-US" dirty="0" smtClean="0">
                <a:solidFill>
                  <a:prstClr val="black"/>
                </a:solidFill>
                <a:latin typeface="Calibri"/>
                <a:ea typeface="+mn-ea"/>
                <a:cs typeface="+mn-cs"/>
              </a:rPr>
              <a:t>: Yes, there is a relationship between </a:t>
            </a:r>
            <a:r>
              <a:rPr lang="en-US" sz="1600" b="1" dirty="0" smtClean="0">
                <a:solidFill>
                  <a:prstClr val="black"/>
                </a:solidFill>
                <a:latin typeface="Calibri"/>
                <a:ea typeface="+mn-ea"/>
                <a:cs typeface="+mn-cs"/>
              </a:rPr>
              <a:t>Quantity Dispensed</a:t>
            </a:r>
            <a:r>
              <a:rPr lang="en-US" sz="1600" dirty="0" smtClean="0">
                <a:solidFill>
                  <a:prstClr val="black"/>
                </a:solidFill>
                <a:latin typeface="Calibri"/>
                <a:ea typeface="+mn-ea"/>
                <a:cs typeface="+mn-cs"/>
              </a:rPr>
              <a:t>  and </a:t>
            </a:r>
            <a:r>
              <a:rPr lang="en-US" sz="1600" b="1" dirty="0" smtClean="0">
                <a:solidFill>
                  <a:prstClr val="black"/>
                </a:solidFill>
                <a:latin typeface="Calibri"/>
                <a:ea typeface="+mn-ea"/>
                <a:cs typeface="+mn-cs"/>
              </a:rPr>
              <a:t>Drug Units of Measure</a:t>
            </a:r>
            <a:r>
              <a:rPr lang="en-US" sz="1600" dirty="0" smtClean="0">
                <a:solidFill>
                  <a:prstClr val="black"/>
                </a:solidFill>
                <a:latin typeface="Calibri"/>
                <a:ea typeface="+mn-ea"/>
                <a:cs typeface="+mn-cs"/>
              </a:rPr>
              <a:t> and also </a:t>
            </a:r>
            <a:r>
              <a:rPr lang="en-US" sz="1600" b="1" dirty="0" smtClean="0">
                <a:solidFill>
                  <a:prstClr val="black"/>
                </a:solidFill>
                <a:latin typeface="Calibri"/>
                <a:ea typeface="+mn-ea"/>
                <a:cs typeface="+mn-cs"/>
              </a:rPr>
              <a:t>Days Supply.  </a:t>
            </a:r>
            <a:r>
              <a:rPr lang="en-US" sz="1600" dirty="0" smtClean="0">
                <a:solidFill>
                  <a:prstClr val="black"/>
                </a:solidFill>
                <a:latin typeface="Calibri"/>
                <a:ea typeface="+mn-ea"/>
                <a:cs typeface="+mn-cs"/>
              </a:rPr>
              <a:t>Different </a:t>
            </a:r>
            <a:r>
              <a:rPr lang="en-US" sz="1600" b="1" dirty="0" smtClean="0">
                <a:solidFill>
                  <a:prstClr val="black"/>
                </a:solidFill>
                <a:latin typeface="Calibri"/>
                <a:ea typeface="+mn-ea"/>
                <a:cs typeface="+mn-cs"/>
              </a:rPr>
              <a:t>Drug </a:t>
            </a:r>
            <a:r>
              <a:rPr lang="en-US" sz="1600" b="1" dirty="0">
                <a:solidFill>
                  <a:prstClr val="black"/>
                </a:solidFill>
                <a:latin typeface="Calibri"/>
                <a:ea typeface="+mn-ea"/>
                <a:cs typeface="+mn-cs"/>
              </a:rPr>
              <a:t>U</a:t>
            </a:r>
            <a:r>
              <a:rPr lang="en-US" sz="1600" b="1" dirty="0" smtClean="0">
                <a:solidFill>
                  <a:prstClr val="black"/>
                </a:solidFill>
                <a:latin typeface="Calibri"/>
                <a:ea typeface="+mn-ea"/>
                <a:cs typeface="+mn-cs"/>
              </a:rPr>
              <a:t>nits of Measure</a:t>
            </a:r>
            <a:r>
              <a:rPr lang="en-US" sz="1600" dirty="0" smtClean="0">
                <a:solidFill>
                  <a:prstClr val="black"/>
                </a:solidFill>
                <a:latin typeface="Calibri"/>
                <a:ea typeface="+mn-ea"/>
                <a:cs typeface="+mn-cs"/>
              </a:rPr>
              <a:t> and </a:t>
            </a:r>
            <a:r>
              <a:rPr lang="en-US" sz="1600" b="1" dirty="0" smtClean="0">
                <a:solidFill>
                  <a:prstClr val="black"/>
                </a:solidFill>
                <a:latin typeface="Calibri"/>
                <a:ea typeface="+mn-ea"/>
                <a:cs typeface="+mn-cs"/>
              </a:rPr>
              <a:t>Days </a:t>
            </a:r>
            <a:r>
              <a:rPr lang="en-US" sz="1600" b="1" dirty="0">
                <a:solidFill>
                  <a:prstClr val="black"/>
                </a:solidFill>
                <a:latin typeface="Calibri"/>
                <a:ea typeface="+mn-ea"/>
                <a:cs typeface="+mn-cs"/>
              </a:rPr>
              <a:t>S</a:t>
            </a:r>
            <a:r>
              <a:rPr lang="en-US" sz="1600" b="1" dirty="0" smtClean="0">
                <a:solidFill>
                  <a:prstClr val="black"/>
                </a:solidFill>
                <a:latin typeface="Calibri"/>
                <a:ea typeface="+mn-ea"/>
                <a:cs typeface="+mn-cs"/>
              </a:rPr>
              <a:t>upply </a:t>
            </a:r>
            <a:r>
              <a:rPr lang="en-US" sz="1600" dirty="0" smtClean="0">
                <a:solidFill>
                  <a:prstClr val="black"/>
                </a:solidFill>
                <a:latin typeface="Calibri"/>
                <a:ea typeface="+mn-ea"/>
                <a:cs typeface="+mn-cs"/>
              </a:rPr>
              <a:t>impact the value of </a:t>
            </a:r>
            <a:r>
              <a:rPr lang="en-US" sz="1600" b="1" dirty="0" smtClean="0">
                <a:solidFill>
                  <a:prstClr val="black"/>
                </a:solidFill>
                <a:latin typeface="Calibri"/>
                <a:ea typeface="+mn-ea"/>
                <a:cs typeface="+mn-cs"/>
              </a:rPr>
              <a:t>Quantity Dispensed</a:t>
            </a:r>
            <a:r>
              <a:rPr lang="en-US" sz="1600" dirty="0" smtClean="0">
                <a:solidFill>
                  <a:prstClr val="black"/>
                </a:solidFill>
                <a:latin typeface="Calibri"/>
                <a:ea typeface="+mn-ea"/>
                <a:cs typeface="+mn-cs"/>
              </a:rPr>
              <a:t>. </a:t>
            </a:r>
            <a:r>
              <a:rPr lang="en-US" sz="1600" b="1" dirty="0" smtClean="0">
                <a:solidFill>
                  <a:prstClr val="black"/>
                </a:solidFill>
                <a:latin typeface="Calibri"/>
                <a:ea typeface="+mn-ea"/>
                <a:cs typeface="+mn-cs"/>
              </a:rPr>
              <a:t>Quantity Dispensed </a:t>
            </a:r>
            <a:r>
              <a:rPr lang="en-US" sz="1600" dirty="0" smtClean="0">
                <a:solidFill>
                  <a:prstClr val="black"/>
                </a:solidFill>
                <a:latin typeface="Calibri"/>
                <a:ea typeface="+mn-ea"/>
                <a:cs typeface="+mn-cs"/>
              </a:rPr>
              <a:t>is </a:t>
            </a:r>
            <a:r>
              <a:rPr lang="en-US" sz="1600" dirty="0" smtClean="0">
                <a:solidFill>
                  <a:prstClr val="black"/>
                </a:solidFill>
                <a:latin typeface="Calibri"/>
                <a:ea typeface="+mn-ea"/>
                <a:cs typeface="+mn-cs"/>
              </a:rPr>
              <a:t>defined as the number of metric units of medication dispensed. </a:t>
            </a:r>
          </a:p>
          <a:p>
            <a:pPr defTabSz="914400" fontAlgn="auto">
              <a:spcBef>
                <a:spcPts val="0"/>
              </a:spcBef>
              <a:spcAft>
                <a:spcPts val="0"/>
              </a:spcAft>
            </a:pPr>
            <a:r>
              <a:rPr lang="en-US" sz="1600" b="1" dirty="0" smtClean="0">
                <a:solidFill>
                  <a:prstClr val="black"/>
                </a:solidFill>
                <a:latin typeface="Calibri"/>
                <a:ea typeface="+mn-ea"/>
                <a:cs typeface="+mn-cs"/>
              </a:rPr>
              <a:t>Days Supply</a:t>
            </a:r>
            <a:r>
              <a:rPr lang="en-US" sz="1600" dirty="0">
                <a:solidFill>
                  <a:prstClr val="black"/>
                </a:solidFill>
                <a:latin typeface="Calibri"/>
                <a:ea typeface="+mn-ea"/>
                <a:cs typeface="+mn-cs"/>
              </a:rPr>
              <a:t> </a:t>
            </a:r>
            <a:r>
              <a:rPr lang="en-US" sz="1600" dirty="0" smtClean="0">
                <a:solidFill>
                  <a:prstClr val="black"/>
                </a:solidFill>
                <a:latin typeface="Calibri"/>
                <a:ea typeface="+mn-ea"/>
                <a:cs typeface="+mn-cs"/>
              </a:rPr>
              <a:t>are the number of days the prescription will last if taken as prescribed. </a:t>
            </a:r>
            <a:r>
              <a:rPr lang="en-US" sz="1600" b="1" dirty="0" smtClean="0">
                <a:solidFill>
                  <a:prstClr val="black"/>
                </a:solidFill>
                <a:latin typeface="Calibri"/>
                <a:ea typeface="+mn-ea"/>
                <a:cs typeface="+mn-cs"/>
              </a:rPr>
              <a:t>Drug </a:t>
            </a:r>
            <a:r>
              <a:rPr lang="en-US" sz="1600" b="1" dirty="0">
                <a:solidFill>
                  <a:prstClr val="black"/>
                </a:solidFill>
                <a:latin typeface="Calibri"/>
                <a:ea typeface="+mn-ea"/>
                <a:cs typeface="+mn-cs"/>
              </a:rPr>
              <a:t>Units of </a:t>
            </a:r>
            <a:r>
              <a:rPr lang="en-US" sz="1600" b="1" dirty="0" smtClean="0">
                <a:solidFill>
                  <a:prstClr val="black"/>
                </a:solidFill>
                <a:latin typeface="Calibri"/>
                <a:ea typeface="+mn-ea"/>
                <a:cs typeface="+mn-cs"/>
              </a:rPr>
              <a:t>Measure</a:t>
            </a:r>
            <a:r>
              <a:rPr lang="en-US" sz="1600" dirty="0">
                <a:solidFill>
                  <a:prstClr val="black"/>
                </a:solidFill>
                <a:latin typeface="Calibri"/>
                <a:ea typeface="+mn-ea"/>
                <a:cs typeface="+mn-cs"/>
              </a:rPr>
              <a:t> </a:t>
            </a:r>
            <a:r>
              <a:rPr lang="en-US" sz="1600" dirty="0" smtClean="0">
                <a:solidFill>
                  <a:prstClr val="black"/>
                </a:solidFill>
                <a:latin typeface="Calibri"/>
                <a:ea typeface="+mn-ea"/>
                <a:cs typeface="+mn-cs"/>
              </a:rPr>
              <a:t>are </a:t>
            </a:r>
            <a:r>
              <a:rPr lang="en-US" sz="1600" dirty="0">
                <a:solidFill>
                  <a:prstClr val="black"/>
                </a:solidFill>
                <a:latin typeface="Calibri"/>
                <a:ea typeface="+mn-ea"/>
                <a:cs typeface="+mn-cs"/>
              </a:rPr>
              <a:t>the </a:t>
            </a:r>
            <a:r>
              <a:rPr lang="en-US" sz="1600" dirty="0" smtClean="0">
                <a:solidFill>
                  <a:prstClr val="black"/>
                </a:solidFill>
                <a:latin typeface="Calibri"/>
                <a:ea typeface="+mn-ea"/>
                <a:cs typeface="+mn-cs"/>
              </a:rPr>
              <a:t>units </a:t>
            </a:r>
            <a:r>
              <a:rPr lang="en-US" sz="1600" dirty="0">
                <a:solidFill>
                  <a:prstClr val="black"/>
                </a:solidFill>
                <a:latin typeface="Calibri"/>
                <a:ea typeface="+mn-ea"/>
                <a:cs typeface="+mn-cs"/>
              </a:rPr>
              <a:t>of measure for drug dispensed using the following values:</a:t>
            </a:r>
            <a:endParaRPr lang="en-US" sz="700" dirty="0">
              <a:solidFill>
                <a:prstClr val="black"/>
              </a:solidFill>
              <a:latin typeface="Calibri"/>
              <a:ea typeface="+mn-ea"/>
              <a:cs typeface="+mn-cs"/>
            </a:endParaRPr>
          </a:p>
          <a:p>
            <a:pPr defTabSz="914400" fontAlgn="auto">
              <a:spcBef>
                <a:spcPts val="0"/>
              </a:spcBef>
              <a:spcAft>
                <a:spcPts val="0"/>
              </a:spcAft>
            </a:pPr>
            <a:r>
              <a:rPr lang="en-US" sz="700" dirty="0">
                <a:solidFill>
                  <a:prstClr val="black"/>
                </a:solidFill>
                <a:latin typeface="Calibri"/>
                <a:ea typeface="+mn-ea"/>
                <a:cs typeface="+mn-cs"/>
              </a:rPr>
              <a:t> </a:t>
            </a:r>
          </a:p>
          <a:p>
            <a:pPr lvl="2" defTabSz="914400" fontAlgn="auto">
              <a:spcBef>
                <a:spcPts val="0"/>
              </a:spcBef>
              <a:spcAft>
                <a:spcPts val="0"/>
              </a:spcAft>
            </a:pPr>
            <a:r>
              <a:rPr lang="en-US" sz="1400" b="1" u="sng" dirty="0">
                <a:solidFill>
                  <a:prstClr val="black"/>
                </a:solidFill>
                <a:latin typeface="Calibri"/>
                <a:ea typeface="+mn-ea"/>
                <a:cs typeface="+mn-cs"/>
              </a:rPr>
              <a:t>Code</a:t>
            </a:r>
            <a:r>
              <a:rPr lang="en-US" sz="1400" b="1" dirty="0">
                <a:solidFill>
                  <a:prstClr val="black"/>
                </a:solidFill>
                <a:latin typeface="Calibri"/>
                <a:ea typeface="+mn-ea"/>
                <a:cs typeface="+mn-cs"/>
              </a:rPr>
              <a:t>   </a:t>
            </a:r>
            <a:r>
              <a:rPr lang="en-US" sz="1400" b="1" u="sng" dirty="0">
                <a:solidFill>
                  <a:prstClr val="black"/>
                </a:solidFill>
                <a:latin typeface="Calibri"/>
                <a:ea typeface="+mn-ea"/>
                <a:cs typeface="+mn-cs"/>
              </a:rPr>
              <a:t>Description</a:t>
            </a:r>
            <a:endParaRPr lang="en-US" sz="1400" dirty="0">
              <a:solidFill>
                <a:prstClr val="black"/>
              </a:solidFill>
              <a:latin typeface="Calibri"/>
              <a:ea typeface="+mn-ea"/>
              <a:cs typeface="+mn-cs"/>
            </a:endParaRPr>
          </a:p>
          <a:p>
            <a:pPr lvl="2" defTabSz="914400" fontAlgn="auto">
              <a:spcBef>
                <a:spcPts val="0"/>
              </a:spcBef>
              <a:spcAft>
                <a:spcPts val="0"/>
              </a:spcAft>
            </a:pPr>
            <a:r>
              <a:rPr lang="en-US" sz="1400" dirty="0">
                <a:solidFill>
                  <a:prstClr val="black"/>
                </a:solidFill>
                <a:latin typeface="Calibri"/>
                <a:ea typeface="+mn-ea"/>
                <a:cs typeface="+mn-cs"/>
              </a:rPr>
              <a:t>EA       </a:t>
            </a:r>
            <a:r>
              <a:rPr lang="en-US" sz="1400" dirty="0" smtClean="0">
                <a:solidFill>
                  <a:prstClr val="black"/>
                </a:solidFill>
                <a:latin typeface="Calibri"/>
                <a:ea typeface="+mn-ea"/>
                <a:cs typeface="+mn-cs"/>
              </a:rPr>
              <a:t>Each</a:t>
            </a:r>
            <a:endParaRPr lang="en-US" sz="1400" dirty="0">
              <a:solidFill>
                <a:prstClr val="black"/>
              </a:solidFill>
              <a:latin typeface="Calibri"/>
              <a:ea typeface="+mn-ea"/>
              <a:cs typeface="+mn-cs"/>
            </a:endParaRPr>
          </a:p>
          <a:p>
            <a:pPr lvl="2" defTabSz="914400" fontAlgn="auto">
              <a:spcBef>
                <a:spcPts val="0"/>
              </a:spcBef>
              <a:spcAft>
                <a:spcPts val="0"/>
              </a:spcAft>
            </a:pPr>
            <a:r>
              <a:rPr lang="en-US" sz="1400" dirty="0">
                <a:solidFill>
                  <a:prstClr val="black"/>
                </a:solidFill>
                <a:latin typeface="Calibri"/>
                <a:ea typeface="+mn-ea"/>
                <a:cs typeface="+mn-cs"/>
              </a:rPr>
              <a:t>F2        International Units</a:t>
            </a:r>
          </a:p>
          <a:p>
            <a:pPr lvl="2" defTabSz="914400" fontAlgn="auto">
              <a:spcBef>
                <a:spcPts val="0"/>
              </a:spcBef>
              <a:spcAft>
                <a:spcPts val="0"/>
              </a:spcAft>
            </a:pPr>
            <a:r>
              <a:rPr lang="en-US" sz="1400" dirty="0" smtClean="0">
                <a:solidFill>
                  <a:prstClr val="black"/>
                </a:solidFill>
                <a:latin typeface="Calibri"/>
                <a:ea typeface="+mn-ea"/>
                <a:cs typeface="+mn-cs"/>
              </a:rPr>
              <a:t>GM      Grams</a:t>
            </a:r>
          </a:p>
          <a:p>
            <a:pPr lvl="2" defTabSz="914400" fontAlgn="auto">
              <a:spcBef>
                <a:spcPts val="0"/>
              </a:spcBef>
              <a:spcAft>
                <a:spcPts val="0"/>
              </a:spcAft>
            </a:pPr>
            <a:r>
              <a:rPr lang="en-US" sz="1400" dirty="0" smtClean="0">
                <a:solidFill>
                  <a:prstClr val="black"/>
                </a:solidFill>
                <a:latin typeface="Calibri"/>
                <a:ea typeface="+mn-ea"/>
                <a:cs typeface="+mn-cs"/>
              </a:rPr>
              <a:t>ML       Milliliters</a:t>
            </a:r>
            <a:endParaRPr lang="en-US" sz="1400" i="1" dirty="0" smtClean="0">
              <a:solidFill>
                <a:prstClr val="black"/>
              </a:solidFill>
              <a:latin typeface="Calibri"/>
              <a:ea typeface="+mn-ea"/>
              <a:cs typeface="+mn-cs"/>
            </a:endParaRPr>
          </a:p>
          <a:p>
            <a:pPr lvl="2" defTabSz="914400" fontAlgn="auto">
              <a:spcBef>
                <a:spcPts val="0"/>
              </a:spcBef>
              <a:spcAft>
                <a:spcPts val="0"/>
              </a:spcAft>
            </a:pPr>
            <a:r>
              <a:rPr lang="en-US" sz="1400" dirty="0" smtClean="0">
                <a:solidFill>
                  <a:prstClr val="black"/>
                </a:solidFill>
                <a:latin typeface="Calibri"/>
                <a:ea typeface="+mn-ea"/>
                <a:cs typeface="+mn-cs"/>
              </a:rPr>
              <a:t>MG </a:t>
            </a:r>
            <a:r>
              <a:rPr lang="en-US" sz="1400" dirty="0">
                <a:solidFill>
                  <a:prstClr val="black"/>
                </a:solidFill>
                <a:latin typeface="Calibri"/>
                <a:ea typeface="+mn-ea"/>
                <a:cs typeface="+mn-cs"/>
              </a:rPr>
              <a:t>     Milligram</a:t>
            </a:r>
          </a:p>
          <a:p>
            <a:pPr lvl="2" defTabSz="914400" fontAlgn="auto">
              <a:spcBef>
                <a:spcPts val="0"/>
              </a:spcBef>
              <a:spcAft>
                <a:spcPts val="0"/>
              </a:spcAft>
            </a:pPr>
            <a:r>
              <a:rPr lang="en-US" sz="1400" dirty="0">
                <a:solidFill>
                  <a:prstClr val="black"/>
                </a:solidFill>
                <a:latin typeface="Calibri"/>
                <a:ea typeface="+mn-ea"/>
                <a:cs typeface="+mn-cs"/>
              </a:rPr>
              <a:t>MEQ    Milliequivalent</a:t>
            </a:r>
          </a:p>
          <a:p>
            <a:pPr lvl="2" defTabSz="914400" fontAlgn="auto">
              <a:spcBef>
                <a:spcPts val="0"/>
              </a:spcBef>
              <a:spcAft>
                <a:spcPts val="0"/>
              </a:spcAft>
            </a:pPr>
            <a:r>
              <a:rPr lang="en-US" sz="1400" dirty="0">
                <a:solidFill>
                  <a:prstClr val="black"/>
                </a:solidFill>
                <a:latin typeface="Calibri"/>
                <a:ea typeface="+mn-ea"/>
                <a:cs typeface="+mn-cs"/>
              </a:rPr>
              <a:t>MM      Millimeter</a:t>
            </a:r>
          </a:p>
          <a:p>
            <a:pPr lvl="2" defTabSz="914400" fontAlgn="auto">
              <a:spcBef>
                <a:spcPts val="0"/>
              </a:spcBef>
              <a:spcAft>
                <a:spcPts val="0"/>
              </a:spcAft>
            </a:pPr>
            <a:r>
              <a:rPr lang="en-US" sz="1400" dirty="0">
                <a:solidFill>
                  <a:prstClr val="black"/>
                </a:solidFill>
                <a:latin typeface="Calibri"/>
                <a:ea typeface="+mn-ea"/>
                <a:cs typeface="+mn-cs"/>
              </a:rPr>
              <a:t>UG       Microgram</a:t>
            </a:r>
          </a:p>
          <a:p>
            <a:pPr lvl="2" defTabSz="914400" fontAlgn="auto">
              <a:spcBef>
                <a:spcPts val="0"/>
              </a:spcBef>
              <a:spcAft>
                <a:spcPts val="0"/>
              </a:spcAft>
            </a:pPr>
            <a:r>
              <a:rPr lang="en-US" sz="1400" dirty="0">
                <a:solidFill>
                  <a:prstClr val="black"/>
                </a:solidFill>
                <a:latin typeface="Calibri"/>
                <a:ea typeface="+mn-ea"/>
                <a:cs typeface="+mn-cs"/>
              </a:rPr>
              <a:t>UU       </a:t>
            </a:r>
            <a:r>
              <a:rPr lang="en-US" sz="1400" dirty="0" smtClean="0">
                <a:solidFill>
                  <a:prstClr val="black"/>
                </a:solidFill>
                <a:latin typeface="Calibri"/>
                <a:ea typeface="+mn-ea"/>
                <a:cs typeface="+mn-cs"/>
              </a:rPr>
              <a:t>Unit</a:t>
            </a:r>
          </a:p>
          <a:p>
            <a:pPr defTabSz="914400" fontAlgn="auto">
              <a:spcBef>
                <a:spcPts val="0"/>
              </a:spcBef>
              <a:spcAft>
                <a:spcPts val="0"/>
              </a:spcAft>
            </a:pPr>
            <a:endParaRPr lang="en-US" sz="400" dirty="0">
              <a:solidFill>
                <a:prstClr val="black"/>
              </a:solidFill>
              <a:latin typeface="Calibri"/>
              <a:ea typeface="+mn-ea"/>
              <a:cs typeface="+mn-cs"/>
            </a:endParaRPr>
          </a:p>
          <a:p>
            <a:pPr defTabSz="914400" fontAlgn="auto">
              <a:spcBef>
                <a:spcPts val="0"/>
              </a:spcBef>
              <a:spcAft>
                <a:spcPts val="0"/>
              </a:spcAft>
            </a:pPr>
            <a:r>
              <a:rPr lang="en-US" b="1" dirty="0" smtClean="0">
                <a:solidFill>
                  <a:prstClr val="black"/>
                </a:solidFill>
                <a:latin typeface="Calibri"/>
                <a:ea typeface="+mn-ea"/>
                <a:cs typeface="+mn-cs"/>
              </a:rPr>
              <a:t>Quantity </a:t>
            </a:r>
            <a:r>
              <a:rPr lang="en-US" b="1" dirty="0">
                <a:solidFill>
                  <a:prstClr val="black"/>
                </a:solidFill>
                <a:latin typeface="Calibri"/>
                <a:ea typeface="+mn-ea"/>
                <a:cs typeface="+mn-cs"/>
              </a:rPr>
              <a:t>Dispensed</a:t>
            </a:r>
            <a:r>
              <a:rPr lang="en-US" dirty="0">
                <a:solidFill>
                  <a:prstClr val="black"/>
                </a:solidFill>
                <a:latin typeface="Calibri"/>
                <a:ea typeface="+mn-ea"/>
                <a:cs typeface="+mn-cs"/>
              </a:rPr>
              <a:t>, the </a:t>
            </a:r>
            <a:r>
              <a:rPr lang="en-US" b="1" dirty="0">
                <a:solidFill>
                  <a:prstClr val="black"/>
                </a:solidFill>
                <a:latin typeface="Calibri"/>
                <a:ea typeface="+mn-ea"/>
                <a:cs typeface="+mn-cs"/>
              </a:rPr>
              <a:t>Drug Units of Measure</a:t>
            </a:r>
            <a:r>
              <a:rPr lang="en-US" dirty="0">
                <a:solidFill>
                  <a:prstClr val="black"/>
                </a:solidFill>
                <a:latin typeface="Calibri"/>
                <a:ea typeface="+mn-ea"/>
                <a:cs typeface="+mn-cs"/>
              </a:rPr>
              <a:t>, and </a:t>
            </a:r>
            <a:r>
              <a:rPr lang="en-US" b="1" dirty="0">
                <a:solidFill>
                  <a:prstClr val="black"/>
                </a:solidFill>
                <a:latin typeface="Calibri"/>
                <a:ea typeface="+mn-ea"/>
                <a:cs typeface="+mn-cs"/>
              </a:rPr>
              <a:t>Days Supply </a:t>
            </a:r>
            <a:r>
              <a:rPr lang="en-US" b="1" dirty="0" smtClean="0">
                <a:solidFill>
                  <a:prstClr val="black"/>
                </a:solidFill>
                <a:latin typeface="Calibri"/>
                <a:ea typeface="+mn-ea"/>
                <a:cs typeface="+mn-cs"/>
              </a:rPr>
              <a:t>can </a:t>
            </a:r>
            <a:r>
              <a:rPr lang="en-US" dirty="0" smtClean="0">
                <a:solidFill>
                  <a:prstClr val="black"/>
                </a:solidFill>
                <a:latin typeface="Calibri"/>
                <a:ea typeface="+mn-ea"/>
                <a:cs typeface="+mn-cs"/>
              </a:rPr>
              <a:t>in </a:t>
            </a:r>
            <a:r>
              <a:rPr lang="en-US" dirty="0">
                <a:solidFill>
                  <a:prstClr val="black"/>
                </a:solidFill>
                <a:latin typeface="Calibri"/>
                <a:ea typeface="+mn-ea"/>
                <a:cs typeface="+mn-cs"/>
              </a:rPr>
              <a:t>combination </a:t>
            </a:r>
            <a:r>
              <a:rPr lang="en-US" dirty="0" smtClean="0">
                <a:solidFill>
                  <a:prstClr val="black"/>
                </a:solidFill>
                <a:latin typeface="Calibri"/>
                <a:ea typeface="+mn-ea"/>
                <a:cs typeface="+mn-cs"/>
              </a:rPr>
              <a:t>be </a:t>
            </a:r>
            <a:r>
              <a:rPr lang="en-US" dirty="0">
                <a:solidFill>
                  <a:prstClr val="black"/>
                </a:solidFill>
                <a:latin typeface="Calibri"/>
                <a:ea typeface="+mn-ea"/>
                <a:cs typeface="+mn-cs"/>
              </a:rPr>
              <a:t>used to calculate dosage. </a:t>
            </a:r>
            <a:endParaRPr lang="en-US" dirty="0" smtClean="0">
              <a:solidFill>
                <a:prstClr val="black"/>
              </a:solidFill>
              <a:latin typeface="Calibri"/>
              <a:ea typeface="+mn-ea"/>
              <a:cs typeface="+mn-cs"/>
            </a:endParaRPr>
          </a:p>
          <a:p>
            <a:pPr algn="ctr" defTabSz="914400" fontAlgn="auto">
              <a:spcBef>
                <a:spcPts val="0"/>
              </a:spcBef>
              <a:spcAft>
                <a:spcPts val="0"/>
              </a:spcAft>
            </a:pPr>
            <a:r>
              <a:rPr lang="en-US" sz="1600" dirty="0">
                <a:solidFill>
                  <a:prstClr val="black"/>
                </a:solidFill>
                <a:latin typeface="Calibri"/>
                <a:ea typeface="+mn-ea"/>
                <a:cs typeface="+mn-cs"/>
              </a:rPr>
              <a:t> </a:t>
            </a:r>
            <a:r>
              <a:rPr lang="en-US" b="1" u="sng" dirty="0">
                <a:solidFill>
                  <a:srgbClr val="00B050"/>
                </a:solidFill>
                <a:latin typeface="Calibri"/>
                <a:ea typeface="+mn-ea"/>
                <a:cs typeface="+mn-cs"/>
              </a:rPr>
              <a:t>Dosage Calculation Example</a:t>
            </a:r>
          </a:p>
          <a:p>
            <a:pPr defTabSz="914400" fontAlgn="auto">
              <a:spcBef>
                <a:spcPts val="0"/>
              </a:spcBef>
              <a:spcAft>
                <a:spcPts val="0"/>
              </a:spcAft>
            </a:pPr>
            <a:r>
              <a:rPr lang="en-US" dirty="0">
                <a:solidFill>
                  <a:prstClr val="black"/>
                </a:solidFill>
                <a:latin typeface="Calibri"/>
                <a:ea typeface="+mn-ea"/>
                <a:cs typeface="+mn-cs"/>
              </a:rPr>
              <a:t>If a 15-day supply consists of 30 pills at 200 mg per pill, then the daily dose would be 400 mg/day according to the following formula</a:t>
            </a:r>
            <a:r>
              <a:rPr lang="en-US" dirty="0" smtClean="0">
                <a:solidFill>
                  <a:prstClr val="black"/>
                </a:solidFill>
                <a:latin typeface="Calibri"/>
                <a:ea typeface="+mn-ea"/>
                <a:cs typeface="+mn-cs"/>
              </a:rPr>
              <a:t>:</a:t>
            </a:r>
            <a:endParaRPr lang="en-US" sz="200" dirty="0" smtClean="0">
              <a:solidFill>
                <a:prstClr val="black"/>
              </a:solidFill>
              <a:latin typeface="Calibri"/>
              <a:ea typeface="+mn-ea"/>
              <a:cs typeface="+mn-cs"/>
            </a:endParaRPr>
          </a:p>
          <a:p>
            <a:pPr algn="ctr" defTabSz="914400" fontAlgn="auto">
              <a:spcBef>
                <a:spcPts val="0"/>
              </a:spcBef>
              <a:spcAft>
                <a:spcPts val="0"/>
              </a:spcAft>
            </a:pPr>
            <a:endParaRPr lang="en-US" sz="200" i="1" dirty="0">
              <a:solidFill>
                <a:prstClr val="black"/>
              </a:solidFill>
              <a:latin typeface="Calibri"/>
              <a:ea typeface="+mn-ea"/>
              <a:cs typeface="+mn-cs"/>
            </a:endParaRPr>
          </a:p>
          <a:p>
            <a:pPr algn="ctr" defTabSz="914400" fontAlgn="auto">
              <a:spcBef>
                <a:spcPts val="0"/>
              </a:spcBef>
              <a:spcAft>
                <a:spcPts val="0"/>
              </a:spcAft>
            </a:pPr>
            <a:endParaRPr lang="en-US" sz="200" i="1" dirty="0" smtClean="0">
              <a:solidFill>
                <a:prstClr val="black"/>
              </a:solidFill>
              <a:latin typeface="Calibri"/>
              <a:ea typeface="+mn-ea"/>
              <a:cs typeface="+mn-cs"/>
            </a:endParaRPr>
          </a:p>
          <a:p>
            <a:pPr algn="ctr" defTabSz="914400" fontAlgn="auto">
              <a:spcBef>
                <a:spcPts val="0"/>
              </a:spcBef>
              <a:spcAft>
                <a:spcPts val="0"/>
              </a:spcAft>
            </a:pPr>
            <a:endParaRPr lang="en-US" sz="200" i="1" dirty="0">
              <a:solidFill>
                <a:prstClr val="black"/>
              </a:solidFill>
              <a:latin typeface="Calibri"/>
              <a:ea typeface="+mn-ea"/>
              <a:cs typeface="+mn-cs"/>
            </a:endParaRPr>
          </a:p>
          <a:p>
            <a:pPr algn="ctr" defTabSz="914400" fontAlgn="auto">
              <a:spcBef>
                <a:spcPts val="0"/>
              </a:spcBef>
              <a:spcAft>
                <a:spcPts val="0"/>
              </a:spcAft>
            </a:pPr>
            <a:r>
              <a:rPr lang="en-US" i="1" dirty="0" smtClean="0">
                <a:solidFill>
                  <a:prstClr val="black"/>
                </a:solidFill>
                <a:latin typeface="Calibri"/>
                <a:ea typeface="+mn-ea"/>
                <a:cs typeface="+mn-cs"/>
              </a:rPr>
              <a:t>Daily </a:t>
            </a:r>
            <a:r>
              <a:rPr lang="en-US" i="1" dirty="0">
                <a:solidFill>
                  <a:prstClr val="black"/>
                </a:solidFill>
                <a:latin typeface="Calibri"/>
                <a:ea typeface="+mn-ea"/>
                <a:cs typeface="+mn-cs"/>
              </a:rPr>
              <a:t>Dose = (# Units Dispensed * Strength per Unit) / (Days Supplied</a:t>
            </a:r>
            <a:r>
              <a:rPr lang="en-US" i="1" dirty="0" smtClean="0">
                <a:solidFill>
                  <a:prstClr val="black"/>
                </a:solidFill>
                <a:latin typeface="Calibri"/>
                <a:ea typeface="+mn-ea"/>
                <a:cs typeface="+mn-cs"/>
              </a:rPr>
              <a:t>)</a:t>
            </a:r>
            <a:endParaRPr lang="en-US" dirty="0" smtClean="0">
              <a:solidFill>
                <a:prstClr val="black"/>
              </a:solidFill>
              <a:latin typeface="Calibri"/>
              <a:ea typeface="+mn-ea"/>
              <a:cs typeface="+mn-cs"/>
            </a:endParaRPr>
          </a:p>
        </p:txBody>
      </p:sp>
      <p:sp>
        <p:nvSpPr>
          <p:cNvPr id="3" name="TextBox 2"/>
          <p:cNvSpPr txBox="1"/>
          <p:nvPr/>
        </p:nvSpPr>
        <p:spPr>
          <a:xfrm>
            <a:off x="3657600" y="2819400"/>
            <a:ext cx="5191648" cy="1200329"/>
          </a:xfrm>
          <a:prstGeom prst="rect">
            <a:avLst/>
          </a:prstGeom>
          <a:solidFill>
            <a:srgbClr val="FFFF00">
              <a:alpha val="17000"/>
            </a:srgbClr>
          </a:solidFill>
          <a:ln>
            <a:solidFill>
              <a:schemeClr val="accent1"/>
            </a:solidFill>
          </a:ln>
        </p:spPr>
        <p:txBody>
          <a:bodyPr wrap="square" rtlCol="0">
            <a:spAutoFit/>
          </a:bodyPr>
          <a:lstStyle/>
          <a:p>
            <a:pPr algn="ctr" defTabSz="914400" fontAlgn="auto">
              <a:spcBef>
                <a:spcPts val="0"/>
              </a:spcBef>
              <a:spcAft>
                <a:spcPts val="0"/>
              </a:spcAft>
            </a:pPr>
            <a:r>
              <a:rPr lang="en-US" sz="1600" b="1" u="sng" dirty="0" smtClean="0">
                <a:solidFill>
                  <a:srgbClr val="00B050"/>
                </a:solidFill>
                <a:latin typeface="Calibri"/>
                <a:ea typeface="+mn-ea"/>
                <a:cs typeface="+mn-cs"/>
              </a:rPr>
              <a:t>QUANTITY DISPENSED EXAMPLES</a:t>
            </a:r>
            <a:endParaRPr lang="en-US" sz="1600" b="1" u="sng" dirty="0">
              <a:solidFill>
                <a:srgbClr val="00B050"/>
              </a:solidFill>
              <a:latin typeface="Calibri"/>
              <a:ea typeface="+mn-ea"/>
              <a:cs typeface="+mn-cs"/>
            </a:endParaRPr>
          </a:p>
          <a:p>
            <a:pPr marL="285750"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QUANTITY DISPENSED </a:t>
            </a:r>
            <a:r>
              <a:rPr lang="en-US" sz="1400" b="1" dirty="0">
                <a:solidFill>
                  <a:prstClr val="black"/>
                </a:solidFill>
                <a:latin typeface="Calibri"/>
                <a:ea typeface="+mn-ea"/>
                <a:cs typeface="+mn-cs"/>
              </a:rPr>
              <a:t>of ‘ORALYTE ELECTROLYTE </a:t>
            </a:r>
            <a:r>
              <a:rPr lang="en-US" sz="1400" b="1" dirty="0" smtClean="0">
                <a:solidFill>
                  <a:prstClr val="black"/>
                </a:solidFill>
                <a:latin typeface="Calibri"/>
                <a:ea typeface="+mn-ea"/>
                <a:cs typeface="+mn-cs"/>
              </a:rPr>
              <a:t>‘ </a:t>
            </a:r>
            <a:r>
              <a:rPr lang="en-US" sz="1400" b="1" dirty="0">
                <a:solidFill>
                  <a:prstClr val="black"/>
                </a:solidFill>
                <a:latin typeface="Calibri"/>
                <a:ea typeface="+mn-ea"/>
                <a:cs typeface="+mn-cs"/>
              </a:rPr>
              <a:t>is </a:t>
            </a:r>
            <a:r>
              <a:rPr lang="en-US" sz="1400" b="1" dirty="0" smtClean="0">
                <a:solidFill>
                  <a:prstClr val="black"/>
                </a:solidFill>
                <a:latin typeface="Calibri"/>
                <a:ea typeface="+mn-ea"/>
                <a:cs typeface="+mn-cs"/>
              </a:rPr>
              <a:t>15,000 </a:t>
            </a:r>
            <a:r>
              <a:rPr lang="en-US" sz="1400" b="1" dirty="0">
                <a:solidFill>
                  <a:prstClr val="black"/>
                </a:solidFill>
                <a:latin typeface="Calibri"/>
                <a:ea typeface="+mn-ea"/>
                <a:cs typeface="+mn-cs"/>
              </a:rPr>
              <a:t>for 30 days,  where DRUGUNITOFMEASURE= ‘ML’  (e.g. Liquid</a:t>
            </a:r>
            <a:r>
              <a:rPr lang="en-US" sz="1400" b="1" dirty="0" smtClean="0">
                <a:solidFill>
                  <a:prstClr val="black"/>
                </a:solidFill>
                <a:latin typeface="Calibri"/>
                <a:ea typeface="+mn-ea"/>
                <a:cs typeface="+mn-cs"/>
              </a:rPr>
              <a:t>)</a:t>
            </a:r>
          </a:p>
          <a:p>
            <a:pPr marL="285750"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QUANTITY DISPENSED  </a:t>
            </a:r>
            <a:r>
              <a:rPr lang="en-US" sz="1400" b="1" dirty="0">
                <a:solidFill>
                  <a:prstClr val="black"/>
                </a:solidFill>
                <a:latin typeface="Calibri"/>
                <a:ea typeface="+mn-ea"/>
                <a:cs typeface="+mn-cs"/>
              </a:rPr>
              <a:t>of </a:t>
            </a:r>
            <a:r>
              <a:rPr lang="en-US" sz="1400" b="1" dirty="0" smtClean="0">
                <a:solidFill>
                  <a:prstClr val="black"/>
                </a:solidFill>
                <a:latin typeface="Calibri"/>
                <a:ea typeface="+mn-ea"/>
                <a:cs typeface="+mn-cs"/>
              </a:rPr>
              <a:t>‘PREDNISONE‘ </a:t>
            </a:r>
            <a:r>
              <a:rPr lang="en-US" sz="1400" b="1" dirty="0">
                <a:solidFill>
                  <a:prstClr val="black"/>
                </a:solidFill>
                <a:latin typeface="Calibri"/>
                <a:ea typeface="+mn-ea"/>
                <a:cs typeface="+mn-cs"/>
              </a:rPr>
              <a:t>is </a:t>
            </a:r>
            <a:r>
              <a:rPr lang="en-US" sz="1400" b="1" dirty="0" smtClean="0">
                <a:solidFill>
                  <a:prstClr val="black"/>
                </a:solidFill>
                <a:latin typeface="Calibri"/>
                <a:ea typeface="+mn-ea"/>
                <a:cs typeface="+mn-cs"/>
              </a:rPr>
              <a:t>810 </a:t>
            </a:r>
            <a:r>
              <a:rPr lang="en-US" sz="1400" b="1" dirty="0">
                <a:solidFill>
                  <a:prstClr val="black"/>
                </a:solidFill>
                <a:latin typeface="Calibri"/>
                <a:ea typeface="+mn-ea"/>
                <a:cs typeface="+mn-cs"/>
              </a:rPr>
              <a:t>for </a:t>
            </a:r>
            <a:r>
              <a:rPr lang="en-US" sz="1400" b="1" dirty="0" smtClean="0">
                <a:solidFill>
                  <a:prstClr val="black"/>
                </a:solidFill>
                <a:latin typeface="Calibri"/>
                <a:ea typeface="+mn-ea"/>
                <a:cs typeface="+mn-cs"/>
              </a:rPr>
              <a:t>90 </a:t>
            </a:r>
            <a:r>
              <a:rPr lang="en-US" sz="1400" b="1" dirty="0">
                <a:solidFill>
                  <a:prstClr val="black"/>
                </a:solidFill>
                <a:latin typeface="Calibri"/>
                <a:ea typeface="+mn-ea"/>
                <a:cs typeface="+mn-cs"/>
              </a:rPr>
              <a:t>days, where </a:t>
            </a:r>
            <a:r>
              <a:rPr lang="en-US" sz="1400" b="1" dirty="0" smtClean="0">
                <a:solidFill>
                  <a:prstClr val="black"/>
                </a:solidFill>
                <a:latin typeface="Calibri"/>
                <a:ea typeface="+mn-ea"/>
                <a:cs typeface="+mn-cs"/>
              </a:rPr>
              <a:t>DRUG UNIT OF MEASURE</a:t>
            </a:r>
            <a:r>
              <a:rPr lang="en-US" sz="1400" b="1" dirty="0">
                <a:solidFill>
                  <a:prstClr val="black"/>
                </a:solidFill>
                <a:latin typeface="Calibri"/>
                <a:ea typeface="+mn-ea"/>
                <a:cs typeface="+mn-cs"/>
              </a:rPr>
              <a:t>= ‘EA’  (e.g. </a:t>
            </a:r>
            <a:r>
              <a:rPr lang="en-US" sz="1400" b="1" dirty="0" smtClean="0">
                <a:solidFill>
                  <a:prstClr val="black"/>
                </a:solidFill>
                <a:latin typeface="Calibri"/>
                <a:ea typeface="+mn-ea"/>
                <a:cs typeface="+mn-cs"/>
              </a:rPr>
              <a:t>Tablet)</a:t>
            </a:r>
            <a:endParaRPr lang="en-US" sz="1400" dirty="0">
              <a:solidFill>
                <a:prstClr val="black"/>
              </a:solidFill>
              <a:latin typeface="Calibri"/>
              <a:ea typeface="+mn-ea"/>
              <a:cs typeface="+mn-cs"/>
            </a:endParaRPr>
          </a:p>
        </p:txBody>
      </p:sp>
    </p:spTree>
    <p:extLst>
      <p:ext uri="{BB962C8B-B14F-4D97-AF65-F5344CB8AC3E}">
        <p14:creationId xmlns:p14="http://schemas.microsoft.com/office/powerpoint/2010/main" val="3098761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391400" cy="792162"/>
          </a:xfrm>
        </p:spPr>
        <p:txBody>
          <a:bodyPr>
            <a:noAutofit/>
          </a:bodyPr>
          <a:lstStyle/>
          <a:p>
            <a:pPr algn="l"/>
            <a:r>
              <a:rPr lang="en-US" sz="1800" b="1" u="sng" dirty="0">
                <a:solidFill>
                  <a:schemeClr val="tx2"/>
                </a:solidFill>
              </a:rPr>
              <a:t>Question</a:t>
            </a:r>
            <a:r>
              <a:rPr lang="en-US" sz="1800" dirty="0">
                <a:solidFill>
                  <a:schemeClr val="tx2"/>
                </a:solidFill>
              </a:rPr>
              <a:t>: I have a couple of questions regarding  the pharmacy data. The </a:t>
            </a:r>
            <a:r>
              <a:rPr lang="en-US" sz="1800" b="1" dirty="0">
                <a:solidFill>
                  <a:schemeClr val="tx2"/>
                </a:solidFill>
              </a:rPr>
              <a:t>Quantity dispensed </a:t>
            </a:r>
            <a:r>
              <a:rPr lang="en-US" sz="1800" dirty="0">
                <a:solidFill>
                  <a:schemeClr val="tx2"/>
                </a:solidFill>
              </a:rPr>
              <a:t>field contains some very large numbers.  What do they mean? What are the units? Is there any relationship between </a:t>
            </a:r>
            <a:r>
              <a:rPr lang="en-US" sz="1800" b="1" dirty="0">
                <a:solidFill>
                  <a:schemeClr val="tx2"/>
                </a:solidFill>
              </a:rPr>
              <a:t>Drug units of Measure</a:t>
            </a:r>
            <a:r>
              <a:rPr lang="en-US" sz="1800" dirty="0">
                <a:solidFill>
                  <a:schemeClr val="tx2"/>
                </a:solidFill>
              </a:rPr>
              <a:t> </a:t>
            </a:r>
            <a:r>
              <a:rPr lang="en-US" sz="1800" dirty="0" smtClean="0">
                <a:solidFill>
                  <a:schemeClr val="tx2"/>
                </a:solidFill>
              </a:rPr>
              <a:t> field </a:t>
            </a:r>
            <a:r>
              <a:rPr lang="en-US" sz="1800" dirty="0">
                <a:solidFill>
                  <a:schemeClr val="tx2"/>
                </a:solidFill>
              </a:rPr>
              <a:t>and </a:t>
            </a:r>
            <a:r>
              <a:rPr lang="en-US" sz="1800" b="1" dirty="0">
                <a:solidFill>
                  <a:schemeClr val="tx2"/>
                </a:solidFill>
              </a:rPr>
              <a:t>Quantity Dispensed </a:t>
            </a:r>
            <a:r>
              <a:rPr lang="en-US" sz="1800" dirty="0">
                <a:solidFill>
                  <a:schemeClr val="tx2"/>
                </a:solidFill>
              </a:rPr>
              <a:t>field?  </a:t>
            </a:r>
            <a:r>
              <a:rPr lang="en-US" sz="1800" i="1" dirty="0" smtClean="0">
                <a:solidFill>
                  <a:srgbClr val="FF0000"/>
                </a:solidFill>
              </a:rPr>
              <a:t>(continued)</a:t>
            </a:r>
            <a:endParaRPr lang="en-US" sz="1800" i="1" dirty="0">
              <a:solidFill>
                <a:srgbClr val="FF0000"/>
              </a:solidFill>
            </a:endParaRPr>
          </a:p>
        </p:txBody>
      </p:sp>
      <p:pic>
        <p:nvPicPr>
          <p:cNvPr id="1028" name="Picture 4" descr="Increasing Cost Of Health Car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107" t="22572" r="29553" b="8066"/>
          <a:stretch/>
        </p:blipFill>
        <p:spPr bwMode="auto">
          <a:xfrm>
            <a:off x="7467600" y="76200"/>
            <a:ext cx="1548419" cy="115573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2400" y="1371600"/>
            <a:ext cx="8839200" cy="5016758"/>
          </a:xfrm>
          <a:prstGeom prst="rect">
            <a:avLst/>
          </a:prstGeom>
        </p:spPr>
        <p:txBody>
          <a:bodyPr wrap="square">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Answer</a:t>
            </a:r>
            <a:r>
              <a:rPr lang="en-US" sz="1600" dirty="0" smtClean="0">
                <a:solidFill>
                  <a:prstClr val="black"/>
                </a:solidFill>
                <a:latin typeface="Calibri"/>
                <a:ea typeface="+mn-ea"/>
                <a:cs typeface="+mn-cs"/>
              </a:rPr>
              <a:t>: </a:t>
            </a:r>
            <a:r>
              <a:rPr lang="en-US" sz="1600" dirty="0">
                <a:solidFill>
                  <a:prstClr val="black"/>
                </a:solidFill>
                <a:latin typeface="Calibri"/>
                <a:ea typeface="+mn-ea"/>
                <a:cs typeface="+mn-cs"/>
              </a:rPr>
              <a:t> </a:t>
            </a:r>
            <a:r>
              <a:rPr lang="en-US" sz="1600" dirty="0" smtClean="0">
                <a:solidFill>
                  <a:prstClr val="black"/>
                </a:solidFill>
                <a:latin typeface="Calibri"/>
                <a:ea typeface="+mn-ea"/>
                <a:cs typeface="+mn-cs"/>
              </a:rPr>
              <a:t>For </a:t>
            </a:r>
            <a:r>
              <a:rPr lang="en-US" sz="1600" b="1" dirty="0" smtClean="0">
                <a:solidFill>
                  <a:prstClr val="black"/>
                </a:solidFill>
                <a:latin typeface="Calibri"/>
                <a:ea typeface="+mn-ea"/>
                <a:cs typeface="+mn-cs"/>
              </a:rPr>
              <a:t>Drug Units of Measure</a:t>
            </a:r>
            <a:r>
              <a:rPr lang="en-US" sz="1600" dirty="0" smtClean="0">
                <a:solidFill>
                  <a:prstClr val="black"/>
                </a:solidFill>
                <a:latin typeface="Calibri"/>
                <a:ea typeface="+mn-ea"/>
                <a:cs typeface="+mn-cs"/>
              </a:rPr>
              <a:t>, </a:t>
            </a:r>
            <a:r>
              <a:rPr lang="en-US" sz="1600" dirty="0" smtClean="0">
                <a:solidFill>
                  <a:prstClr val="black"/>
                </a:solidFill>
                <a:latin typeface="Calibri"/>
                <a:ea typeface="+mn-ea"/>
                <a:cs typeface="+mn-cs"/>
              </a:rPr>
              <a:t>to </a:t>
            </a:r>
            <a:r>
              <a:rPr lang="en-US" sz="1600" dirty="0" smtClean="0">
                <a:solidFill>
                  <a:prstClr val="black"/>
                </a:solidFill>
                <a:latin typeface="Calibri"/>
                <a:ea typeface="+mn-ea"/>
                <a:cs typeface="+mn-cs"/>
              </a:rPr>
              <a:t>illustrate the variation in metric units other than weight that measure drug properties, the </a:t>
            </a:r>
            <a:r>
              <a:rPr lang="en-US" sz="1600" dirty="0">
                <a:solidFill>
                  <a:prstClr val="black"/>
                </a:solidFill>
                <a:latin typeface="Calibri"/>
                <a:ea typeface="+mn-ea"/>
                <a:cs typeface="+mn-cs"/>
              </a:rPr>
              <a:t>Massachusetts Department of Public Health </a:t>
            </a:r>
            <a:r>
              <a:rPr lang="en-US" sz="1600" dirty="0" smtClean="0">
                <a:solidFill>
                  <a:prstClr val="black"/>
                </a:solidFill>
                <a:latin typeface="Calibri"/>
                <a:ea typeface="+mn-ea"/>
                <a:cs typeface="+mn-cs"/>
              </a:rPr>
              <a:t>provides to pharmacists the following </a:t>
            </a:r>
            <a:r>
              <a:rPr lang="en-US" sz="1600" dirty="0" smtClean="0">
                <a:solidFill>
                  <a:prstClr val="black"/>
                </a:solidFill>
                <a:latin typeface="Calibri"/>
                <a:ea typeface="+mn-ea"/>
                <a:cs typeface="+mn-cs"/>
              </a:rPr>
              <a:t>three </a:t>
            </a:r>
            <a:r>
              <a:rPr lang="en-US" sz="1600" dirty="0" smtClean="0">
                <a:solidFill>
                  <a:prstClr val="black"/>
                </a:solidFill>
                <a:latin typeface="Calibri"/>
                <a:ea typeface="+mn-ea"/>
                <a:cs typeface="+mn-cs"/>
              </a:rPr>
              <a:t>examples:</a:t>
            </a:r>
          </a:p>
          <a:p>
            <a:pPr algn="ctr" defTabSz="914400" fontAlgn="auto">
              <a:spcBef>
                <a:spcPts val="0"/>
              </a:spcBef>
              <a:spcAft>
                <a:spcPts val="0"/>
              </a:spcAft>
            </a:pPr>
            <a:r>
              <a:rPr lang="en-US" sz="2000" b="1" u="sng" dirty="0" smtClean="0">
                <a:solidFill>
                  <a:srgbClr val="00B050"/>
                </a:solidFill>
                <a:latin typeface="Calibri"/>
                <a:ea typeface="+mn-ea"/>
                <a:cs typeface="+mn-cs"/>
              </a:rPr>
              <a:t>Drug Units of Measure Examples</a:t>
            </a:r>
          </a:p>
          <a:p>
            <a:pPr algn="ctr" defTabSz="914400" fontAlgn="auto">
              <a:spcBef>
                <a:spcPts val="0"/>
              </a:spcBef>
              <a:spcAft>
                <a:spcPts val="0"/>
              </a:spcAft>
            </a:pPr>
            <a:endParaRPr lang="en-US" sz="1600" b="1" u="sng" dirty="0" smtClean="0">
              <a:solidFill>
                <a:srgbClr val="00B050"/>
              </a:solidFill>
              <a:latin typeface="Calibri"/>
              <a:ea typeface="+mn-ea"/>
              <a:cs typeface="+mn-cs"/>
            </a:endParaRPr>
          </a:p>
          <a:p>
            <a:pPr marL="285750" indent="-285750" defTabSz="914400" fontAlgn="auto">
              <a:spcBef>
                <a:spcPts val="0"/>
              </a:spcBef>
              <a:spcAft>
                <a:spcPts val="0"/>
              </a:spcAft>
              <a:buFont typeface="Arial" panose="020B0604020202020204" pitchFamily="34" charset="0"/>
              <a:buChar char="•"/>
            </a:pPr>
            <a:r>
              <a:rPr lang="en-US" sz="1600" b="1" dirty="0">
                <a:solidFill>
                  <a:srgbClr val="00B050"/>
                </a:solidFill>
                <a:latin typeface="Calibri"/>
                <a:ea typeface="+mn-ea"/>
                <a:cs typeface="+mn-cs"/>
              </a:rPr>
              <a:t>“Each” </a:t>
            </a:r>
            <a:r>
              <a:rPr lang="en-US" sz="1600" dirty="0">
                <a:solidFill>
                  <a:prstClr val="black"/>
                </a:solidFill>
                <a:latin typeface="Calibri"/>
                <a:ea typeface="+mn-ea"/>
                <a:cs typeface="+mn-cs"/>
              </a:rPr>
              <a:t>is used when referring to the following dosage forms: capsule, diaphragm, disc, patch, plaster, suppository, suture, tablet, troche, and wafer.  </a:t>
            </a:r>
            <a:endParaRPr lang="en-US" sz="1600" dirty="0" smtClean="0">
              <a:solidFill>
                <a:prstClr val="black"/>
              </a:solidFill>
              <a:latin typeface="Calibri"/>
              <a:ea typeface="+mn-ea"/>
              <a:cs typeface="+mn-cs"/>
            </a:endParaRPr>
          </a:p>
          <a:p>
            <a:pPr marL="285750" indent="-285750" defTabSz="914400" fontAlgn="auto">
              <a:spcBef>
                <a:spcPts val="0"/>
              </a:spcBef>
              <a:spcAft>
                <a:spcPts val="0"/>
              </a:spcAft>
              <a:buFont typeface="Arial" panose="020B0604020202020204" pitchFamily="34" charset="0"/>
              <a:buChar char="•"/>
            </a:pPr>
            <a:endParaRPr lang="en-US" sz="1600" dirty="0" smtClean="0">
              <a:solidFill>
                <a:prstClr val="black"/>
              </a:solidFill>
              <a:latin typeface="Calibri"/>
              <a:ea typeface="+mn-ea"/>
              <a:cs typeface="+mn-cs"/>
            </a:endParaRPr>
          </a:p>
          <a:p>
            <a:pPr marL="285750" indent="-285750" defTabSz="914400" fontAlgn="auto">
              <a:spcBef>
                <a:spcPts val="0"/>
              </a:spcBef>
              <a:spcAft>
                <a:spcPts val="0"/>
              </a:spcAft>
              <a:buFont typeface="Arial" panose="020B0604020202020204" pitchFamily="34" charset="0"/>
              <a:buChar char="•"/>
            </a:pPr>
            <a:r>
              <a:rPr lang="en-US" sz="1600" b="1" dirty="0">
                <a:solidFill>
                  <a:srgbClr val="00B050"/>
                </a:solidFill>
                <a:latin typeface="Calibri"/>
                <a:ea typeface="+mn-ea"/>
                <a:cs typeface="+mn-cs"/>
              </a:rPr>
              <a:t>“ML” </a:t>
            </a:r>
            <a:r>
              <a:rPr lang="en-US" sz="1600" dirty="0">
                <a:solidFill>
                  <a:prstClr val="black"/>
                </a:solidFill>
                <a:latin typeface="Calibri"/>
                <a:ea typeface="+mn-ea"/>
                <a:cs typeface="+mn-cs"/>
              </a:rPr>
              <a:t>is used when referring to the following dosage forms: aerosol liquids (note: some formulations are powders, use “gm”), elixirs, emulsions, extracts, mouthwash, oils, shampoos, liquid soaps, solutions, sprays, suspensions, syrups, tinctures.  </a:t>
            </a:r>
            <a:endParaRPr lang="en-US" sz="1600" dirty="0" smtClean="0">
              <a:solidFill>
                <a:prstClr val="black"/>
              </a:solidFill>
              <a:latin typeface="Calibri"/>
              <a:ea typeface="+mn-ea"/>
              <a:cs typeface="+mn-cs"/>
            </a:endParaRPr>
          </a:p>
          <a:p>
            <a:pPr defTabSz="914400" fontAlgn="auto">
              <a:spcBef>
                <a:spcPts val="0"/>
              </a:spcBef>
              <a:spcAft>
                <a:spcPts val="0"/>
              </a:spcAft>
            </a:pPr>
            <a:endParaRPr lang="en-US" sz="1600" dirty="0" smtClean="0">
              <a:solidFill>
                <a:prstClr val="black"/>
              </a:solidFill>
              <a:latin typeface="Calibri"/>
              <a:ea typeface="+mn-ea"/>
              <a:cs typeface="+mn-cs"/>
            </a:endParaRPr>
          </a:p>
          <a:p>
            <a:pPr lvl="3" defTabSz="914400" fontAlgn="auto">
              <a:spcBef>
                <a:spcPts val="0"/>
              </a:spcBef>
              <a:spcAft>
                <a:spcPts val="0"/>
              </a:spcAft>
            </a:pPr>
            <a:r>
              <a:rPr lang="en-US" sz="1600" dirty="0" smtClean="0">
                <a:solidFill>
                  <a:prstClr val="black"/>
                </a:solidFill>
                <a:latin typeface="Calibri"/>
                <a:ea typeface="+mn-ea"/>
                <a:cs typeface="+mn-cs"/>
              </a:rPr>
              <a:t>For </a:t>
            </a:r>
            <a:r>
              <a:rPr lang="en-US" sz="1600" dirty="0">
                <a:solidFill>
                  <a:prstClr val="black"/>
                </a:solidFill>
                <a:latin typeface="Calibri"/>
                <a:ea typeface="+mn-ea"/>
                <a:cs typeface="+mn-cs"/>
              </a:rPr>
              <a:t>example: </a:t>
            </a:r>
            <a:r>
              <a:rPr lang="en-US" sz="1600" dirty="0" smtClean="0">
                <a:solidFill>
                  <a:prstClr val="black"/>
                </a:solidFill>
                <a:latin typeface="Calibri"/>
                <a:ea typeface="+mn-ea"/>
                <a:cs typeface="+mn-cs"/>
              </a:rPr>
              <a:t> A </a:t>
            </a:r>
            <a:r>
              <a:rPr lang="en-US" sz="1600" dirty="0">
                <a:solidFill>
                  <a:prstClr val="black"/>
                </a:solidFill>
                <a:latin typeface="Calibri"/>
                <a:ea typeface="+mn-ea"/>
                <a:cs typeface="+mn-cs"/>
              </a:rPr>
              <a:t>pharmacist dispensed 1 package of 10 morphine sulfate syringes, each syringe containing 2 mL of 10 mg/mL morphine. The total volume dispensed is 20 mL and the </a:t>
            </a:r>
            <a:r>
              <a:rPr lang="en-US" sz="1600" b="1" dirty="0" smtClean="0">
                <a:solidFill>
                  <a:prstClr val="black"/>
                </a:solidFill>
                <a:latin typeface="Calibri"/>
                <a:ea typeface="+mn-ea"/>
                <a:cs typeface="+mn-cs"/>
              </a:rPr>
              <a:t>Quantity Dispensed </a:t>
            </a:r>
            <a:r>
              <a:rPr lang="en-US" sz="1600" dirty="0">
                <a:solidFill>
                  <a:prstClr val="black"/>
                </a:solidFill>
                <a:latin typeface="Calibri"/>
                <a:ea typeface="+mn-ea"/>
                <a:cs typeface="+mn-cs"/>
              </a:rPr>
              <a:t>reported will be “20</a:t>
            </a:r>
            <a:r>
              <a:rPr lang="en-US" sz="1600" dirty="0" smtClean="0">
                <a:solidFill>
                  <a:prstClr val="black"/>
                </a:solidFill>
                <a:latin typeface="Calibri"/>
                <a:ea typeface="+mn-ea"/>
                <a:cs typeface="+mn-cs"/>
              </a:rPr>
              <a:t>”.</a:t>
            </a:r>
          </a:p>
          <a:p>
            <a:pPr defTabSz="914400" fontAlgn="auto">
              <a:spcBef>
                <a:spcPts val="0"/>
              </a:spcBef>
              <a:spcAft>
                <a:spcPts val="0"/>
              </a:spcAft>
            </a:pPr>
            <a:r>
              <a:rPr lang="en-US" sz="1600" dirty="0" smtClean="0">
                <a:solidFill>
                  <a:prstClr val="black"/>
                </a:solidFill>
                <a:latin typeface="Calibri"/>
                <a:ea typeface="+mn-ea"/>
                <a:cs typeface="+mn-cs"/>
              </a:rPr>
              <a:t> </a:t>
            </a:r>
            <a:r>
              <a:rPr lang="en-US" sz="1600" dirty="0">
                <a:solidFill>
                  <a:prstClr val="black"/>
                </a:solidFill>
                <a:latin typeface="Calibri"/>
                <a:ea typeface="+mn-ea"/>
                <a:cs typeface="+mn-cs"/>
              </a:rPr>
              <a:t> </a:t>
            </a:r>
            <a:endParaRPr lang="en-US" sz="1600" dirty="0" smtClean="0">
              <a:solidFill>
                <a:prstClr val="black"/>
              </a:solidFill>
              <a:latin typeface="Calibri"/>
              <a:ea typeface="+mn-ea"/>
              <a:cs typeface="+mn-cs"/>
            </a:endParaRPr>
          </a:p>
          <a:p>
            <a:pPr marL="285750" indent="-285750" defTabSz="914400" fontAlgn="auto">
              <a:spcBef>
                <a:spcPts val="0"/>
              </a:spcBef>
              <a:spcAft>
                <a:spcPts val="0"/>
              </a:spcAft>
              <a:buFont typeface="Arial" panose="020B0604020202020204" pitchFamily="34" charset="0"/>
              <a:buChar char="•"/>
            </a:pPr>
            <a:r>
              <a:rPr lang="en-US" sz="1600" b="1" dirty="0">
                <a:solidFill>
                  <a:srgbClr val="00B050"/>
                </a:solidFill>
                <a:latin typeface="Calibri"/>
                <a:ea typeface="+mn-ea"/>
                <a:cs typeface="+mn-cs"/>
              </a:rPr>
              <a:t>“GM” </a:t>
            </a:r>
            <a:r>
              <a:rPr lang="en-US" sz="1600" dirty="0">
                <a:solidFill>
                  <a:prstClr val="black"/>
                </a:solidFill>
                <a:latin typeface="Calibri"/>
                <a:ea typeface="+mn-ea"/>
                <a:cs typeface="+mn-cs"/>
              </a:rPr>
              <a:t> is used when referring to the following dosage forms: aerosol powders (note: some formulations are liquids, use “mL”), creams, crystals, gels, jellies, granules, ointments, powders.</a:t>
            </a:r>
          </a:p>
          <a:p>
            <a:pPr algn="ctr" defTabSz="914400" fontAlgn="auto">
              <a:spcBef>
                <a:spcPts val="0"/>
              </a:spcBef>
              <a:spcAft>
                <a:spcPts val="0"/>
              </a:spcAft>
            </a:pPr>
            <a:endParaRPr lang="en-US" sz="1600" dirty="0">
              <a:solidFill>
                <a:prstClr val="black"/>
              </a:solidFill>
              <a:latin typeface="Calibri"/>
              <a:ea typeface="+mn-ea"/>
              <a:cs typeface="+mn-cs"/>
            </a:endParaRPr>
          </a:p>
        </p:txBody>
      </p:sp>
    </p:spTree>
    <p:extLst>
      <p:ext uri="{BB962C8B-B14F-4D97-AF65-F5344CB8AC3E}">
        <p14:creationId xmlns:p14="http://schemas.microsoft.com/office/powerpoint/2010/main" val="2434899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7010400" cy="792162"/>
          </a:xfrm>
        </p:spPr>
        <p:txBody>
          <a:bodyPr>
            <a:noAutofit/>
          </a:bodyPr>
          <a:lstStyle/>
          <a:p>
            <a:pPr algn="l"/>
            <a:r>
              <a:rPr lang="en-US" sz="1600" b="1" u="sng" dirty="0" smtClean="0">
                <a:solidFill>
                  <a:schemeClr val="tx2"/>
                </a:solidFill>
              </a:rPr>
              <a:t>Question</a:t>
            </a:r>
            <a:r>
              <a:rPr lang="en-US" sz="1600" dirty="0" smtClean="0">
                <a:solidFill>
                  <a:schemeClr val="tx2"/>
                </a:solidFill>
              </a:rPr>
              <a:t>: I have historically used </a:t>
            </a:r>
            <a:r>
              <a:rPr lang="en-US" sz="1600" dirty="0" smtClean="0">
                <a:solidFill>
                  <a:schemeClr val="tx2"/>
                </a:solidFill>
              </a:rPr>
              <a:t>Case Mix </a:t>
            </a:r>
            <a:r>
              <a:rPr lang="en-US" sz="1600" dirty="0" smtClean="0">
                <a:solidFill>
                  <a:schemeClr val="tx2"/>
                </a:solidFill>
              </a:rPr>
              <a:t>data for injury surveillance due to high quality E-Codes. </a:t>
            </a:r>
            <a:r>
              <a:rPr lang="en-US" sz="1600" dirty="0">
                <a:solidFill>
                  <a:schemeClr val="tx2"/>
                </a:solidFill>
              </a:rPr>
              <a:t>Beginning in summer of 2017,  Massachusetts (MA) suicide deaths increased. </a:t>
            </a:r>
            <a:r>
              <a:rPr lang="en-US" sz="1600" dirty="0" smtClean="0">
                <a:solidFill>
                  <a:schemeClr val="tx2"/>
                </a:solidFill>
              </a:rPr>
              <a:t> With the transition to ICD-10-CM, did injury intent data in the MA APCD improve in a way that would allow us to characterize injury risks?</a:t>
            </a:r>
            <a:endParaRPr lang="en-US" sz="1600"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6706928"/>
              </p:ext>
            </p:extLst>
          </p:nvPr>
        </p:nvGraphicFramePr>
        <p:xfrm>
          <a:off x="381000" y="4800600"/>
          <a:ext cx="8229600" cy="1676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984230516"/>
              </p:ext>
            </p:extLst>
          </p:nvPr>
        </p:nvGraphicFramePr>
        <p:xfrm>
          <a:off x="381000" y="2895600"/>
          <a:ext cx="8229600" cy="16764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6934200" y="21771"/>
            <a:ext cx="2294374" cy="78483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defTabSz="914400" fontAlgn="auto">
              <a:spcBef>
                <a:spcPts val="0"/>
              </a:spcBef>
              <a:spcAft>
                <a:spcPts val="0"/>
              </a:spcAft>
            </a:pPr>
            <a:r>
              <a:rPr lang="en-US" sz="45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Calibri"/>
                <a:ea typeface="+mn-ea"/>
                <a:cs typeface="+mn-cs"/>
              </a:rPr>
              <a:t>SUICIDE</a:t>
            </a:r>
            <a:endParaRPr lang="en-US" sz="45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Calibri"/>
              <a:ea typeface="+mn-ea"/>
              <a:cs typeface="+mn-cs"/>
            </a:endParaRPr>
          </a:p>
        </p:txBody>
      </p:sp>
      <p:sp>
        <p:nvSpPr>
          <p:cNvPr id="7" name="Rectangle 6"/>
          <p:cNvSpPr/>
          <p:nvPr/>
        </p:nvSpPr>
        <p:spPr>
          <a:xfrm>
            <a:off x="0" y="6397869"/>
            <a:ext cx="8991600" cy="446276"/>
          </a:xfrm>
          <a:prstGeom prst="rect">
            <a:avLst/>
          </a:prstGeom>
        </p:spPr>
        <p:txBody>
          <a:bodyPr wrap="square">
            <a:spAutoFit/>
          </a:bodyPr>
          <a:lstStyle/>
          <a:p>
            <a:pPr defTabSz="914400" fontAlgn="auto">
              <a:spcBef>
                <a:spcPts val="0"/>
              </a:spcBef>
              <a:spcAft>
                <a:spcPts val="0"/>
              </a:spcAft>
            </a:pPr>
            <a:r>
              <a:rPr lang="en-US" sz="1400" dirty="0" smtClean="0">
                <a:solidFill>
                  <a:prstClr val="black"/>
                </a:solidFill>
                <a:latin typeface="Calibri"/>
                <a:ea typeface="+mn-ea"/>
                <a:cs typeface="+mn-cs"/>
              </a:rPr>
              <a:t>*</a:t>
            </a:r>
            <a:r>
              <a:rPr lang="en-US" sz="1000" dirty="0" smtClean="0">
                <a:solidFill>
                  <a:prstClr val="black"/>
                </a:solidFill>
                <a:latin typeface="Calibri"/>
                <a:ea typeface="+mn-ea"/>
                <a:cs typeface="+mn-cs"/>
              </a:rPr>
              <a:t> </a:t>
            </a:r>
            <a:r>
              <a:rPr lang="en-US" sz="900" i="1" dirty="0" smtClean="0">
                <a:solidFill>
                  <a:prstClr val="black"/>
                </a:solidFill>
                <a:latin typeface="Calibri"/>
                <a:ea typeface="+mn-ea"/>
                <a:cs typeface="+mn-cs"/>
              </a:rPr>
              <a:t>Source: Centers </a:t>
            </a:r>
            <a:r>
              <a:rPr lang="en-US" sz="900" i="1" dirty="0">
                <a:solidFill>
                  <a:prstClr val="black"/>
                </a:solidFill>
                <a:latin typeface="Calibri"/>
                <a:ea typeface="+mn-ea"/>
                <a:cs typeface="+mn-cs"/>
              </a:rPr>
              <a:t>for Disease Control and Prevention, National Center for Health Statistics. Underlying Cause of Death 1999-2017 on CDC </a:t>
            </a:r>
            <a:r>
              <a:rPr lang="en-US" sz="900" i="1" dirty="0" smtClean="0">
                <a:solidFill>
                  <a:prstClr val="black"/>
                </a:solidFill>
                <a:latin typeface="Calibri"/>
                <a:ea typeface="+mn-ea"/>
                <a:cs typeface="+mn-cs"/>
              </a:rPr>
              <a:t>WONDER </a:t>
            </a:r>
            <a:r>
              <a:rPr lang="en-US" sz="900" i="1" dirty="0">
                <a:solidFill>
                  <a:prstClr val="black"/>
                </a:solidFill>
                <a:latin typeface="Calibri"/>
                <a:ea typeface="+mn-ea"/>
                <a:cs typeface="+mn-cs"/>
              </a:rPr>
              <a:t>Database, released </a:t>
            </a:r>
            <a:r>
              <a:rPr lang="en-US" sz="900" b="1" i="1" dirty="0">
                <a:solidFill>
                  <a:prstClr val="black"/>
                </a:solidFill>
                <a:latin typeface="Calibri"/>
                <a:ea typeface="+mn-ea"/>
                <a:cs typeface="+mn-cs"/>
              </a:rPr>
              <a:t>December, 2018</a:t>
            </a:r>
            <a:r>
              <a:rPr lang="en-US" sz="900" i="1" dirty="0">
                <a:solidFill>
                  <a:prstClr val="black"/>
                </a:solidFill>
                <a:latin typeface="Calibri"/>
                <a:ea typeface="+mn-ea"/>
                <a:cs typeface="+mn-cs"/>
              </a:rPr>
              <a:t>. Data are from the Multiple Cause of Death Files, 1999-2017, as compiled from data provided by the 57 vital statistics jurisdictions through the Vital Statistics Cooperative Program. </a:t>
            </a:r>
          </a:p>
        </p:txBody>
      </p:sp>
      <p:sp>
        <p:nvSpPr>
          <p:cNvPr id="8" name="TextBox 7"/>
          <p:cNvSpPr txBox="1"/>
          <p:nvPr/>
        </p:nvSpPr>
        <p:spPr>
          <a:xfrm>
            <a:off x="381000" y="4495800"/>
            <a:ext cx="8452570" cy="338554"/>
          </a:xfrm>
          <a:prstGeom prst="rect">
            <a:avLst/>
          </a:prstGeom>
          <a:noFill/>
        </p:spPr>
        <p:txBody>
          <a:bodyPr wrap="none" rtlCol="0">
            <a:spAutoFit/>
          </a:bodyPr>
          <a:lstStyle/>
          <a:p>
            <a:pPr defTabSz="914400" fontAlgn="auto">
              <a:spcBef>
                <a:spcPts val="0"/>
              </a:spcBef>
              <a:spcAft>
                <a:spcPts val="0"/>
              </a:spcAft>
            </a:pPr>
            <a:r>
              <a:rPr lang="en-US" sz="1300" b="1" u="sng" dirty="0" smtClean="0">
                <a:solidFill>
                  <a:srgbClr val="FF0000"/>
                </a:solidFill>
                <a:latin typeface="Calibri"/>
                <a:ea typeface="+mn-ea"/>
                <a:cs typeface="+mn-cs"/>
              </a:rPr>
              <a:t>Figure 2. Oct 2015 to Dec 2017 Centers for Disease Control and Prevention Count of Suicide Deaths by MA Residents </a:t>
            </a:r>
            <a:r>
              <a:rPr lang="en-US" sz="1600" b="1" u="sng" dirty="0" smtClean="0">
                <a:solidFill>
                  <a:srgbClr val="FF0000"/>
                </a:solidFill>
                <a:latin typeface="Calibri"/>
                <a:ea typeface="+mn-ea"/>
                <a:cs typeface="+mn-cs"/>
              </a:rPr>
              <a:t>*</a:t>
            </a:r>
            <a:endParaRPr lang="en-US" sz="1600" b="1" u="sng" dirty="0">
              <a:solidFill>
                <a:srgbClr val="FF0000"/>
              </a:solidFill>
              <a:latin typeface="Calibri"/>
              <a:ea typeface="+mn-ea"/>
              <a:cs typeface="+mn-cs"/>
            </a:endParaRPr>
          </a:p>
        </p:txBody>
      </p:sp>
      <p:sp>
        <p:nvSpPr>
          <p:cNvPr id="9" name="TextBox 8"/>
          <p:cNvSpPr txBox="1"/>
          <p:nvPr/>
        </p:nvSpPr>
        <p:spPr>
          <a:xfrm>
            <a:off x="457200" y="2590800"/>
            <a:ext cx="8067786" cy="292388"/>
          </a:xfrm>
          <a:prstGeom prst="rect">
            <a:avLst/>
          </a:prstGeom>
          <a:noFill/>
        </p:spPr>
        <p:txBody>
          <a:bodyPr wrap="none" rtlCol="0">
            <a:spAutoFit/>
          </a:bodyPr>
          <a:lstStyle/>
          <a:p>
            <a:pPr defTabSz="914400" fontAlgn="auto">
              <a:spcBef>
                <a:spcPts val="0"/>
              </a:spcBef>
              <a:spcAft>
                <a:spcPts val="0"/>
              </a:spcAft>
            </a:pPr>
            <a:r>
              <a:rPr lang="en-US" sz="1300" b="1" u="sng" dirty="0" smtClean="0">
                <a:solidFill>
                  <a:srgbClr val="FF0000"/>
                </a:solidFill>
                <a:latin typeface="Calibri"/>
                <a:ea typeface="+mn-ea"/>
                <a:cs typeface="+mn-cs"/>
              </a:rPr>
              <a:t>Figure 1. Oct 2015 through 2017  MA APCD Count of Distinct MA Residents receiving care for Attempted Suicide</a:t>
            </a:r>
            <a:endParaRPr lang="en-US" sz="1300" b="1" u="sng" dirty="0">
              <a:solidFill>
                <a:srgbClr val="FF0000"/>
              </a:solidFill>
              <a:latin typeface="Calibri"/>
              <a:ea typeface="+mn-ea"/>
              <a:cs typeface="+mn-cs"/>
            </a:endParaRPr>
          </a:p>
        </p:txBody>
      </p:sp>
      <p:sp>
        <p:nvSpPr>
          <p:cNvPr id="10" name="TextBox 9"/>
          <p:cNvSpPr txBox="1"/>
          <p:nvPr/>
        </p:nvSpPr>
        <p:spPr>
          <a:xfrm>
            <a:off x="20782" y="1066800"/>
            <a:ext cx="8991600" cy="1569660"/>
          </a:xfrm>
          <a:prstGeom prst="rect">
            <a:avLst/>
          </a:prstGeom>
          <a:noFill/>
        </p:spPr>
        <p:txBody>
          <a:bodyPr wrap="square" rtlCol="0">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Answer</a:t>
            </a:r>
            <a:r>
              <a:rPr lang="en-US" sz="1600" dirty="0" smtClean="0">
                <a:solidFill>
                  <a:prstClr val="black"/>
                </a:solidFill>
                <a:latin typeface="Calibri"/>
                <a:ea typeface="+mn-ea"/>
                <a:cs typeface="+mn-cs"/>
              </a:rPr>
              <a:t>: In evaluating MA APCD Release 7.0 suicide attempt coding </a:t>
            </a:r>
            <a:r>
              <a:rPr lang="en-US" sz="1600" dirty="0" smtClean="0">
                <a:solidFill>
                  <a:prstClr val="black"/>
                </a:solidFill>
                <a:latin typeface="Calibri"/>
                <a:ea typeface="+mn-ea"/>
                <a:cs typeface="+mn-cs"/>
              </a:rPr>
              <a:t>at </a:t>
            </a:r>
            <a:r>
              <a:rPr lang="en-US" sz="1600" dirty="0" smtClean="0">
                <a:solidFill>
                  <a:prstClr val="black"/>
                </a:solidFill>
                <a:latin typeface="Calibri"/>
                <a:ea typeface="+mn-ea"/>
                <a:cs typeface="+mn-cs"/>
              </a:rPr>
              <a:t>the implementation of ICD-10-CM in October 2015 and comparing a count of distinct MA residents seeking care in any setting for attempted suicide (</a:t>
            </a:r>
            <a:r>
              <a:rPr lang="en-US" sz="1600" i="1" dirty="0" smtClean="0">
                <a:solidFill>
                  <a:prstClr val="black"/>
                </a:solidFill>
                <a:latin typeface="Calibri"/>
                <a:ea typeface="+mn-ea"/>
                <a:cs typeface="+mn-cs"/>
              </a:rPr>
              <a:t>see Fig. </a:t>
            </a:r>
            <a:r>
              <a:rPr lang="en-US" sz="1600" i="1" dirty="0" smtClean="0">
                <a:solidFill>
                  <a:prstClr val="black"/>
                </a:solidFill>
                <a:latin typeface="Calibri"/>
                <a:ea typeface="+mn-ea"/>
                <a:cs typeface="+mn-cs"/>
              </a:rPr>
              <a:t>1</a:t>
            </a:r>
            <a:r>
              <a:rPr lang="en-US" sz="1600" dirty="0" smtClean="0">
                <a:solidFill>
                  <a:prstClr val="black"/>
                </a:solidFill>
                <a:latin typeface="Calibri"/>
                <a:ea typeface="+mn-ea"/>
                <a:cs typeface="+mn-cs"/>
              </a:rPr>
              <a:t>) to the CDC count of MA suicide deaths (</a:t>
            </a:r>
            <a:r>
              <a:rPr lang="en-US" sz="1600" i="1" dirty="0" smtClean="0">
                <a:solidFill>
                  <a:prstClr val="black"/>
                </a:solidFill>
                <a:latin typeface="Calibri"/>
                <a:ea typeface="+mn-ea"/>
                <a:cs typeface="+mn-cs"/>
              </a:rPr>
              <a:t>see Fig. 2</a:t>
            </a:r>
            <a:r>
              <a:rPr lang="en-US" sz="1600" dirty="0" smtClean="0">
                <a:solidFill>
                  <a:prstClr val="black"/>
                </a:solidFill>
                <a:latin typeface="Calibri"/>
                <a:ea typeface="+mn-ea"/>
                <a:cs typeface="+mn-cs"/>
              </a:rPr>
              <a:t>), an MA APCD increase in those seeking care for attempted suicide in the latter part of 2017 mirrored the increase in suicide deaths reported by CDC. </a:t>
            </a:r>
            <a:r>
              <a:rPr lang="en-US" sz="1600" dirty="0" smtClean="0">
                <a:solidFill>
                  <a:prstClr val="black"/>
                </a:solidFill>
                <a:latin typeface="Calibri"/>
                <a:ea typeface="+mn-ea"/>
                <a:cs typeface="+mn-cs"/>
              </a:rPr>
              <a:t>The value to risk assessment is that the MA APCD moving </a:t>
            </a:r>
            <a:r>
              <a:rPr lang="en-US" sz="1600" dirty="0" smtClean="0">
                <a:solidFill>
                  <a:prstClr val="black"/>
                </a:solidFill>
                <a:latin typeface="Calibri"/>
                <a:ea typeface="+mn-ea"/>
                <a:cs typeface="+mn-cs"/>
              </a:rPr>
              <a:t>trend </a:t>
            </a:r>
            <a:r>
              <a:rPr lang="en-US" sz="1600" dirty="0" smtClean="0">
                <a:solidFill>
                  <a:prstClr val="black"/>
                </a:solidFill>
                <a:latin typeface="Calibri"/>
                <a:ea typeface="+mn-ea"/>
                <a:cs typeface="+mn-cs"/>
              </a:rPr>
              <a:t>line reveals a 2017 surge in suicide </a:t>
            </a:r>
            <a:r>
              <a:rPr lang="en-US" sz="1600" dirty="0" smtClean="0">
                <a:solidFill>
                  <a:prstClr val="black"/>
                </a:solidFill>
                <a:latin typeface="Calibri"/>
                <a:ea typeface="+mn-ea"/>
                <a:cs typeface="+mn-cs"/>
              </a:rPr>
              <a:t>ideators one month prior to the surge in actual suicide deaths.</a:t>
            </a:r>
            <a:endParaRPr lang="en-US" sz="1600" dirty="0">
              <a:solidFill>
                <a:prstClr val="black"/>
              </a:solidFill>
              <a:latin typeface="Calibri"/>
              <a:ea typeface="+mn-ea"/>
              <a:cs typeface="+mn-cs"/>
            </a:endParaRPr>
          </a:p>
        </p:txBody>
      </p:sp>
    </p:spTree>
    <p:extLst>
      <p:ext uri="{BB962C8B-B14F-4D97-AF65-F5344CB8AC3E}">
        <p14:creationId xmlns:p14="http://schemas.microsoft.com/office/powerpoint/2010/main" val="1708619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2" descr="Image result for behavioral healt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914400" fontAlgn="auto">
              <a:spcBef>
                <a:spcPts val="0"/>
              </a:spcBef>
              <a:spcAft>
                <a:spcPts val="0"/>
              </a:spcAft>
            </a:pPr>
            <a:endParaRPr lang="en-US">
              <a:solidFill>
                <a:prstClr val="black"/>
              </a:solidFill>
              <a:latin typeface="Calibri"/>
              <a:ea typeface="+mn-ea"/>
              <a:cs typeface="+mn-cs"/>
            </a:endParaRPr>
          </a:p>
        </p:txBody>
      </p:sp>
      <p:sp>
        <p:nvSpPr>
          <p:cNvPr id="9" name="AutoShape 4" descr="Image result for behavioral health"/>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914400" fontAlgn="auto">
              <a:spcBef>
                <a:spcPts val="0"/>
              </a:spcBef>
              <a:spcAft>
                <a:spcPts val="0"/>
              </a:spcAft>
            </a:pPr>
            <a:endParaRPr lang="en-US">
              <a:solidFill>
                <a:prstClr val="black"/>
              </a:solidFill>
              <a:latin typeface="Calibri"/>
              <a:ea typeface="+mn-ea"/>
              <a:cs typeface="+mn-cs"/>
            </a:endParaRPr>
          </a:p>
        </p:txBody>
      </p:sp>
      <p:sp>
        <p:nvSpPr>
          <p:cNvPr id="10" name="AutoShape 6" descr="Image result for behavioral health"/>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914400" fontAlgn="auto">
              <a:spcBef>
                <a:spcPts val="0"/>
              </a:spcBef>
              <a:spcAft>
                <a:spcPts val="0"/>
              </a:spcAft>
            </a:pPr>
            <a:endParaRPr lang="en-US">
              <a:solidFill>
                <a:prstClr val="black"/>
              </a:solidFill>
              <a:latin typeface="Calibri"/>
              <a:ea typeface="+mn-ea"/>
              <a:cs typeface="+mn-cs"/>
            </a:endParaRPr>
          </a:p>
        </p:txBody>
      </p:sp>
      <p:sp>
        <p:nvSpPr>
          <p:cNvPr id="12" name="TextBox 11"/>
          <p:cNvSpPr txBox="1"/>
          <p:nvPr/>
        </p:nvSpPr>
        <p:spPr>
          <a:xfrm>
            <a:off x="-17318" y="990600"/>
            <a:ext cx="9296400" cy="784830"/>
          </a:xfrm>
          <a:prstGeom prst="rect">
            <a:avLst/>
          </a:prstGeom>
          <a:noFill/>
        </p:spPr>
        <p:txBody>
          <a:bodyPr wrap="square" rtlCol="0">
            <a:spAutoFit/>
          </a:bodyPr>
          <a:lstStyle/>
          <a:p>
            <a:pPr defTabSz="914400" fontAlgn="auto">
              <a:spcBef>
                <a:spcPts val="0"/>
              </a:spcBef>
              <a:spcAft>
                <a:spcPts val="0"/>
              </a:spcAft>
            </a:pPr>
            <a:r>
              <a:rPr lang="en-US" sz="1500" b="1" u="sng" dirty="0" smtClean="0">
                <a:solidFill>
                  <a:prstClr val="black"/>
                </a:solidFill>
                <a:latin typeface="Calibri"/>
                <a:ea typeface="+mn-ea"/>
                <a:cs typeface="+mn-cs"/>
              </a:rPr>
              <a:t>Answer</a:t>
            </a:r>
            <a:r>
              <a:rPr lang="en-US" sz="1500" b="1" dirty="0" smtClean="0">
                <a:solidFill>
                  <a:prstClr val="black"/>
                </a:solidFill>
                <a:latin typeface="Calibri"/>
                <a:ea typeface="+mn-ea"/>
                <a:cs typeface="+mn-cs"/>
              </a:rPr>
              <a:t>: </a:t>
            </a:r>
            <a:r>
              <a:rPr lang="en-US" sz="1500" dirty="0" smtClean="0">
                <a:solidFill>
                  <a:prstClr val="black"/>
                </a:solidFill>
                <a:latin typeface="Calibri"/>
                <a:ea typeface="+mn-ea"/>
                <a:cs typeface="+mn-cs"/>
              </a:rPr>
              <a:t>MA </a:t>
            </a:r>
            <a:r>
              <a:rPr lang="en-US" sz="1500" dirty="0">
                <a:solidFill>
                  <a:prstClr val="black"/>
                </a:solidFill>
                <a:latin typeface="Calibri"/>
                <a:ea typeface="+mn-ea"/>
                <a:cs typeface="+mn-cs"/>
              </a:rPr>
              <a:t>APCD </a:t>
            </a:r>
            <a:r>
              <a:rPr lang="en-US" sz="1500" dirty="0" smtClean="0">
                <a:solidFill>
                  <a:prstClr val="black"/>
                </a:solidFill>
                <a:latin typeface="Calibri"/>
                <a:ea typeface="+mn-ea"/>
                <a:cs typeface="+mn-cs"/>
              </a:rPr>
              <a:t>filing specifications have an expected 100% reporting threshold for Medical Coverage, Prescription Drug Coverage, Dental Coverage, Behavioral Health Benefit, Laboratory </a:t>
            </a:r>
            <a:r>
              <a:rPr lang="en-US" sz="1500" dirty="0" smtClean="0">
                <a:solidFill>
                  <a:prstClr val="black"/>
                </a:solidFill>
                <a:latin typeface="Calibri"/>
                <a:ea typeface="+mn-ea"/>
                <a:cs typeface="+mn-cs"/>
              </a:rPr>
              <a:t>Benefit, </a:t>
            </a:r>
            <a:r>
              <a:rPr lang="en-US" sz="1500" dirty="0" smtClean="0">
                <a:solidFill>
                  <a:prstClr val="black"/>
                </a:solidFill>
                <a:latin typeface="Calibri"/>
                <a:ea typeface="+mn-ea"/>
                <a:cs typeface="+mn-cs"/>
              </a:rPr>
              <a:t>and Disease Management fields. </a:t>
            </a:r>
            <a:r>
              <a:rPr lang="en-US" sz="1500" dirty="0">
                <a:solidFill>
                  <a:prstClr val="black"/>
                </a:solidFill>
                <a:latin typeface="Calibri"/>
                <a:ea typeface="+mn-ea"/>
                <a:cs typeface="+mn-cs"/>
              </a:rPr>
              <a:t>T</a:t>
            </a:r>
            <a:r>
              <a:rPr lang="en-US" sz="1500" dirty="0" smtClean="0">
                <a:solidFill>
                  <a:prstClr val="black"/>
                </a:solidFill>
                <a:latin typeface="Calibri"/>
                <a:ea typeface="+mn-ea"/>
                <a:cs typeface="+mn-cs"/>
              </a:rPr>
              <a:t>he tables below show that APCD Release </a:t>
            </a:r>
            <a:r>
              <a:rPr lang="en-US" sz="1500" dirty="0" smtClean="0">
                <a:solidFill>
                  <a:prstClr val="black"/>
                </a:solidFill>
                <a:latin typeface="Calibri"/>
                <a:ea typeface="+mn-ea"/>
                <a:cs typeface="+mn-cs"/>
              </a:rPr>
              <a:t>7.0 </a:t>
            </a:r>
            <a:r>
              <a:rPr lang="en-US" sz="1500" dirty="0" smtClean="0">
                <a:solidFill>
                  <a:prstClr val="black"/>
                </a:solidFill>
                <a:latin typeface="Calibri"/>
                <a:ea typeface="+mn-ea"/>
                <a:cs typeface="+mn-cs"/>
              </a:rPr>
              <a:t>coverage fields have a high level of completeness and low percent of blanks.</a:t>
            </a:r>
            <a:endParaRPr lang="en-US" sz="1500" dirty="0">
              <a:solidFill>
                <a:prstClr val="black"/>
              </a:solidFill>
              <a:latin typeface="Calibri"/>
              <a:ea typeface="+mn-ea"/>
              <a:cs typeface="+mn-cs"/>
            </a:endParaRPr>
          </a:p>
        </p:txBody>
      </p:sp>
      <p:pic>
        <p:nvPicPr>
          <p:cNvPr id="13" name="Picture 12"/>
          <p:cNvPicPr>
            <a:picLocks noChangeAspect="1"/>
          </p:cNvPicPr>
          <p:nvPr/>
        </p:nvPicPr>
        <p:blipFill rotWithShape="1">
          <a:blip r:embed="rId2">
            <a:extLst>
              <a:ext uri="{28A0092B-C50C-407E-A947-70E740481C1C}">
                <a14:useLocalDpi xmlns:a14="http://schemas.microsoft.com/office/drawing/2010/main" val="0"/>
              </a:ext>
            </a:extLst>
          </a:blip>
          <a:srcRect l="13136" r="25175"/>
          <a:stretch/>
        </p:blipFill>
        <p:spPr>
          <a:xfrm>
            <a:off x="7057827" y="152400"/>
            <a:ext cx="2051537" cy="838200"/>
          </a:xfrm>
          <a:prstGeom prst="rect">
            <a:avLst/>
          </a:prstGeom>
        </p:spPr>
      </p:pic>
      <p:sp>
        <p:nvSpPr>
          <p:cNvPr id="7" name="Title 1"/>
          <p:cNvSpPr>
            <a:spLocks noGrp="1"/>
          </p:cNvSpPr>
          <p:nvPr>
            <p:ph type="title"/>
          </p:nvPr>
        </p:nvSpPr>
        <p:spPr>
          <a:xfrm>
            <a:off x="76200" y="0"/>
            <a:ext cx="6934200" cy="990600"/>
          </a:xfrm>
        </p:spPr>
        <p:txBody>
          <a:bodyPr>
            <a:noAutofit/>
          </a:bodyPr>
          <a:lstStyle/>
          <a:p>
            <a:pPr algn="l"/>
            <a:r>
              <a:rPr lang="en-US" sz="2000" b="1" u="sng" dirty="0">
                <a:solidFill>
                  <a:schemeClr val="tx2"/>
                </a:solidFill>
              </a:rPr>
              <a:t>Question</a:t>
            </a:r>
            <a:r>
              <a:rPr lang="en-US" sz="2000" b="1" dirty="0">
                <a:solidFill>
                  <a:schemeClr val="tx2"/>
                </a:solidFill>
              </a:rPr>
              <a:t>: </a:t>
            </a:r>
            <a:r>
              <a:rPr lang="en-US" sz="2000" dirty="0">
                <a:solidFill>
                  <a:schemeClr val="tx2"/>
                </a:solidFill>
              </a:rPr>
              <a:t>The Member Eligibility file contains several benefit flag fields for evaluating </a:t>
            </a:r>
            <a:r>
              <a:rPr lang="en-US" sz="2000" dirty="0" smtClean="0">
                <a:solidFill>
                  <a:schemeClr val="tx2"/>
                </a:solidFill>
              </a:rPr>
              <a:t> </a:t>
            </a:r>
            <a:r>
              <a:rPr lang="en-US" sz="2000" dirty="0">
                <a:solidFill>
                  <a:schemeClr val="tx2"/>
                </a:solidFill>
              </a:rPr>
              <a:t>specific types of coverage. </a:t>
            </a:r>
            <a:r>
              <a:rPr lang="en-US" sz="2000" dirty="0" smtClean="0">
                <a:solidFill>
                  <a:schemeClr val="tx2"/>
                </a:solidFill>
              </a:rPr>
              <a:t>What is the percentage of reporting volume? How </a:t>
            </a:r>
            <a:r>
              <a:rPr lang="en-US" sz="2000" dirty="0">
                <a:solidFill>
                  <a:schemeClr val="tx2"/>
                </a:solidFill>
              </a:rPr>
              <a:t>complete is the </a:t>
            </a:r>
            <a:r>
              <a:rPr lang="en-US" sz="2000" dirty="0" smtClean="0">
                <a:solidFill>
                  <a:schemeClr val="tx2"/>
                </a:solidFill>
              </a:rPr>
              <a:t>data?</a:t>
            </a:r>
            <a:endParaRPr lang="en-US" sz="2000" dirty="0">
              <a:solidFill>
                <a:schemeClr val="tx2"/>
              </a:solidFill>
            </a:endParaRPr>
          </a:p>
        </p:txBody>
      </p:sp>
      <p:sp>
        <p:nvSpPr>
          <p:cNvPr id="18" name="TextBox 17"/>
          <p:cNvSpPr txBox="1"/>
          <p:nvPr/>
        </p:nvSpPr>
        <p:spPr>
          <a:xfrm>
            <a:off x="685800" y="1752600"/>
            <a:ext cx="8058232" cy="369332"/>
          </a:xfrm>
          <a:prstGeom prst="rect">
            <a:avLst/>
          </a:prstGeom>
          <a:noFill/>
        </p:spPr>
        <p:txBody>
          <a:bodyPr wrap="none" rtlCol="0">
            <a:spAutoFit/>
          </a:bodyPr>
          <a:lstStyle/>
          <a:p>
            <a:pPr defTabSz="914400" fontAlgn="auto">
              <a:spcBef>
                <a:spcPts val="0"/>
              </a:spcBef>
              <a:spcAft>
                <a:spcPts val="0"/>
              </a:spcAft>
            </a:pPr>
            <a:r>
              <a:rPr lang="en-US" b="1" u="sng" dirty="0" smtClean="0">
                <a:solidFill>
                  <a:srgbClr val="FF0000"/>
                </a:solidFill>
                <a:latin typeface="Calibri"/>
                <a:ea typeface="+mn-ea"/>
                <a:cs typeface="+mn-cs"/>
              </a:rPr>
              <a:t>Frequency of Member Eligibility Benefit Coverage Flag Fields in MA APCD Release 7</a:t>
            </a:r>
            <a:endParaRPr lang="en-US" b="1" u="sng" dirty="0">
              <a:solidFill>
                <a:srgbClr val="FF0000"/>
              </a:solidFill>
              <a:latin typeface="Calibri"/>
              <a:ea typeface="+mn-ea"/>
              <a:cs typeface="+mn-cs"/>
            </a:endParaRPr>
          </a:p>
        </p:txBody>
      </p:sp>
      <p:graphicFrame>
        <p:nvGraphicFramePr>
          <p:cNvPr id="2" name="Table 1"/>
          <p:cNvGraphicFramePr>
            <a:graphicFrameLocks noGrp="1"/>
          </p:cNvGraphicFramePr>
          <p:nvPr>
            <p:extLst>
              <p:ext uri="{D42A27DB-BD31-4B8C-83A1-F6EECF244321}">
                <p14:modId xmlns:p14="http://schemas.microsoft.com/office/powerpoint/2010/main" val="1184706722"/>
              </p:ext>
            </p:extLst>
          </p:nvPr>
        </p:nvGraphicFramePr>
        <p:xfrm>
          <a:off x="228600" y="2286000"/>
          <a:ext cx="8763000" cy="4434078"/>
        </p:xfrm>
        <a:graphic>
          <a:graphicData uri="http://schemas.openxmlformats.org/drawingml/2006/table">
            <a:tbl>
              <a:tblPr>
                <a:tableStyleId>{5C22544A-7EE6-4342-B048-85BDC9FD1C3A}</a:tableStyleId>
              </a:tblPr>
              <a:tblGrid>
                <a:gridCol w="1840505"/>
                <a:gridCol w="1208690"/>
                <a:gridCol w="1098808"/>
                <a:gridCol w="370848"/>
                <a:gridCol w="1936651"/>
                <a:gridCol w="1208690"/>
                <a:gridCol w="1098808"/>
              </a:tblGrid>
              <a:tr h="188582">
                <a:tc>
                  <a:txBody>
                    <a:bodyPr/>
                    <a:lstStyle/>
                    <a:p>
                      <a:pPr marL="0" marR="0">
                        <a:lnSpc>
                          <a:spcPct val="115000"/>
                        </a:lnSpc>
                        <a:spcBef>
                          <a:spcPts val="0"/>
                        </a:spcBef>
                        <a:spcAft>
                          <a:spcPts val="0"/>
                        </a:spcAft>
                      </a:pPr>
                      <a:r>
                        <a:rPr lang="en-US" sz="1100" b="1" dirty="0">
                          <a:effectLst/>
                        </a:rPr>
                        <a:t>Medical </a:t>
                      </a:r>
                      <a:r>
                        <a:rPr lang="en-US" sz="1100" b="1" dirty="0" smtClean="0">
                          <a:effectLst/>
                        </a:rPr>
                        <a:t>Coverage (ME018)</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Total Flags</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Flag </a:t>
                      </a:r>
                      <a:r>
                        <a:rPr lang="en-US" sz="1100" b="1" dirty="0" smtClean="0">
                          <a:effectLst/>
                        </a:rPr>
                        <a:t> Frequency</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a:lnSpc>
                          <a:spcPct val="115000"/>
                        </a:lnSpc>
                      </a:pPr>
                      <a:endParaRPr lang="en-US" sz="1100" b="1"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dirty="0">
                          <a:effectLst/>
                        </a:rPr>
                        <a:t>Behavioral Health </a:t>
                      </a:r>
                      <a:r>
                        <a:rPr lang="en-US" sz="1100" b="1" dirty="0" smtClean="0">
                          <a:effectLst/>
                        </a:rPr>
                        <a:t>(ME051)</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Total Flags</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smtClean="0">
                          <a:effectLst/>
                        </a:rPr>
                        <a:t>Flag  Frequency</a:t>
                      </a:r>
                      <a:endParaRPr lang="en-US" sz="1100" b="1" dirty="0">
                        <a:effectLst/>
                        <a:latin typeface="Calibri"/>
                        <a:ea typeface="Calibri"/>
                        <a:cs typeface="Times New Roman"/>
                      </a:endParaRPr>
                    </a:p>
                  </a:txBody>
                  <a:tcPr marL="67084" marR="67084" marT="0" marB="0" anchor="b">
                    <a:solidFill>
                      <a:srgbClr val="92D050"/>
                    </a:solidFill>
                  </a:tcPr>
                </a:tc>
              </a:tr>
              <a:tr h="188582">
                <a:tc>
                  <a:txBody>
                    <a:bodyPr/>
                    <a:lstStyle/>
                    <a:p>
                      <a:pPr marL="0" marR="0">
                        <a:lnSpc>
                          <a:spcPct val="115000"/>
                        </a:lnSpc>
                        <a:spcBef>
                          <a:spcPts val="0"/>
                        </a:spcBef>
                        <a:spcAft>
                          <a:spcPts val="0"/>
                        </a:spcAft>
                      </a:pPr>
                      <a:r>
                        <a:rPr lang="en-US" sz="1100" b="1">
                          <a:effectLst/>
                        </a:rPr>
                        <a:t>Yes</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203,568,878</a:t>
                      </a:r>
                      <a:endParaRPr lang="en-US" sz="1100"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55.5%</a:t>
                      </a:r>
                      <a:endParaRPr lang="en-US" sz="1100">
                        <a:effectLst/>
                        <a:latin typeface="Calibri"/>
                        <a:ea typeface="Calibri"/>
                        <a:cs typeface="Times New Roman"/>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Yes</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203,128,604</a:t>
                      </a:r>
                      <a:endParaRPr lang="en-US" sz="110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55.4%</a:t>
                      </a:r>
                      <a:endParaRPr lang="en-US" sz="1100" dirty="0">
                        <a:effectLst/>
                        <a:latin typeface="Calibri"/>
                        <a:ea typeface="Calibri"/>
                        <a:cs typeface="Times New Roman"/>
                      </a:endParaRPr>
                    </a:p>
                  </a:txBody>
                  <a:tcPr marL="67084" marR="67084" marT="0" marB="0" anchor="b">
                    <a:solidFill>
                      <a:schemeClr val="bg1"/>
                    </a:solidFill>
                  </a:tcPr>
                </a:tc>
              </a:tr>
              <a:tr h="188582">
                <a:tc>
                  <a:txBody>
                    <a:bodyPr/>
                    <a:lstStyle/>
                    <a:p>
                      <a:pPr marL="0" marR="0">
                        <a:lnSpc>
                          <a:spcPct val="115000"/>
                        </a:lnSpc>
                        <a:spcBef>
                          <a:spcPts val="0"/>
                        </a:spcBef>
                        <a:spcAft>
                          <a:spcPts val="0"/>
                        </a:spcAft>
                      </a:pPr>
                      <a:r>
                        <a:rPr lang="en-US" sz="1100" b="1">
                          <a:effectLst/>
                        </a:rPr>
                        <a:t>No</a:t>
                      </a:r>
                      <a:endParaRPr lang="en-US" sz="1100" b="1">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84,544,477</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a:effectLst/>
                        </a:rPr>
                        <a:t>23.1%</a:t>
                      </a:r>
                      <a:endParaRPr lang="en-US" sz="110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No</a:t>
                      </a:r>
                      <a:endParaRPr lang="en-US" sz="1100" b="1">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a:effectLst/>
                        </a:rPr>
                        <a:t>41,520,762</a:t>
                      </a:r>
                      <a:endParaRPr lang="en-US" sz="110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11.3%</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r>
              <a:tr h="188582">
                <a:tc>
                  <a:txBody>
                    <a:bodyPr/>
                    <a:lstStyle/>
                    <a:p>
                      <a:pPr marL="0" marR="0">
                        <a:lnSpc>
                          <a:spcPct val="115000"/>
                        </a:lnSpc>
                        <a:spcBef>
                          <a:spcPts val="0"/>
                        </a:spcBef>
                        <a:spcAft>
                          <a:spcPts val="0"/>
                        </a:spcAft>
                      </a:pPr>
                      <a:r>
                        <a:rPr lang="en-US" sz="1100" b="1">
                          <a:effectLst/>
                        </a:rPr>
                        <a:t>Unknown</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11,505,016</a:t>
                      </a:r>
                      <a:endParaRPr lang="en-US" sz="1100"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3.1%</a:t>
                      </a:r>
                      <a:endParaRPr lang="en-US" sz="1100">
                        <a:effectLst/>
                        <a:latin typeface="Calibri"/>
                        <a:ea typeface="Calibri"/>
                        <a:cs typeface="Times New Roman"/>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Unknown</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17,560,550</a:t>
                      </a:r>
                      <a:endParaRPr lang="en-US" sz="110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4.8%</a:t>
                      </a:r>
                      <a:endParaRPr lang="en-US" sz="1100" dirty="0">
                        <a:effectLst/>
                        <a:latin typeface="Calibri"/>
                        <a:ea typeface="Calibri"/>
                        <a:cs typeface="Times New Roman"/>
                      </a:endParaRPr>
                    </a:p>
                  </a:txBody>
                  <a:tcPr marL="67084" marR="67084" marT="0" marB="0" anchor="b">
                    <a:solidFill>
                      <a:schemeClr val="bg1"/>
                    </a:solidFill>
                  </a:tcPr>
                </a:tc>
              </a:tr>
              <a:tr h="188582">
                <a:tc>
                  <a:txBody>
                    <a:bodyPr/>
                    <a:lstStyle/>
                    <a:p>
                      <a:pPr marL="0" marR="0">
                        <a:lnSpc>
                          <a:spcPct val="115000"/>
                        </a:lnSpc>
                        <a:spcBef>
                          <a:spcPts val="0"/>
                        </a:spcBef>
                        <a:spcAft>
                          <a:spcPts val="0"/>
                        </a:spcAft>
                      </a:pPr>
                      <a:r>
                        <a:rPr lang="en-US" sz="1100" b="1">
                          <a:effectLst/>
                        </a:rPr>
                        <a:t>Not Applicable</a:t>
                      </a:r>
                      <a:endParaRPr lang="en-US" sz="1100" b="1">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49,956,576</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a:effectLst/>
                        </a:rPr>
                        <a:t>13.6%</a:t>
                      </a:r>
                      <a:endParaRPr lang="en-US" sz="110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Not Applicable</a:t>
                      </a:r>
                      <a:endParaRPr lang="en-US" sz="1100" b="1">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a:effectLst/>
                        </a:rPr>
                        <a:t>104,467,027</a:t>
                      </a:r>
                      <a:endParaRPr lang="en-US" sz="110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28.5%</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r>
              <a:tr h="188582">
                <a:tc>
                  <a:txBody>
                    <a:bodyPr/>
                    <a:lstStyle/>
                    <a:p>
                      <a:pPr marL="0" marR="0">
                        <a:lnSpc>
                          <a:spcPct val="115000"/>
                        </a:lnSpc>
                        <a:spcBef>
                          <a:spcPts val="0"/>
                        </a:spcBef>
                        <a:spcAft>
                          <a:spcPts val="0"/>
                        </a:spcAft>
                      </a:pPr>
                      <a:r>
                        <a:rPr lang="en-US" sz="1100" b="1" dirty="0">
                          <a:effectLst/>
                        </a:rPr>
                        <a:t>Blank</a:t>
                      </a:r>
                      <a:endParaRPr lang="en-US" sz="1100" b="1"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17,102,010</a:t>
                      </a:r>
                      <a:endParaRPr lang="en-US" sz="1100"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4.7%</a:t>
                      </a:r>
                      <a:endParaRPr lang="en-US" sz="1100">
                        <a:effectLst/>
                        <a:latin typeface="Calibri"/>
                        <a:ea typeface="Calibri"/>
                        <a:cs typeface="Times New Roman"/>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dirty="0">
                          <a:effectLst/>
                        </a:rPr>
                        <a:t>Blank</a:t>
                      </a:r>
                      <a:endParaRPr lang="en-US" sz="1100" b="1"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14</a:t>
                      </a:r>
                      <a:endParaRPr lang="en-US" sz="110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0.0%</a:t>
                      </a:r>
                      <a:endParaRPr lang="en-US" sz="1100" dirty="0">
                        <a:effectLst/>
                        <a:latin typeface="Calibri"/>
                        <a:ea typeface="Calibri"/>
                        <a:cs typeface="Times New Roman"/>
                      </a:endParaRPr>
                    </a:p>
                  </a:txBody>
                  <a:tcPr marL="67084" marR="67084" marT="0" marB="0" anchor="b">
                    <a:solidFill>
                      <a:schemeClr val="bg1"/>
                    </a:solidFill>
                  </a:tcPr>
                </a:tc>
              </a:tr>
              <a:tr h="188582">
                <a:tc>
                  <a:txBody>
                    <a:bodyPr/>
                    <a:lstStyle/>
                    <a:p>
                      <a:pPr marL="0" marR="0">
                        <a:lnSpc>
                          <a:spcPct val="115000"/>
                        </a:lnSpc>
                        <a:spcBef>
                          <a:spcPts val="0"/>
                        </a:spcBef>
                        <a:spcAft>
                          <a:spcPts val="0"/>
                        </a:spcAft>
                      </a:pPr>
                      <a:r>
                        <a:rPr lang="en-US" sz="1100" b="1">
                          <a:effectLst/>
                        </a:rPr>
                        <a:t>TOTAL</a:t>
                      </a:r>
                      <a:endParaRPr lang="en-US" sz="1100" b="1">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a:effectLst/>
                        </a:rPr>
                        <a:t>366,676,957</a:t>
                      </a:r>
                      <a:endParaRPr lang="en-US" sz="1100" b="1">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100%</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a:lnSpc>
                          <a:spcPct val="115000"/>
                        </a:lnSpc>
                      </a:pPr>
                      <a:endParaRPr lang="en-US" sz="1100" b="1"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TOTAL</a:t>
                      </a:r>
                      <a:endParaRPr lang="en-US" sz="1100" b="1">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a:effectLst/>
                        </a:rPr>
                        <a:t>366,676,957</a:t>
                      </a:r>
                      <a:endParaRPr lang="en-US" sz="1100" b="1">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100%</a:t>
                      </a:r>
                      <a:endParaRPr lang="en-US" sz="1100" b="1" dirty="0">
                        <a:effectLst/>
                        <a:latin typeface="Calibri"/>
                        <a:ea typeface="Calibri"/>
                        <a:cs typeface="Times New Roman"/>
                      </a:endParaRPr>
                    </a:p>
                  </a:txBody>
                  <a:tcPr marL="67084" marR="67084" marT="0" marB="0" anchor="b">
                    <a:solidFill>
                      <a:srgbClr val="92D050"/>
                    </a:solidFill>
                  </a:tcPr>
                </a:tc>
              </a:tr>
              <a:tr h="188582">
                <a:tc>
                  <a:txBody>
                    <a:bodyPr/>
                    <a:lstStyle/>
                    <a:p>
                      <a:pPr>
                        <a:lnSpc>
                          <a:spcPct val="115000"/>
                        </a:lnSpc>
                      </a:pPr>
                      <a:endParaRPr lang="en-US" sz="1100">
                        <a:effectLst/>
                        <a:latin typeface="Calibri"/>
                      </a:endParaRPr>
                    </a:p>
                  </a:txBody>
                  <a:tcPr marL="67084" marR="67084" marT="0" marB="0" anchor="b">
                    <a:solidFill>
                      <a:schemeClr val="bg1"/>
                    </a:solidFill>
                  </a:tcPr>
                </a:tc>
                <a:tc>
                  <a:txBody>
                    <a:bodyPr/>
                    <a:lstStyle/>
                    <a:p>
                      <a:pPr algn="ctr">
                        <a:lnSpc>
                          <a:spcPct val="115000"/>
                        </a:lnSpc>
                      </a:pPr>
                      <a:endParaRPr lang="en-US" sz="1100" dirty="0">
                        <a:effectLst/>
                        <a:latin typeface="Calibri"/>
                      </a:endParaRPr>
                    </a:p>
                  </a:txBody>
                  <a:tcPr marL="67084" marR="67084" marT="0" marB="0" anchor="b">
                    <a:solidFill>
                      <a:schemeClr val="bg1"/>
                    </a:solidFill>
                  </a:tcPr>
                </a:tc>
                <a:tc>
                  <a:txBody>
                    <a:bodyPr/>
                    <a:lstStyle/>
                    <a:p>
                      <a:pPr>
                        <a:lnSpc>
                          <a:spcPct val="115000"/>
                        </a:lnSpc>
                      </a:pPr>
                      <a:endParaRPr lang="en-US" sz="1100">
                        <a:effectLst/>
                        <a:latin typeface="Calibri"/>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a:lnSpc>
                          <a:spcPct val="115000"/>
                        </a:lnSpc>
                      </a:pPr>
                      <a:endParaRPr lang="en-US" sz="1100">
                        <a:effectLst/>
                        <a:latin typeface="Calibri"/>
                      </a:endParaRPr>
                    </a:p>
                  </a:txBody>
                  <a:tcPr marL="67084" marR="67084" marT="0" marB="0" anchor="b">
                    <a:solidFill>
                      <a:schemeClr val="bg1"/>
                    </a:solidFill>
                  </a:tcPr>
                </a:tc>
                <a:tc>
                  <a:txBody>
                    <a:bodyPr/>
                    <a:lstStyle/>
                    <a:p>
                      <a:pPr algn="ctr">
                        <a:lnSpc>
                          <a:spcPct val="115000"/>
                        </a:lnSpc>
                      </a:pPr>
                      <a:endParaRPr lang="en-US" sz="1100">
                        <a:effectLst/>
                        <a:latin typeface="Calibri"/>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r>
              <a:tr h="188582">
                <a:tc>
                  <a:txBody>
                    <a:bodyPr/>
                    <a:lstStyle/>
                    <a:p>
                      <a:pPr marL="0" marR="0">
                        <a:lnSpc>
                          <a:spcPct val="115000"/>
                        </a:lnSpc>
                        <a:spcBef>
                          <a:spcPts val="0"/>
                        </a:spcBef>
                        <a:spcAft>
                          <a:spcPts val="0"/>
                        </a:spcAft>
                      </a:pPr>
                      <a:r>
                        <a:rPr lang="en-US" sz="1100" b="1" dirty="0">
                          <a:effectLst/>
                        </a:rPr>
                        <a:t>Dental </a:t>
                      </a:r>
                      <a:r>
                        <a:rPr lang="en-US" sz="1100" b="1" dirty="0" smtClean="0">
                          <a:effectLst/>
                        </a:rPr>
                        <a:t>Coverage (ME020)</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a:effectLst/>
                        </a:rPr>
                        <a:t>Total Flags</a:t>
                      </a:r>
                      <a:endParaRPr lang="en-US" sz="1100" b="1">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Flag </a:t>
                      </a:r>
                      <a:r>
                        <a:rPr lang="en-US" sz="1100" b="1" dirty="0" smtClean="0">
                          <a:effectLst/>
                        </a:rPr>
                        <a:t> Frequency</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a:lnSpc>
                          <a:spcPct val="115000"/>
                        </a:lnSpc>
                      </a:pPr>
                      <a:endParaRPr lang="en-US" sz="1100" b="1"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dirty="0">
                          <a:effectLst/>
                        </a:rPr>
                        <a:t>Laboratory </a:t>
                      </a:r>
                      <a:r>
                        <a:rPr lang="en-US" sz="1100" b="1" dirty="0" smtClean="0">
                          <a:effectLst/>
                        </a:rPr>
                        <a:t>Benefit (ME052)</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a:effectLst/>
                        </a:rPr>
                        <a:t>Total Flags</a:t>
                      </a:r>
                      <a:endParaRPr lang="en-US" sz="1100" b="1">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smtClean="0">
                          <a:effectLst/>
                        </a:rPr>
                        <a:t>Flag  Frequency</a:t>
                      </a:r>
                      <a:endParaRPr lang="en-US" sz="1100" b="1" dirty="0">
                        <a:effectLst/>
                        <a:latin typeface="Calibri"/>
                        <a:ea typeface="Calibri"/>
                        <a:cs typeface="Times New Roman"/>
                      </a:endParaRPr>
                    </a:p>
                  </a:txBody>
                  <a:tcPr marL="67084" marR="67084" marT="0" marB="0" anchor="b">
                    <a:solidFill>
                      <a:srgbClr val="92D050"/>
                    </a:solidFill>
                  </a:tcPr>
                </a:tc>
              </a:tr>
              <a:tr h="188582">
                <a:tc>
                  <a:txBody>
                    <a:bodyPr/>
                    <a:lstStyle/>
                    <a:p>
                      <a:pPr marL="0" marR="0">
                        <a:lnSpc>
                          <a:spcPct val="115000"/>
                        </a:lnSpc>
                        <a:spcBef>
                          <a:spcPts val="0"/>
                        </a:spcBef>
                        <a:spcAft>
                          <a:spcPts val="0"/>
                        </a:spcAft>
                      </a:pPr>
                      <a:r>
                        <a:rPr lang="en-US" sz="1100" b="1">
                          <a:effectLst/>
                        </a:rPr>
                        <a:t>Yes</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90,854,759</a:t>
                      </a:r>
                      <a:endParaRPr lang="en-US" sz="110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24.8%</a:t>
                      </a:r>
                      <a:endParaRPr lang="en-US" sz="1100">
                        <a:effectLst/>
                        <a:latin typeface="Calibri"/>
                        <a:ea typeface="Calibri"/>
                        <a:cs typeface="Times New Roman"/>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Yes</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144,913,458</a:t>
                      </a:r>
                      <a:endParaRPr lang="en-US" sz="110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39.5%</a:t>
                      </a:r>
                      <a:endParaRPr lang="en-US" sz="1100" dirty="0">
                        <a:effectLst/>
                        <a:latin typeface="Calibri"/>
                        <a:ea typeface="Calibri"/>
                        <a:cs typeface="Times New Roman"/>
                      </a:endParaRPr>
                    </a:p>
                  </a:txBody>
                  <a:tcPr marL="67084" marR="67084" marT="0" marB="0" anchor="b">
                    <a:solidFill>
                      <a:schemeClr val="bg1"/>
                    </a:solidFill>
                  </a:tcPr>
                </a:tc>
              </a:tr>
              <a:tr h="188582">
                <a:tc>
                  <a:txBody>
                    <a:bodyPr/>
                    <a:lstStyle/>
                    <a:p>
                      <a:pPr marL="0" marR="0">
                        <a:lnSpc>
                          <a:spcPct val="115000"/>
                        </a:lnSpc>
                        <a:spcBef>
                          <a:spcPts val="0"/>
                        </a:spcBef>
                        <a:spcAft>
                          <a:spcPts val="0"/>
                        </a:spcAft>
                      </a:pPr>
                      <a:r>
                        <a:rPr lang="en-US" sz="1100" b="1">
                          <a:effectLst/>
                        </a:rPr>
                        <a:t>No</a:t>
                      </a:r>
                      <a:endParaRPr lang="en-US" sz="1100" b="1">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172,792,319</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a:effectLst/>
                        </a:rPr>
                        <a:t>47.1%</a:t>
                      </a:r>
                      <a:endParaRPr lang="en-US" sz="110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No</a:t>
                      </a:r>
                      <a:endParaRPr lang="en-US" sz="1100" b="1">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a:effectLst/>
                        </a:rPr>
                        <a:t>65,740,246</a:t>
                      </a:r>
                      <a:endParaRPr lang="en-US" sz="110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17.9%</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r>
              <a:tr h="188582">
                <a:tc>
                  <a:txBody>
                    <a:bodyPr/>
                    <a:lstStyle/>
                    <a:p>
                      <a:pPr marL="0" marR="0">
                        <a:lnSpc>
                          <a:spcPct val="115000"/>
                        </a:lnSpc>
                        <a:spcBef>
                          <a:spcPts val="0"/>
                        </a:spcBef>
                        <a:spcAft>
                          <a:spcPts val="0"/>
                        </a:spcAft>
                      </a:pPr>
                      <a:r>
                        <a:rPr lang="en-US" sz="1100" b="1">
                          <a:effectLst/>
                        </a:rPr>
                        <a:t>Unknown</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30,513,031</a:t>
                      </a:r>
                      <a:endParaRPr lang="en-US" sz="110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8.3%</a:t>
                      </a:r>
                      <a:endParaRPr lang="en-US" sz="1100">
                        <a:effectLst/>
                        <a:latin typeface="Calibri"/>
                        <a:ea typeface="Calibri"/>
                        <a:cs typeface="Times New Roman"/>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Unknown</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27,242,094</a:t>
                      </a:r>
                      <a:endParaRPr lang="en-US" sz="110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7.4%</a:t>
                      </a:r>
                      <a:endParaRPr lang="en-US" sz="1100" dirty="0">
                        <a:effectLst/>
                        <a:latin typeface="Calibri"/>
                        <a:ea typeface="Calibri"/>
                        <a:cs typeface="Times New Roman"/>
                      </a:endParaRPr>
                    </a:p>
                  </a:txBody>
                  <a:tcPr marL="67084" marR="67084" marT="0" marB="0" anchor="b">
                    <a:solidFill>
                      <a:schemeClr val="bg1"/>
                    </a:solidFill>
                  </a:tcPr>
                </a:tc>
              </a:tr>
              <a:tr h="188582">
                <a:tc>
                  <a:txBody>
                    <a:bodyPr/>
                    <a:lstStyle/>
                    <a:p>
                      <a:pPr marL="0" marR="0">
                        <a:lnSpc>
                          <a:spcPct val="115000"/>
                        </a:lnSpc>
                        <a:spcBef>
                          <a:spcPts val="0"/>
                        </a:spcBef>
                        <a:spcAft>
                          <a:spcPts val="0"/>
                        </a:spcAft>
                      </a:pPr>
                      <a:r>
                        <a:rPr lang="en-US" sz="1100" b="1">
                          <a:effectLst/>
                        </a:rPr>
                        <a:t>Not Applicable</a:t>
                      </a:r>
                      <a:endParaRPr lang="en-US" sz="1100" b="1">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72,516,834</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a:effectLst/>
                        </a:rPr>
                        <a:t>19.8%</a:t>
                      </a:r>
                      <a:endParaRPr lang="en-US" sz="110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dirty="0">
                          <a:effectLst/>
                        </a:rPr>
                        <a:t>Not Applicable</a:t>
                      </a:r>
                      <a:endParaRPr lang="en-US" sz="1100" b="1" dirty="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128,781,132</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35.1%</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r>
              <a:tr h="188582">
                <a:tc>
                  <a:txBody>
                    <a:bodyPr/>
                    <a:lstStyle/>
                    <a:p>
                      <a:pPr marL="0" marR="0">
                        <a:lnSpc>
                          <a:spcPct val="115000"/>
                        </a:lnSpc>
                        <a:spcBef>
                          <a:spcPts val="0"/>
                        </a:spcBef>
                        <a:spcAft>
                          <a:spcPts val="0"/>
                        </a:spcAft>
                      </a:pPr>
                      <a:r>
                        <a:rPr lang="en-US" sz="1100" b="1">
                          <a:effectLst/>
                        </a:rPr>
                        <a:t>Blank</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14</a:t>
                      </a:r>
                      <a:endParaRPr lang="en-US" sz="110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0.0%</a:t>
                      </a:r>
                      <a:endParaRPr lang="en-US" sz="1100">
                        <a:effectLst/>
                        <a:latin typeface="Calibri"/>
                        <a:ea typeface="Calibri"/>
                        <a:cs typeface="Times New Roman"/>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Blank</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27</a:t>
                      </a:r>
                      <a:endParaRPr lang="en-US" sz="1100"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0.0%</a:t>
                      </a:r>
                      <a:endParaRPr lang="en-US" sz="1100" dirty="0">
                        <a:effectLst/>
                        <a:latin typeface="Calibri"/>
                        <a:ea typeface="Calibri"/>
                        <a:cs typeface="Times New Roman"/>
                      </a:endParaRPr>
                    </a:p>
                  </a:txBody>
                  <a:tcPr marL="67084" marR="67084" marT="0" marB="0" anchor="b">
                    <a:solidFill>
                      <a:schemeClr val="bg1"/>
                    </a:solidFill>
                  </a:tcPr>
                </a:tc>
              </a:tr>
              <a:tr h="188582">
                <a:tc>
                  <a:txBody>
                    <a:bodyPr/>
                    <a:lstStyle/>
                    <a:p>
                      <a:pPr marL="0" marR="0">
                        <a:lnSpc>
                          <a:spcPct val="115000"/>
                        </a:lnSpc>
                        <a:spcBef>
                          <a:spcPts val="0"/>
                        </a:spcBef>
                        <a:spcAft>
                          <a:spcPts val="0"/>
                        </a:spcAft>
                      </a:pPr>
                      <a:r>
                        <a:rPr lang="en-US" sz="1100" b="1" dirty="0">
                          <a:effectLst/>
                        </a:rPr>
                        <a:t>TOTAL</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366,676,957</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a:effectLst/>
                        </a:rPr>
                        <a:t>100%</a:t>
                      </a:r>
                      <a:endParaRPr lang="en-US" sz="1100" b="1">
                        <a:effectLst/>
                        <a:latin typeface="Calibri"/>
                        <a:ea typeface="Calibri"/>
                        <a:cs typeface="Times New Roman"/>
                      </a:endParaRPr>
                    </a:p>
                  </a:txBody>
                  <a:tcPr marL="67084" marR="67084" marT="0" marB="0" anchor="b">
                    <a:solidFill>
                      <a:srgbClr val="92D050"/>
                    </a:solidFill>
                  </a:tcPr>
                </a:tc>
                <a:tc>
                  <a:txBody>
                    <a:bodyPr/>
                    <a:lstStyle/>
                    <a:p>
                      <a:pPr>
                        <a:lnSpc>
                          <a:spcPct val="115000"/>
                        </a:lnSpc>
                      </a:pPr>
                      <a:endParaRPr lang="en-US" sz="1100" b="1"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dirty="0">
                          <a:effectLst/>
                        </a:rPr>
                        <a:t>TOTAL</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a:effectLst/>
                        </a:rPr>
                        <a:t>366,676,957</a:t>
                      </a:r>
                      <a:endParaRPr lang="en-US" sz="1100" b="1">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100%</a:t>
                      </a:r>
                      <a:endParaRPr lang="en-US" sz="1100" b="1" dirty="0">
                        <a:effectLst/>
                        <a:latin typeface="Calibri"/>
                        <a:ea typeface="Calibri"/>
                        <a:cs typeface="Times New Roman"/>
                      </a:endParaRPr>
                    </a:p>
                  </a:txBody>
                  <a:tcPr marL="67084" marR="67084" marT="0" marB="0" anchor="b">
                    <a:solidFill>
                      <a:srgbClr val="92D050"/>
                    </a:solidFill>
                  </a:tcPr>
                </a:tc>
              </a:tr>
              <a:tr h="93726">
                <a:tc>
                  <a:txBody>
                    <a:bodyPr/>
                    <a:lstStyle/>
                    <a:p>
                      <a:pPr>
                        <a:lnSpc>
                          <a:spcPct val="115000"/>
                        </a:lnSpc>
                      </a:pPr>
                      <a:endParaRPr lang="en-US" sz="1100">
                        <a:effectLst/>
                        <a:latin typeface="Calibri"/>
                      </a:endParaRPr>
                    </a:p>
                  </a:txBody>
                  <a:tcPr marL="67084" marR="67084" marT="0" marB="0" anchor="b">
                    <a:solidFill>
                      <a:schemeClr val="bg1"/>
                    </a:solidFill>
                  </a:tcPr>
                </a:tc>
                <a:tc>
                  <a:txBody>
                    <a:bodyPr/>
                    <a:lstStyle/>
                    <a:p>
                      <a:pPr algn="ctr">
                        <a:lnSpc>
                          <a:spcPct val="115000"/>
                        </a:lnSpc>
                      </a:pPr>
                      <a:endParaRPr lang="en-US" sz="1100">
                        <a:effectLst/>
                        <a:latin typeface="Calibri"/>
                      </a:endParaRPr>
                    </a:p>
                  </a:txBody>
                  <a:tcPr marL="67084" marR="67084" marT="0" marB="0" anchor="b">
                    <a:solidFill>
                      <a:schemeClr val="bg1"/>
                    </a:solidFill>
                  </a:tcPr>
                </a:tc>
                <a:tc>
                  <a:txBody>
                    <a:bodyPr/>
                    <a:lstStyle/>
                    <a:p>
                      <a:pPr>
                        <a:lnSpc>
                          <a:spcPct val="115000"/>
                        </a:lnSpc>
                      </a:pPr>
                      <a:endParaRPr lang="en-US" sz="1100">
                        <a:effectLst/>
                        <a:latin typeface="Calibri"/>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a:lnSpc>
                          <a:spcPct val="115000"/>
                        </a:lnSpc>
                      </a:pPr>
                      <a:endParaRPr lang="en-US" sz="1100">
                        <a:effectLst/>
                        <a:latin typeface="Calibri"/>
                      </a:endParaRPr>
                    </a:p>
                  </a:txBody>
                  <a:tcPr marL="67084" marR="67084" marT="0" marB="0" anchor="b">
                    <a:solidFill>
                      <a:schemeClr val="bg1"/>
                    </a:solidFill>
                  </a:tcPr>
                </a:tc>
                <a:tc>
                  <a:txBody>
                    <a:bodyPr/>
                    <a:lstStyle/>
                    <a:p>
                      <a:pPr algn="ctr">
                        <a:lnSpc>
                          <a:spcPct val="115000"/>
                        </a:lnSpc>
                      </a:pPr>
                      <a:endParaRPr lang="en-US" sz="1100">
                        <a:effectLst/>
                        <a:latin typeface="Calibri"/>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r>
              <a:tr h="192024">
                <a:tc>
                  <a:txBody>
                    <a:bodyPr/>
                    <a:lstStyle/>
                    <a:p>
                      <a:pPr marL="0" marR="0">
                        <a:lnSpc>
                          <a:spcPct val="115000"/>
                        </a:lnSpc>
                        <a:spcBef>
                          <a:spcPts val="0"/>
                        </a:spcBef>
                        <a:spcAft>
                          <a:spcPts val="0"/>
                        </a:spcAft>
                      </a:pPr>
                      <a:r>
                        <a:rPr lang="en-US" sz="1100" b="1" dirty="0" smtClean="0">
                          <a:effectLst/>
                        </a:rPr>
                        <a:t>Drug Coverage (ME019)</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Total Flags</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Flag </a:t>
                      </a:r>
                      <a:r>
                        <a:rPr lang="en-US" sz="1100" b="1" dirty="0" smtClean="0">
                          <a:effectLst/>
                        </a:rPr>
                        <a:t> Frequency</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a:lnSpc>
                          <a:spcPct val="115000"/>
                        </a:lnSpc>
                      </a:pPr>
                      <a:endParaRPr lang="en-US" sz="1100" b="1"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dirty="0">
                          <a:effectLst/>
                        </a:rPr>
                        <a:t>Disease </a:t>
                      </a:r>
                      <a:r>
                        <a:rPr lang="en-US" sz="1100" b="1" dirty="0" smtClean="0">
                          <a:effectLst/>
                        </a:rPr>
                        <a:t>Management (ME53)</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a:effectLst/>
                        </a:rPr>
                        <a:t>Total Flags</a:t>
                      </a:r>
                      <a:endParaRPr lang="en-US" sz="1100" b="1">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smtClean="0">
                          <a:effectLst/>
                        </a:rPr>
                        <a:t>Flag Frequency</a:t>
                      </a:r>
                      <a:endParaRPr lang="en-US" sz="1100" b="1" dirty="0">
                        <a:effectLst/>
                        <a:latin typeface="Calibri"/>
                        <a:ea typeface="Calibri"/>
                        <a:cs typeface="Times New Roman"/>
                      </a:endParaRPr>
                    </a:p>
                  </a:txBody>
                  <a:tcPr marL="67084" marR="67084" marT="0" marB="0" anchor="b">
                    <a:solidFill>
                      <a:srgbClr val="92D050"/>
                    </a:solidFill>
                  </a:tcPr>
                </a:tc>
              </a:tr>
              <a:tr h="188582">
                <a:tc>
                  <a:txBody>
                    <a:bodyPr/>
                    <a:lstStyle/>
                    <a:p>
                      <a:pPr marL="0" marR="0">
                        <a:lnSpc>
                          <a:spcPct val="115000"/>
                        </a:lnSpc>
                        <a:spcBef>
                          <a:spcPts val="0"/>
                        </a:spcBef>
                        <a:spcAft>
                          <a:spcPts val="0"/>
                        </a:spcAft>
                      </a:pPr>
                      <a:r>
                        <a:rPr lang="en-US" sz="1100" b="1" dirty="0">
                          <a:effectLst/>
                        </a:rPr>
                        <a:t>Yes</a:t>
                      </a:r>
                      <a:endParaRPr lang="en-US" sz="1100" b="1"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211,361,685</a:t>
                      </a:r>
                      <a:endParaRPr lang="en-US" sz="1100"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57.6%</a:t>
                      </a:r>
                      <a:endParaRPr lang="en-US" sz="1100">
                        <a:effectLst/>
                        <a:latin typeface="Calibri"/>
                        <a:ea typeface="Calibri"/>
                        <a:cs typeface="Times New Roman"/>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Yes</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2,987,954</a:t>
                      </a:r>
                      <a:endParaRPr lang="en-US" sz="110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0.8%</a:t>
                      </a:r>
                      <a:endParaRPr lang="en-US" sz="1100" dirty="0">
                        <a:effectLst/>
                        <a:latin typeface="Calibri"/>
                        <a:ea typeface="Calibri"/>
                        <a:cs typeface="Times New Roman"/>
                      </a:endParaRPr>
                    </a:p>
                  </a:txBody>
                  <a:tcPr marL="67084" marR="67084" marT="0" marB="0" anchor="b">
                    <a:solidFill>
                      <a:schemeClr val="bg1"/>
                    </a:solidFill>
                  </a:tcPr>
                </a:tc>
              </a:tr>
              <a:tr h="188582">
                <a:tc>
                  <a:txBody>
                    <a:bodyPr/>
                    <a:lstStyle/>
                    <a:p>
                      <a:pPr marL="0" marR="0">
                        <a:lnSpc>
                          <a:spcPct val="115000"/>
                        </a:lnSpc>
                        <a:spcBef>
                          <a:spcPts val="0"/>
                        </a:spcBef>
                        <a:spcAft>
                          <a:spcPts val="0"/>
                        </a:spcAft>
                      </a:pPr>
                      <a:r>
                        <a:rPr lang="en-US" sz="1100" b="1" dirty="0">
                          <a:effectLst/>
                        </a:rPr>
                        <a:t>No</a:t>
                      </a:r>
                      <a:endParaRPr lang="en-US" sz="1100" b="1" dirty="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a:effectLst/>
                        </a:rPr>
                        <a:t>79,485,430</a:t>
                      </a:r>
                      <a:endParaRPr lang="en-US" sz="110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a:effectLst/>
                        </a:rPr>
                        <a:t>21.7%</a:t>
                      </a:r>
                      <a:endParaRPr lang="en-US" sz="110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No</a:t>
                      </a:r>
                      <a:endParaRPr lang="en-US" sz="1100" b="1">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a:effectLst/>
                        </a:rPr>
                        <a:t>85,615,293</a:t>
                      </a:r>
                      <a:endParaRPr lang="en-US" sz="110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23.3%</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r>
              <a:tr h="188582">
                <a:tc>
                  <a:txBody>
                    <a:bodyPr/>
                    <a:lstStyle/>
                    <a:p>
                      <a:pPr marL="0" marR="0">
                        <a:lnSpc>
                          <a:spcPct val="115000"/>
                        </a:lnSpc>
                        <a:spcBef>
                          <a:spcPts val="0"/>
                        </a:spcBef>
                        <a:spcAft>
                          <a:spcPts val="0"/>
                        </a:spcAft>
                      </a:pPr>
                      <a:r>
                        <a:rPr lang="en-US" sz="1100" b="1">
                          <a:effectLst/>
                        </a:rPr>
                        <a:t>Unknown</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3,277,723</a:t>
                      </a:r>
                      <a:endParaRPr lang="en-US" sz="1100"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0.9%</a:t>
                      </a:r>
                      <a:endParaRPr lang="en-US" sz="1100">
                        <a:effectLst/>
                        <a:latin typeface="Calibri"/>
                        <a:ea typeface="Calibri"/>
                        <a:cs typeface="Times New Roman"/>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Unknown</a:t>
                      </a:r>
                      <a:endParaRPr lang="en-US" sz="1100" b="1">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168,630,372</a:t>
                      </a:r>
                      <a:endParaRPr lang="en-US" sz="110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46.0%</a:t>
                      </a:r>
                      <a:endParaRPr lang="en-US" sz="1100">
                        <a:effectLst/>
                        <a:latin typeface="Calibri"/>
                        <a:ea typeface="Calibri"/>
                        <a:cs typeface="Times New Roman"/>
                      </a:endParaRPr>
                    </a:p>
                  </a:txBody>
                  <a:tcPr marL="67084" marR="67084" marT="0" marB="0" anchor="b">
                    <a:solidFill>
                      <a:schemeClr val="bg1"/>
                    </a:solidFill>
                  </a:tcPr>
                </a:tc>
              </a:tr>
              <a:tr h="188582">
                <a:tc>
                  <a:txBody>
                    <a:bodyPr/>
                    <a:lstStyle/>
                    <a:p>
                      <a:pPr marL="0" marR="0">
                        <a:lnSpc>
                          <a:spcPct val="115000"/>
                        </a:lnSpc>
                        <a:spcBef>
                          <a:spcPts val="0"/>
                        </a:spcBef>
                        <a:spcAft>
                          <a:spcPts val="0"/>
                        </a:spcAft>
                      </a:pPr>
                      <a:r>
                        <a:rPr lang="en-US" sz="1100" b="1">
                          <a:effectLst/>
                        </a:rPr>
                        <a:t>Not Applicable</a:t>
                      </a:r>
                      <a:endParaRPr lang="en-US" sz="1100" b="1">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72,552,099</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19.8%</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a:effectLst/>
                        </a:rPr>
                        <a:t>Not Applicable</a:t>
                      </a:r>
                      <a:endParaRPr lang="en-US" sz="1100" b="1">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109,443,324</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c>
                  <a:txBody>
                    <a:bodyPr/>
                    <a:lstStyle/>
                    <a:p>
                      <a:pPr marL="0" marR="0" algn="ctr">
                        <a:lnSpc>
                          <a:spcPct val="115000"/>
                        </a:lnSpc>
                        <a:spcBef>
                          <a:spcPts val="0"/>
                        </a:spcBef>
                        <a:spcAft>
                          <a:spcPts val="0"/>
                        </a:spcAft>
                      </a:pPr>
                      <a:r>
                        <a:rPr lang="en-US" sz="1100" dirty="0">
                          <a:effectLst/>
                        </a:rPr>
                        <a:t>29.8%</a:t>
                      </a:r>
                      <a:endParaRPr lang="en-US" sz="1100" dirty="0">
                        <a:effectLst/>
                        <a:latin typeface="Calibri"/>
                        <a:ea typeface="Calibri"/>
                        <a:cs typeface="Times New Roman"/>
                      </a:endParaRPr>
                    </a:p>
                  </a:txBody>
                  <a:tcPr marL="67084" marR="67084" marT="0" marB="0" anchor="b">
                    <a:solidFill>
                      <a:schemeClr val="accent3">
                        <a:lumMod val="40000"/>
                        <a:lumOff val="60000"/>
                      </a:schemeClr>
                    </a:solidFill>
                  </a:tcPr>
                </a:tc>
              </a:tr>
              <a:tr h="188582">
                <a:tc>
                  <a:txBody>
                    <a:bodyPr/>
                    <a:lstStyle/>
                    <a:p>
                      <a:pPr marL="0" marR="0">
                        <a:lnSpc>
                          <a:spcPct val="115000"/>
                        </a:lnSpc>
                        <a:spcBef>
                          <a:spcPts val="0"/>
                        </a:spcBef>
                        <a:spcAft>
                          <a:spcPts val="0"/>
                        </a:spcAft>
                      </a:pPr>
                      <a:r>
                        <a:rPr lang="en-US" sz="1100" b="1" dirty="0">
                          <a:effectLst/>
                        </a:rPr>
                        <a:t>Blank</a:t>
                      </a:r>
                      <a:endParaRPr lang="en-US" sz="1100" b="1"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20</a:t>
                      </a:r>
                      <a:endParaRPr lang="en-US" sz="1100"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0.0%</a:t>
                      </a:r>
                      <a:endParaRPr lang="en-US" sz="1100" dirty="0">
                        <a:effectLst/>
                        <a:latin typeface="Calibri"/>
                        <a:ea typeface="Calibri"/>
                        <a:cs typeface="Times New Roman"/>
                      </a:endParaRPr>
                    </a:p>
                  </a:txBody>
                  <a:tcPr marL="67084" marR="67084" marT="0" marB="0" anchor="b">
                    <a:solidFill>
                      <a:schemeClr val="bg1"/>
                    </a:solidFill>
                  </a:tcPr>
                </a:tc>
                <a:tc>
                  <a:txBody>
                    <a:bodyPr/>
                    <a:lstStyle/>
                    <a:p>
                      <a:pPr>
                        <a:lnSpc>
                          <a:spcPct val="115000"/>
                        </a:lnSpc>
                      </a:pPr>
                      <a:endParaRPr lang="en-US" sz="1100"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dirty="0">
                          <a:effectLst/>
                        </a:rPr>
                        <a:t>Blank</a:t>
                      </a:r>
                      <a:endParaRPr lang="en-US" sz="1100" b="1" dirty="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a:effectLst/>
                        </a:rPr>
                        <a:t>14</a:t>
                      </a:r>
                      <a:endParaRPr lang="en-US" sz="1100">
                        <a:effectLst/>
                        <a:latin typeface="Calibri"/>
                        <a:ea typeface="Calibri"/>
                        <a:cs typeface="Times New Roman"/>
                      </a:endParaRPr>
                    </a:p>
                  </a:txBody>
                  <a:tcPr marL="67084" marR="67084" marT="0" marB="0" anchor="b">
                    <a:solidFill>
                      <a:schemeClr val="bg1"/>
                    </a:solidFill>
                  </a:tcPr>
                </a:tc>
                <a:tc>
                  <a:txBody>
                    <a:bodyPr/>
                    <a:lstStyle/>
                    <a:p>
                      <a:pPr marL="0" marR="0" algn="ctr">
                        <a:lnSpc>
                          <a:spcPct val="115000"/>
                        </a:lnSpc>
                        <a:spcBef>
                          <a:spcPts val="0"/>
                        </a:spcBef>
                        <a:spcAft>
                          <a:spcPts val="0"/>
                        </a:spcAft>
                      </a:pPr>
                      <a:r>
                        <a:rPr lang="en-US" sz="1100" dirty="0">
                          <a:effectLst/>
                        </a:rPr>
                        <a:t>0.0%</a:t>
                      </a:r>
                      <a:endParaRPr lang="en-US" sz="1100" dirty="0">
                        <a:effectLst/>
                        <a:latin typeface="Calibri"/>
                        <a:ea typeface="Calibri"/>
                        <a:cs typeface="Times New Roman"/>
                      </a:endParaRPr>
                    </a:p>
                  </a:txBody>
                  <a:tcPr marL="67084" marR="67084" marT="0" marB="0" anchor="b">
                    <a:solidFill>
                      <a:schemeClr val="bg1"/>
                    </a:solidFill>
                  </a:tcPr>
                </a:tc>
              </a:tr>
              <a:tr h="188582">
                <a:tc>
                  <a:txBody>
                    <a:bodyPr/>
                    <a:lstStyle/>
                    <a:p>
                      <a:pPr marL="0" marR="0">
                        <a:lnSpc>
                          <a:spcPct val="115000"/>
                        </a:lnSpc>
                        <a:spcBef>
                          <a:spcPts val="0"/>
                        </a:spcBef>
                        <a:spcAft>
                          <a:spcPts val="0"/>
                        </a:spcAft>
                      </a:pPr>
                      <a:r>
                        <a:rPr lang="en-US" sz="1100" b="1">
                          <a:effectLst/>
                        </a:rPr>
                        <a:t>TOTAL</a:t>
                      </a:r>
                      <a:endParaRPr lang="en-US" sz="1100" b="1">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366,676,957</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a:effectLst/>
                        </a:rPr>
                        <a:t>100%</a:t>
                      </a:r>
                      <a:endParaRPr lang="en-US" sz="1100" b="1">
                        <a:effectLst/>
                        <a:latin typeface="Calibri"/>
                        <a:ea typeface="Calibri"/>
                        <a:cs typeface="Times New Roman"/>
                      </a:endParaRPr>
                    </a:p>
                  </a:txBody>
                  <a:tcPr marL="67084" marR="67084" marT="0" marB="0" anchor="b">
                    <a:solidFill>
                      <a:srgbClr val="92D050"/>
                    </a:solidFill>
                  </a:tcPr>
                </a:tc>
                <a:tc>
                  <a:txBody>
                    <a:bodyPr/>
                    <a:lstStyle/>
                    <a:p>
                      <a:pPr>
                        <a:lnSpc>
                          <a:spcPct val="115000"/>
                        </a:lnSpc>
                      </a:pPr>
                      <a:endParaRPr lang="en-US" sz="1100" b="1" dirty="0">
                        <a:effectLst/>
                        <a:latin typeface="Calibri"/>
                      </a:endParaRPr>
                    </a:p>
                  </a:txBody>
                  <a:tcPr marL="67084" marR="67084" marT="0" marB="0" anchor="b">
                    <a:solidFill>
                      <a:schemeClr val="bg1"/>
                    </a:solidFill>
                  </a:tcPr>
                </a:tc>
                <a:tc>
                  <a:txBody>
                    <a:bodyPr/>
                    <a:lstStyle/>
                    <a:p>
                      <a:pPr marL="0" marR="0">
                        <a:lnSpc>
                          <a:spcPct val="115000"/>
                        </a:lnSpc>
                        <a:spcBef>
                          <a:spcPts val="0"/>
                        </a:spcBef>
                        <a:spcAft>
                          <a:spcPts val="0"/>
                        </a:spcAft>
                      </a:pPr>
                      <a:r>
                        <a:rPr lang="en-US" sz="1100" b="1" dirty="0">
                          <a:effectLst/>
                        </a:rPr>
                        <a:t>TOTAL</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366,676,957</a:t>
                      </a:r>
                      <a:endParaRPr lang="en-US" sz="1100" b="1" dirty="0">
                        <a:effectLst/>
                        <a:latin typeface="Calibri"/>
                        <a:ea typeface="Calibri"/>
                        <a:cs typeface="Times New Roman"/>
                      </a:endParaRPr>
                    </a:p>
                  </a:txBody>
                  <a:tcPr marL="67084" marR="67084" marT="0" marB="0" anchor="b">
                    <a:solidFill>
                      <a:srgbClr val="92D050"/>
                    </a:solidFill>
                  </a:tcPr>
                </a:tc>
                <a:tc>
                  <a:txBody>
                    <a:bodyPr/>
                    <a:lstStyle/>
                    <a:p>
                      <a:pPr marL="0" marR="0" algn="ctr">
                        <a:lnSpc>
                          <a:spcPct val="115000"/>
                        </a:lnSpc>
                        <a:spcBef>
                          <a:spcPts val="0"/>
                        </a:spcBef>
                        <a:spcAft>
                          <a:spcPts val="0"/>
                        </a:spcAft>
                      </a:pPr>
                      <a:r>
                        <a:rPr lang="en-US" sz="1100" b="1" dirty="0">
                          <a:effectLst/>
                        </a:rPr>
                        <a:t>100%</a:t>
                      </a:r>
                      <a:endParaRPr lang="en-US" sz="1100" b="1" dirty="0">
                        <a:effectLst/>
                        <a:latin typeface="Calibri"/>
                        <a:ea typeface="Calibri"/>
                        <a:cs typeface="Times New Roman"/>
                      </a:endParaRPr>
                    </a:p>
                  </a:txBody>
                  <a:tcPr marL="67084" marR="67084" marT="0" marB="0" anchor="b">
                    <a:solidFill>
                      <a:srgbClr val="92D050"/>
                    </a:solidFill>
                  </a:tcPr>
                </a:tc>
              </a:tr>
            </a:tbl>
          </a:graphicData>
        </a:graphic>
      </p:graphicFrame>
    </p:spTree>
    <p:extLst>
      <p:ext uri="{BB962C8B-B14F-4D97-AF65-F5344CB8AC3E}">
        <p14:creationId xmlns:p14="http://schemas.microsoft.com/office/powerpoint/2010/main" val="1785468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2" descr="Image result for behavioral healt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914400" fontAlgn="auto">
              <a:spcBef>
                <a:spcPts val="0"/>
              </a:spcBef>
              <a:spcAft>
                <a:spcPts val="0"/>
              </a:spcAft>
            </a:pPr>
            <a:endParaRPr lang="en-US">
              <a:solidFill>
                <a:prstClr val="black"/>
              </a:solidFill>
              <a:latin typeface="Calibri"/>
              <a:ea typeface="+mn-ea"/>
              <a:cs typeface="+mn-cs"/>
            </a:endParaRPr>
          </a:p>
        </p:txBody>
      </p:sp>
      <p:sp>
        <p:nvSpPr>
          <p:cNvPr id="9" name="AutoShape 4" descr="Image result for behavioral health"/>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914400" fontAlgn="auto">
              <a:spcBef>
                <a:spcPts val="0"/>
              </a:spcBef>
              <a:spcAft>
                <a:spcPts val="0"/>
              </a:spcAft>
            </a:pPr>
            <a:endParaRPr lang="en-US">
              <a:solidFill>
                <a:prstClr val="black"/>
              </a:solidFill>
              <a:latin typeface="Calibri"/>
              <a:ea typeface="+mn-ea"/>
              <a:cs typeface="+mn-cs"/>
            </a:endParaRPr>
          </a:p>
        </p:txBody>
      </p:sp>
      <p:sp>
        <p:nvSpPr>
          <p:cNvPr id="10" name="AutoShape 6" descr="Image result for behavioral health"/>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914400" fontAlgn="auto">
              <a:spcBef>
                <a:spcPts val="0"/>
              </a:spcBef>
              <a:spcAft>
                <a:spcPts val="0"/>
              </a:spcAft>
            </a:pPr>
            <a:endParaRPr lang="en-US">
              <a:solidFill>
                <a:prstClr val="black"/>
              </a:solidFill>
              <a:latin typeface="Calibri"/>
              <a:ea typeface="+mn-ea"/>
              <a:cs typeface="+mn-cs"/>
            </a:endParaRPr>
          </a:p>
        </p:txBody>
      </p:sp>
      <p:sp>
        <p:nvSpPr>
          <p:cNvPr id="12" name="TextBox 11"/>
          <p:cNvSpPr txBox="1"/>
          <p:nvPr/>
        </p:nvSpPr>
        <p:spPr>
          <a:xfrm>
            <a:off x="6926" y="1219200"/>
            <a:ext cx="9060873" cy="1077218"/>
          </a:xfrm>
          <a:prstGeom prst="rect">
            <a:avLst/>
          </a:prstGeom>
          <a:noFill/>
        </p:spPr>
        <p:txBody>
          <a:bodyPr wrap="square" rtlCol="0">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Answer</a:t>
            </a:r>
            <a:r>
              <a:rPr lang="en-US" sz="1600" b="1" dirty="0" smtClean="0">
                <a:solidFill>
                  <a:prstClr val="black"/>
                </a:solidFill>
                <a:latin typeface="Calibri"/>
                <a:ea typeface="+mn-ea"/>
                <a:cs typeface="+mn-cs"/>
              </a:rPr>
              <a:t>: </a:t>
            </a:r>
            <a:r>
              <a:rPr lang="en-US" sz="1600" dirty="0">
                <a:solidFill>
                  <a:prstClr val="black"/>
                </a:solidFill>
                <a:latin typeface="Calibri"/>
                <a:ea typeface="+mn-ea"/>
                <a:cs typeface="+mn-cs"/>
              </a:rPr>
              <a:t>In MA APCD Release </a:t>
            </a:r>
            <a:r>
              <a:rPr lang="en-US" sz="1600" dirty="0" smtClean="0">
                <a:solidFill>
                  <a:prstClr val="black"/>
                </a:solidFill>
                <a:latin typeface="Calibri"/>
                <a:ea typeface="+mn-ea"/>
                <a:cs typeface="+mn-cs"/>
              </a:rPr>
              <a:t>7.0, </a:t>
            </a:r>
            <a:r>
              <a:rPr lang="en-US" sz="1600" dirty="0">
                <a:solidFill>
                  <a:prstClr val="black"/>
                </a:solidFill>
                <a:latin typeface="Calibri"/>
                <a:ea typeface="+mn-ea"/>
                <a:cs typeface="+mn-cs"/>
              </a:rPr>
              <a:t>calendar year 2017 paid claims payer concentration ratios by claims file type still reveal </a:t>
            </a:r>
            <a:r>
              <a:rPr lang="en-US" sz="1600" dirty="0" smtClean="0">
                <a:solidFill>
                  <a:prstClr val="black"/>
                </a:solidFill>
                <a:latin typeface="Calibri"/>
                <a:ea typeface="+mn-ea"/>
                <a:cs typeface="+mn-cs"/>
              </a:rPr>
              <a:t>90</a:t>
            </a:r>
            <a:r>
              <a:rPr lang="en-US" sz="1600" dirty="0">
                <a:solidFill>
                  <a:prstClr val="black"/>
                </a:solidFill>
                <a:latin typeface="Calibri"/>
                <a:ea typeface="+mn-ea"/>
                <a:cs typeface="+mn-cs"/>
              </a:rPr>
              <a:t>% of paid claims concentrated among 15 payers.  </a:t>
            </a:r>
            <a:r>
              <a:rPr lang="en-US" sz="1600" dirty="0">
                <a:solidFill>
                  <a:prstClr val="black"/>
                </a:solidFill>
                <a:latin typeface="Calibri"/>
                <a:ea typeface="+mn-ea"/>
                <a:cs typeface="+mn-cs"/>
              </a:rPr>
              <a:t>There has however been an increase in top 5 payer concentration for medical claims from 71% of payers in 2011 to 76.7% in 2017, for dental claims from 83.2% to 87%, with a decrease in top 5 </a:t>
            </a:r>
            <a:r>
              <a:rPr lang="en-US" sz="1600" dirty="0" smtClean="0">
                <a:solidFill>
                  <a:prstClr val="black"/>
                </a:solidFill>
                <a:latin typeface="Calibri"/>
                <a:ea typeface="+mn-ea"/>
                <a:cs typeface="+mn-cs"/>
              </a:rPr>
              <a:t>concentration for </a:t>
            </a:r>
            <a:r>
              <a:rPr lang="en-US" sz="1600" dirty="0">
                <a:solidFill>
                  <a:prstClr val="black"/>
                </a:solidFill>
                <a:latin typeface="Calibri"/>
                <a:ea typeface="+mn-ea"/>
                <a:cs typeface="+mn-cs"/>
              </a:rPr>
              <a:t>pharmacy claims from 60% to 55.9</a:t>
            </a:r>
            <a:r>
              <a:rPr lang="en-US" sz="1600" dirty="0" smtClean="0">
                <a:solidFill>
                  <a:prstClr val="black"/>
                </a:solidFill>
                <a:latin typeface="Calibri"/>
                <a:ea typeface="+mn-ea"/>
                <a:cs typeface="+mn-cs"/>
              </a:rPr>
              <a:t>%.</a:t>
            </a:r>
            <a:endParaRPr lang="en-US" sz="1600" dirty="0">
              <a:solidFill>
                <a:prstClr val="black"/>
              </a:solidFill>
              <a:latin typeface="Calibri"/>
              <a:ea typeface="+mn-ea"/>
              <a:cs typeface="+mn-cs"/>
            </a:endParaRPr>
          </a:p>
        </p:txBody>
      </p:sp>
      <p:sp>
        <p:nvSpPr>
          <p:cNvPr id="7" name="Title 1"/>
          <p:cNvSpPr>
            <a:spLocks noGrp="1"/>
          </p:cNvSpPr>
          <p:nvPr>
            <p:ph type="title"/>
          </p:nvPr>
        </p:nvSpPr>
        <p:spPr>
          <a:xfrm>
            <a:off x="0" y="76200"/>
            <a:ext cx="6248400" cy="990600"/>
          </a:xfrm>
        </p:spPr>
        <p:txBody>
          <a:bodyPr>
            <a:noAutofit/>
          </a:bodyPr>
          <a:lstStyle/>
          <a:p>
            <a:pPr algn="l"/>
            <a:r>
              <a:rPr lang="en-US" sz="1700" b="1" u="sng" dirty="0">
                <a:solidFill>
                  <a:schemeClr val="tx2"/>
                </a:solidFill>
              </a:rPr>
              <a:t>Question</a:t>
            </a:r>
            <a:r>
              <a:rPr lang="en-US" sz="1700" b="1" dirty="0">
                <a:solidFill>
                  <a:schemeClr val="tx2"/>
                </a:solidFill>
              </a:rPr>
              <a:t>: </a:t>
            </a:r>
            <a:r>
              <a:rPr lang="en-US" sz="1700" dirty="0" smtClean="0">
                <a:solidFill>
                  <a:schemeClr val="tx2"/>
                </a:solidFill>
              </a:rPr>
              <a:t>In the initial release of the MA APCD, payer concentration ratios for calendar year 2011 revealed that over 90 % of paid claims were concentrated among 15 payers. In the newest release of the MA APCD have the concentration ratios changed? </a:t>
            </a:r>
            <a:endParaRPr lang="en-US" sz="1700" dirty="0">
              <a:solidFill>
                <a:schemeClr val="tx2"/>
              </a:solidFill>
            </a:endParaRPr>
          </a:p>
        </p:txBody>
      </p:sp>
      <p:sp>
        <p:nvSpPr>
          <p:cNvPr id="18" name="TextBox 17"/>
          <p:cNvSpPr txBox="1"/>
          <p:nvPr/>
        </p:nvSpPr>
        <p:spPr>
          <a:xfrm>
            <a:off x="838200" y="2362200"/>
            <a:ext cx="7770461" cy="461665"/>
          </a:xfrm>
          <a:prstGeom prst="rect">
            <a:avLst/>
          </a:prstGeom>
          <a:noFill/>
        </p:spPr>
        <p:txBody>
          <a:bodyPr wrap="none" rtlCol="0">
            <a:spAutoFit/>
          </a:bodyPr>
          <a:lstStyle/>
          <a:p>
            <a:pPr defTabSz="914400" fontAlgn="auto">
              <a:spcBef>
                <a:spcPts val="0"/>
              </a:spcBef>
              <a:spcAft>
                <a:spcPts val="0"/>
              </a:spcAft>
            </a:pPr>
            <a:r>
              <a:rPr lang="en-US" sz="2400" b="1" u="sng" dirty="0" smtClean="0">
                <a:solidFill>
                  <a:srgbClr val="FF0000"/>
                </a:solidFill>
                <a:latin typeface="Calibri"/>
                <a:ea typeface="+mn-ea"/>
                <a:cs typeface="+mn-cs"/>
              </a:rPr>
              <a:t>Concentration Ratios by Calendar Year 2017 </a:t>
            </a:r>
            <a:r>
              <a:rPr lang="en-US" sz="2400" b="1" u="sng" dirty="0" smtClean="0">
                <a:solidFill>
                  <a:srgbClr val="FF0000"/>
                </a:solidFill>
                <a:latin typeface="Calibri"/>
                <a:ea typeface="+mn-ea"/>
                <a:cs typeface="+mn-cs"/>
              </a:rPr>
              <a:t>Paid </a:t>
            </a:r>
            <a:r>
              <a:rPr lang="en-US" sz="2400" b="1" u="sng" dirty="0" smtClean="0">
                <a:solidFill>
                  <a:srgbClr val="FF0000"/>
                </a:solidFill>
                <a:latin typeface="Calibri"/>
                <a:ea typeface="+mn-ea"/>
                <a:cs typeface="+mn-cs"/>
              </a:rPr>
              <a:t>Claims ($)</a:t>
            </a:r>
            <a:endParaRPr lang="en-US" sz="2400" b="1" u="sng" dirty="0">
              <a:solidFill>
                <a:srgbClr val="FF0000"/>
              </a:solidFill>
              <a:latin typeface="Calibri"/>
              <a:ea typeface="+mn-ea"/>
              <a:cs typeface="+mn-cs"/>
            </a:endParaRPr>
          </a:p>
        </p:txBody>
      </p:sp>
      <p:graphicFrame>
        <p:nvGraphicFramePr>
          <p:cNvPr id="11" name="Table 10"/>
          <p:cNvGraphicFramePr>
            <a:graphicFrameLocks noGrp="1"/>
          </p:cNvGraphicFramePr>
          <p:nvPr>
            <p:extLst>
              <p:ext uri="{D42A27DB-BD31-4B8C-83A1-F6EECF244321}">
                <p14:modId xmlns:p14="http://schemas.microsoft.com/office/powerpoint/2010/main" val="2020421576"/>
              </p:ext>
            </p:extLst>
          </p:nvPr>
        </p:nvGraphicFramePr>
        <p:xfrm>
          <a:off x="609601" y="2819400"/>
          <a:ext cx="8153400" cy="3680460"/>
        </p:xfrm>
        <a:graphic>
          <a:graphicData uri="http://schemas.openxmlformats.org/drawingml/2006/table">
            <a:tbl>
              <a:tblPr firstRow="1" firstCol="1" bandRow="1">
                <a:tableStyleId>{5C22544A-7EE6-4342-B048-85BDC9FD1C3A}</a:tableStyleId>
              </a:tblPr>
              <a:tblGrid>
                <a:gridCol w="4127913"/>
                <a:gridCol w="1206086"/>
                <a:gridCol w="1634709"/>
                <a:gridCol w="1184692"/>
              </a:tblGrid>
              <a:tr h="182880">
                <a:tc>
                  <a:txBody>
                    <a:bodyPr/>
                    <a:lstStyle/>
                    <a:p>
                      <a:pPr algn="ctr">
                        <a:lnSpc>
                          <a:spcPct val="115000"/>
                        </a:lnSpc>
                      </a:pPr>
                      <a:r>
                        <a:rPr lang="en-US" sz="2100" dirty="0" smtClean="0">
                          <a:solidFill>
                            <a:srgbClr val="FFFF00"/>
                          </a:solidFill>
                          <a:effectLst/>
                          <a:latin typeface="Calibri"/>
                        </a:rPr>
                        <a:t>Payer Concentration</a:t>
                      </a:r>
                      <a:endParaRPr lang="en-US" sz="2100" dirty="0">
                        <a:solidFill>
                          <a:srgbClr val="FFFF00"/>
                        </a:solidFill>
                        <a:effectLst/>
                        <a:latin typeface="Calibri"/>
                      </a:endParaRPr>
                    </a:p>
                  </a:txBody>
                  <a:tcPr marL="68580" marR="68580" marT="0" marB="0" anchor="b"/>
                </a:tc>
                <a:tc>
                  <a:txBody>
                    <a:bodyPr/>
                    <a:lstStyle/>
                    <a:p>
                      <a:pPr marL="0" marR="0" algn="ctr">
                        <a:lnSpc>
                          <a:spcPct val="115000"/>
                        </a:lnSpc>
                        <a:spcBef>
                          <a:spcPts val="0"/>
                        </a:spcBef>
                        <a:spcAft>
                          <a:spcPts val="0"/>
                        </a:spcAft>
                      </a:pPr>
                      <a:r>
                        <a:rPr lang="en-US" sz="2100" dirty="0">
                          <a:solidFill>
                            <a:srgbClr val="FFFF00"/>
                          </a:solidFill>
                          <a:effectLst/>
                        </a:rPr>
                        <a:t>Medical</a:t>
                      </a:r>
                      <a:endParaRPr lang="en-US" sz="2100" dirty="0">
                        <a:solidFill>
                          <a:srgbClr val="FFFF00"/>
                        </a:solidFill>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2100">
                          <a:solidFill>
                            <a:srgbClr val="FFFF00"/>
                          </a:solidFill>
                          <a:effectLst/>
                        </a:rPr>
                        <a:t>Pharmacy</a:t>
                      </a:r>
                      <a:endParaRPr lang="en-US" sz="2100">
                        <a:solidFill>
                          <a:srgbClr val="FFFF00"/>
                        </a:solidFill>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2100" dirty="0">
                          <a:solidFill>
                            <a:srgbClr val="FFFF00"/>
                          </a:solidFill>
                          <a:effectLst/>
                        </a:rPr>
                        <a:t>Dental</a:t>
                      </a:r>
                      <a:endParaRPr lang="en-US" sz="2100" dirty="0">
                        <a:solidFill>
                          <a:srgbClr val="FFFF00"/>
                        </a:solidFill>
                        <a:effectLst/>
                        <a:latin typeface="Calibri"/>
                        <a:ea typeface="Calibri"/>
                        <a:cs typeface="Times New Roman"/>
                      </a:endParaRPr>
                    </a:p>
                  </a:txBody>
                  <a:tcPr marL="68580" marR="68580" marT="0" marB="0" anchor="b"/>
                </a:tc>
              </a:tr>
              <a:tr h="182880">
                <a:tc>
                  <a:txBody>
                    <a:bodyPr/>
                    <a:lstStyle/>
                    <a:p>
                      <a:pPr marL="0" marR="0" algn="ctr">
                        <a:lnSpc>
                          <a:spcPct val="115000"/>
                        </a:lnSpc>
                        <a:spcBef>
                          <a:spcPts val="0"/>
                        </a:spcBef>
                        <a:spcAft>
                          <a:spcPts val="0"/>
                        </a:spcAft>
                      </a:pPr>
                      <a:r>
                        <a:rPr lang="en-US" sz="2100" dirty="0">
                          <a:effectLst/>
                        </a:rPr>
                        <a:t>Top 5 Payers</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76.7%</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55.9%</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87.0%</a:t>
                      </a:r>
                      <a:endParaRPr lang="en-US" sz="2100" dirty="0">
                        <a:effectLst/>
                        <a:latin typeface="Calibri"/>
                        <a:ea typeface="Calibri"/>
                        <a:cs typeface="Times New Roman"/>
                      </a:endParaRPr>
                    </a:p>
                  </a:txBody>
                  <a:tcPr marL="68580" marR="68580" marT="0" marB="0" anchor="b"/>
                </a:tc>
              </a:tr>
              <a:tr h="182880">
                <a:tc>
                  <a:txBody>
                    <a:bodyPr/>
                    <a:lstStyle/>
                    <a:p>
                      <a:pPr marL="0" marR="0" algn="ctr">
                        <a:lnSpc>
                          <a:spcPct val="115000"/>
                        </a:lnSpc>
                        <a:spcBef>
                          <a:spcPts val="0"/>
                        </a:spcBef>
                        <a:spcAft>
                          <a:spcPts val="0"/>
                        </a:spcAft>
                      </a:pPr>
                      <a:r>
                        <a:rPr lang="en-US" sz="2100" dirty="0">
                          <a:effectLst/>
                        </a:rPr>
                        <a:t>Top 10 Payers</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89.4%</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77.5%</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95.6%</a:t>
                      </a:r>
                      <a:endParaRPr lang="en-US" sz="2100" dirty="0">
                        <a:effectLst/>
                        <a:latin typeface="Calibri"/>
                        <a:ea typeface="Calibri"/>
                        <a:cs typeface="Times New Roman"/>
                      </a:endParaRPr>
                    </a:p>
                  </a:txBody>
                  <a:tcPr marL="68580" marR="68580" marT="0" marB="0" anchor="b"/>
                </a:tc>
              </a:tr>
              <a:tr h="182880">
                <a:tc>
                  <a:txBody>
                    <a:bodyPr/>
                    <a:lstStyle/>
                    <a:p>
                      <a:pPr marL="0" marR="0" algn="ctr">
                        <a:lnSpc>
                          <a:spcPct val="115000"/>
                        </a:lnSpc>
                        <a:spcBef>
                          <a:spcPts val="0"/>
                        </a:spcBef>
                        <a:spcAft>
                          <a:spcPts val="0"/>
                        </a:spcAft>
                      </a:pPr>
                      <a:r>
                        <a:rPr lang="en-US" sz="2100" dirty="0">
                          <a:effectLst/>
                        </a:rPr>
                        <a:t>Top 15 Payers</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a:effectLst/>
                        </a:rPr>
                        <a:t>95.0%</a:t>
                      </a:r>
                      <a:endParaRPr lang="en-US" sz="2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90.6%</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98.4%</a:t>
                      </a:r>
                      <a:endParaRPr lang="en-US" sz="2100" dirty="0">
                        <a:effectLst/>
                        <a:latin typeface="Calibri"/>
                        <a:ea typeface="Calibri"/>
                        <a:cs typeface="Times New Roman"/>
                      </a:endParaRPr>
                    </a:p>
                  </a:txBody>
                  <a:tcPr marL="68580" marR="68580" marT="0" marB="0" anchor="b"/>
                </a:tc>
              </a:tr>
              <a:tr h="182880">
                <a:tc>
                  <a:txBody>
                    <a:bodyPr/>
                    <a:lstStyle/>
                    <a:p>
                      <a:pPr marL="0" marR="0" algn="ctr">
                        <a:lnSpc>
                          <a:spcPct val="115000"/>
                        </a:lnSpc>
                        <a:spcBef>
                          <a:spcPts val="0"/>
                        </a:spcBef>
                        <a:spcAft>
                          <a:spcPts val="0"/>
                        </a:spcAft>
                      </a:pPr>
                      <a:r>
                        <a:rPr lang="en-US" sz="2100" dirty="0">
                          <a:effectLst/>
                        </a:rPr>
                        <a:t>Top 20 Payers</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a:effectLst/>
                        </a:rPr>
                        <a:t>97.8%</a:t>
                      </a:r>
                      <a:endParaRPr lang="en-US" sz="2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95.9%</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99.3%</a:t>
                      </a:r>
                      <a:endParaRPr lang="en-US" sz="2100" dirty="0">
                        <a:effectLst/>
                        <a:latin typeface="Calibri"/>
                        <a:ea typeface="Calibri"/>
                        <a:cs typeface="Times New Roman"/>
                      </a:endParaRPr>
                    </a:p>
                  </a:txBody>
                  <a:tcPr marL="68580" marR="68580" marT="0" marB="0" anchor="b"/>
                </a:tc>
              </a:tr>
              <a:tr h="182880">
                <a:tc>
                  <a:txBody>
                    <a:bodyPr/>
                    <a:lstStyle/>
                    <a:p>
                      <a:pPr marL="0" marR="0" algn="ctr">
                        <a:lnSpc>
                          <a:spcPct val="115000"/>
                        </a:lnSpc>
                        <a:spcBef>
                          <a:spcPts val="0"/>
                        </a:spcBef>
                        <a:spcAft>
                          <a:spcPts val="0"/>
                        </a:spcAft>
                      </a:pPr>
                      <a:r>
                        <a:rPr lang="en-US" sz="2100" dirty="0">
                          <a:effectLst/>
                        </a:rPr>
                        <a:t>Top 25 Payers</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a:effectLst/>
                        </a:rPr>
                        <a:t>98.9%</a:t>
                      </a:r>
                      <a:endParaRPr lang="en-US" sz="2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98.3%</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99.7%</a:t>
                      </a:r>
                      <a:endParaRPr lang="en-US" sz="2100" dirty="0">
                        <a:effectLst/>
                        <a:latin typeface="Calibri"/>
                        <a:ea typeface="Calibri"/>
                        <a:cs typeface="Times New Roman"/>
                      </a:endParaRPr>
                    </a:p>
                  </a:txBody>
                  <a:tcPr marL="68580" marR="68580" marT="0" marB="0" anchor="b"/>
                </a:tc>
              </a:tr>
              <a:tr h="182880">
                <a:tc>
                  <a:txBody>
                    <a:bodyPr/>
                    <a:lstStyle/>
                    <a:p>
                      <a:pPr algn="ctr">
                        <a:lnSpc>
                          <a:spcPct val="115000"/>
                        </a:lnSpc>
                      </a:pPr>
                      <a:endParaRPr lang="en-US" sz="2100" dirty="0">
                        <a:effectLst/>
                        <a:latin typeface="Calibri"/>
                      </a:endParaRPr>
                    </a:p>
                  </a:txBody>
                  <a:tcPr marL="68580" marR="68580" marT="0" marB="0" anchor="b"/>
                </a:tc>
                <a:tc>
                  <a:txBody>
                    <a:bodyPr/>
                    <a:lstStyle/>
                    <a:p>
                      <a:pPr>
                        <a:lnSpc>
                          <a:spcPct val="115000"/>
                        </a:lnSpc>
                      </a:pPr>
                      <a:endParaRPr lang="en-US" sz="2100">
                        <a:effectLst/>
                        <a:latin typeface="Calibri"/>
                      </a:endParaRPr>
                    </a:p>
                  </a:txBody>
                  <a:tcPr marL="68580" marR="68580" marT="0" marB="0" anchor="b"/>
                </a:tc>
                <a:tc>
                  <a:txBody>
                    <a:bodyPr/>
                    <a:lstStyle/>
                    <a:p>
                      <a:pPr>
                        <a:lnSpc>
                          <a:spcPct val="115000"/>
                        </a:lnSpc>
                      </a:pPr>
                      <a:endParaRPr lang="en-US" sz="2100" dirty="0">
                        <a:effectLst/>
                        <a:latin typeface="Calibri"/>
                      </a:endParaRPr>
                    </a:p>
                  </a:txBody>
                  <a:tcPr marL="68580" marR="68580" marT="0" marB="0" anchor="b"/>
                </a:tc>
                <a:tc>
                  <a:txBody>
                    <a:bodyPr/>
                    <a:lstStyle/>
                    <a:p>
                      <a:pPr>
                        <a:lnSpc>
                          <a:spcPct val="115000"/>
                        </a:lnSpc>
                      </a:pPr>
                      <a:endParaRPr lang="en-US" sz="2100" dirty="0">
                        <a:effectLst/>
                        <a:latin typeface="Calibri"/>
                      </a:endParaRPr>
                    </a:p>
                  </a:txBody>
                  <a:tcPr marL="68580" marR="68580" marT="0" marB="0" anchor="b"/>
                </a:tc>
              </a:tr>
              <a:tr h="182880">
                <a:tc>
                  <a:txBody>
                    <a:bodyPr/>
                    <a:lstStyle/>
                    <a:p>
                      <a:pPr marL="0" marR="0" algn="ctr">
                        <a:lnSpc>
                          <a:spcPct val="115000"/>
                        </a:lnSpc>
                        <a:spcBef>
                          <a:spcPts val="0"/>
                        </a:spcBef>
                        <a:spcAft>
                          <a:spcPts val="0"/>
                        </a:spcAft>
                      </a:pPr>
                      <a:r>
                        <a:rPr lang="en-US" sz="2100" dirty="0">
                          <a:effectLst/>
                        </a:rPr>
                        <a:t>Number of Additional Payers</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a:effectLst/>
                        </a:rPr>
                        <a:t>28</a:t>
                      </a:r>
                      <a:endParaRPr lang="en-US" sz="2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a:effectLst/>
                        </a:rPr>
                        <a:t>17</a:t>
                      </a:r>
                      <a:endParaRPr lang="en-US" sz="2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11</a:t>
                      </a:r>
                      <a:endParaRPr lang="en-US" sz="2100" dirty="0">
                        <a:effectLst/>
                        <a:latin typeface="Calibri"/>
                        <a:ea typeface="Calibri"/>
                        <a:cs typeface="Times New Roman"/>
                      </a:endParaRPr>
                    </a:p>
                  </a:txBody>
                  <a:tcPr marL="68580" marR="68580" marT="0" marB="0" anchor="b"/>
                </a:tc>
              </a:tr>
              <a:tr h="182880">
                <a:tc>
                  <a:txBody>
                    <a:bodyPr/>
                    <a:lstStyle/>
                    <a:p>
                      <a:pPr algn="ctr">
                        <a:lnSpc>
                          <a:spcPct val="115000"/>
                        </a:lnSpc>
                      </a:pPr>
                      <a:endParaRPr lang="en-US" sz="2100" dirty="0">
                        <a:effectLst/>
                        <a:latin typeface="Calibri"/>
                      </a:endParaRPr>
                    </a:p>
                  </a:txBody>
                  <a:tcPr marL="68580" marR="68580" marT="0" marB="0" anchor="b"/>
                </a:tc>
                <a:tc>
                  <a:txBody>
                    <a:bodyPr/>
                    <a:lstStyle/>
                    <a:p>
                      <a:pPr>
                        <a:lnSpc>
                          <a:spcPct val="115000"/>
                        </a:lnSpc>
                      </a:pPr>
                      <a:endParaRPr lang="en-US" sz="2100">
                        <a:effectLst/>
                        <a:latin typeface="Calibri"/>
                      </a:endParaRPr>
                    </a:p>
                  </a:txBody>
                  <a:tcPr marL="68580" marR="68580" marT="0" marB="0" anchor="b"/>
                </a:tc>
                <a:tc>
                  <a:txBody>
                    <a:bodyPr/>
                    <a:lstStyle/>
                    <a:p>
                      <a:pPr>
                        <a:lnSpc>
                          <a:spcPct val="115000"/>
                        </a:lnSpc>
                      </a:pPr>
                      <a:endParaRPr lang="en-US" sz="2100">
                        <a:effectLst/>
                        <a:latin typeface="Calibri"/>
                      </a:endParaRPr>
                    </a:p>
                  </a:txBody>
                  <a:tcPr marL="68580" marR="68580" marT="0" marB="0" anchor="b"/>
                </a:tc>
                <a:tc>
                  <a:txBody>
                    <a:bodyPr/>
                    <a:lstStyle/>
                    <a:p>
                      <a:pPr>
                        <a:lnSpc>
                          <a:spcPct val="115000"/>
                        </a:lnSpc>
                      </a:pPr>
                      <a:endParaRPr lang="en-US" sz="2100" dirty="0">
                        <a:effectLst/>
                        <a:latin typeface="Calibri"/>
                      </a:endParaRPr>
                    </a:p>
                  </a:txBody>
                  <a:tcPr marL="68580" marR="68580" marT="0" marB="0" anchor="b"/>
                </a:tc>
              </a:tr>
              <a:tr h="182880">
                <a:tc>
                  <a:txBody>
                    <a:bodyPr/>
                    <a:lstStyle/>
                    <a:p>
                      <a:pPr marL="0" marR="0" algn="ctr">
                        <a:lnSpc>
                          <a:spcPct val="115000"/>
                        </a:lnSpc>
                        <a:spcBef>
                          <a:spcPts val="0"/>
                        </a:spcBef>
                        <a:spcAft>
                          <a:spcPts val="0"/>
                        </a:spcAft>
                      </a:pPr>
                      <a:r>
                        <a:rPr lang="en-US" sz="2100" dirty="0">
                          <a:effectLst/>
                        </a:rPr>
                        <a:t>Total Payers by File</a:t>
                      </a:r>
                      <a:endParaRPr lang="en-US" sz="2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a:effectLst/>
                        </a:rPr>
                        <a:t>53</a:t>
                      </a:r>
                      <a:endParaRPr lang="en-US" sz="2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a:effectLst/>
                        </a:rPr>
                        <a:t>42</a:t>
                      </a:r>
                      <a:endParaRPr lang="en-US" sz="2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2100" dirty="0">
                          <a:effectLst/>
                        </a:rPr>
                        <a:t>36</a:t>
                      </a:r>
                      <a:endParaRPr lang="en-US" sz="2100" dirty="0">
                        <a:effectLst/>
                        <a:latin typeface="Calibri"/>
                        <a:ea typeface="Calibri"/>
                        <a:cs typeface="Times New Roman"/>
                      </a:endParaRPr>
                    </a:p>
                  </a:txBody>
                  <a:tcPr marL="68580" marR="68580" marT="0" marB="0" anchor="b"/>
                </a:tc>
              </a:tr>
            </a:tbl>
          </a:graphicData>
        </a:graphic>
      </p:graphicFrame>
      <p:sp>
        <p:nvSpPr>
          <p:cNvPr id="14" name="Rectangle 13"/>
          <p:cNvSpPr/>
          <p:nvPr/>
        </p:nvSpPr>
        <p:spPr>
          <a:xfrm>
            <a:off x="6096000" y="0"/>
            <a:ext cx="3048000" cy="984885"/>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defTabSz="914400" fontAlgn="auto">
              <a:spcBef>
                <a:spcPts val="0"/>
              </a:spcBef>
              <a:spcAft>
                <a:spcPts val="0"/>
              </a:spcAft>
            </a:pPr>
            <a:r>
              <a:rPr lang="en-US" sz="29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Calibri"/>
                <a:ea typeface="+mn-ea"/>
                <a:cs typeface="+mn-cs"/>
              </a:rPr>
              <a:t>Concentration </a:t>
            </a:r>
          </a:p>
          <a:p>
            <a:pPr algn="ctr" defTabSz="914400" fontAlgn="auto">
              <a:spcBef>
                <a:spcPts val="0"/>
              </a:spcBef>
              <a:spcAft>
                <a:spcPts val="0"/>
              </a:spcAft>
            </a:pPr>
            <a:r>
              <a:rPr lang="en-US" sz="29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Calibri"/>
                <a:ea typeface="+mn-ea"/>
                <a:cs typeface="+mn-cs"/>
              </a:rPr>
              <a:t>Ratios</a:t>
            </a:r>
            <a:endParaRPr lang="en-US" sz="29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Calibri"/>
              <a:ea typeface="+mn-ea"/>
              <a:cs typeface="+mn-cs"/>
            </a:endParaRPr>
          </a:p>
        </p:txBody>
      </p:sp>
    </p:spTree>
    <p:extLst>
      <p:ext uri="{BB962C8B-B14F-4D97-AF65-F5344CB8AC3E}">
        <p14:creationId xmlns:p14="http://schemas.microsoft.com/office/powerpoint/2010/main" val="3177694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Where can I find old User </a:t>
            </a:r>
            <a:r>
              <a:rPr lang="en-US" sz="2800" smtClean="0"/>
              <a:t>Workgroup presentations</a:t>
            </a:r>
            <a:r>
              <a:rPr lang="en-US" sz="2800" dirty="0" smtClean="0"/>
              <a:t>?</a:t>
            </a:r>
            <a:endParaRPr lang="en-US" sz="2800" dirty="0"/>
          </a:p>
        </p:txBody>
      </p:sp>
      <p:sp>
        <p:nvSpPr>
          <p:cNvPr id="3" name="Subtitle 2"/>
          <p:cNvSpPr>
            <a:spLocks noGrp="1"/>
          </p:cNvSpPr>
          <p:nvPr>
            <p:ph type="subTitle" idx="1"/>
          </p:nvPr>
        </p:nvSpPr>
        <p:spPr/>
        <p:txBody>
          <a:bodyPr/>
          <a:lstStyle/>
          <a:p>
            <a:r>
              <a:rPr lang="en-US" sz="1600" dirty="0">
                <a:hlinkClick r:id="rId3"/>
              </a:rPr>
              <a:t>http://www.chiamass.gov/ma-apcd-and-case-mix-user-workgroup-information</a:t>
            </a:r>
            <a:r>
              <a:rPr lang="en-US" sz="1600" dirty="0" smtClean="0">
                <a:hlinkClick r:id="rId3"/>
              </a:rPr>
              <a:t>/</a:t>
            </a:r>
            <a:r>
              <a:rPr lang="en-US" sz="1600" dirty="0" smtClean="0"/>
              <a:t> </a:t>
            </a:r>
            <a:endParaRPr lang="en-US"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225" y="2336224"/>
            <a:ext cx="6711745" cy="443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20090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Arial" panose="020B0604020202020204" pitchFamily="34" charset="0"/>
                <a:cs typeface="Arial" panose="020B0604020202020204" pitchFamily="34" charset="0"/>
              </a:rPr>
              <a:t>Questions </a:t>
            </a:r>
            <a:r>
              <a:rPr lang="en-US" sz="3200" dirty="0">
                <a:latin typeface="Arial" panose="020B0604020202020204" pitchFamily="34" charset="0"/>
                <a:cs typeface="Arial" panose="020B0604020202020204" pitchFamily="34" charset="0"/>
              </a:rPr>
              <a:t>related to </a:t>
            </a:r>
            <a:r>
              <a:rPr lang="en-US" sz="3200" dirty="0" smtClean="0">
                <a:latin typeface="Arial" panose="020B0604020202020204" pitchFamily="34" charset="0"/>
                <a:cs typeface="Arial" panose="020B0604020202020204" pitchFamily="34" charset="0"/>
              </a:rPr>
              <a:t>MA APCD: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Arial" panose="020B0604020202020204" pitchFamily="34" charset="0"/>
                <a:cs typeface="Arial" panose="020B0604020202020204" pitchFamily="34" charset="0"/>
              </a:rPr>
              <a:t>Questions related to </a:t>
            </a:r>
            <a:r>
              <a:rPr lang="en-US" sz="3200" dirty="0" smtClean="0">
                <a:latin typeface="Arial" panose="020B0604020202020204" pitchFamily="34" charset="0"/>
                <a:cs typeface="Arial" panose="020B0604020202020204" pitchFamily="34" charset="0"/>
              </a:rPr>
              <a:t>Case Mix</a:t>
            </a:r>
            <a:r>
              <a:rPr lang="en-US" sz="3200" dirty="0">
                <a:latin typeface="Arial" panose="020B0604020202020204" pitchFamily="34" charset="0"/>
                <a:cs typeface="Arial" panose="020B0604020202020204" pitchFamily="34" charset="0"/>
              </a:rPr>
              <a:t>: </a:t>
            </a:r>
            <a:r>
              <a:rPr lang="en-US" sz="3200" dirty="0">
                <a:latin typeface="+mn-lt"/>
              </a:rPr>
              <a:t>(</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Arial" panose="020B0604020202020204" pitchFamily="34" charset="0"/>
              <a:cs typeface="Arial" panose="020B0604020202020204" pitchFamily="34" charset="0"/>
            </a:endParaRPr>
          </a:p>
          <a:p>
            <a:pPr lvl="0" fontAlgn="auto">
              <a:spcAft>
                <a:spcPts val="0"/>
              </a:spcAft>
            </a:pPr>
            <a:r>
              <a:rPr lang="en-US" sz="2800" u="sng" dirty="0" smtClean="0">
                <a:latin typeface="Arial" panose="020B0604020202020204" pitchFamily="34" charset="0"/>
                <a:cs typeface="Arial" panose="020B0604020202020204" pitchFamily="34" charset="0"/>
              </a:rPr>
              <a:t>REMINDER</a:t>
            </a:r>
            <a:r>
              <a:rPr lang="en-US" sz="2800" dirty="0" smtClean="0">
                <a:latin typeface="Arial" panose="020B0604020202020204" pitchFamily="34" charset="0"/>
                <a:cs typeface="Arial" panose="020B0604020202020204" pitchFamily="34" charset="0"/>
              </a:rPr>
              <a:t>: Please include your </a:t>
            </a:r>
            <a:r>
              <a:rPr lang="en-US" sz="2800" b="1" dirty="0" smtClean="0">
                <a:latin typeface="Arial" panose="020B0604020202020204" pitchFamily="34" charset="0"/>
                <a:cs typeface="Arial" panose="020B0604020202020204" pitchFamily="34" charset="0"/>
              </a:rPr>
              <a:t>IRBNet ID#</a:t>
            </a:r>
            <a:r>
              <a:rPr lang="en-US" sz="2800" dirty="0" smtClean="0">
                <a:latin typeface="Arial" panose="020B0604020202020204" pitchFamily="34" charset="0"/>
                <a:cs typeface="Arial" panose="020B0604020202020204" pitchFamily="34" charset="0"/>
              </a:rPr>
              <a:t>, if you currently have a project using CHIA data</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in 2018,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in 2018,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u="sng" dirty="0" smtClean="0">
                <a:latin typeface="Arial" panose="020B0604020202020204" pitchFamily="34" charset="0"/>
                <a:cs typeface="Arial" panose="020B0604020202020204" pitchFamily="34" charset="0"/>
              </a:rPr>
              <a:t>Announcements / Updates</a:t>
            </a:r>
            <a:r>
              <a:rPr lang="en-US" dirty="0" smtClean="0">
                <a:latin typeface="Arial" panose="020B0604020202020204" pitchFamily="34" charset="0"/>
                <a:cs typeface="Arial" panose="020B0604020202020204" pitchFamily="34" charset="0"/>
              </a:rPr>
              <a:t>:</a:t>
            </a:r>
            <a:endParaRPr lang="en-US" u="sng" dirty="0" smtClean="0">
              <a:latin typeface="Arial" panose="020B0604020202020204" pitchFamily="34" charset="0"/>
              <a:cs typeface="Arial" panose="020B0604020202020204" pitchFamily="34" charset="0"/>
            </a:endParaRPr>
          </a:p>
          <a:p>
            <a:pPr marL="1028700" lvl="1" indent="-571500" algn="l">
              <a:buFont typeface="Courier New" panose="02070309020205020404" pitchFamily="49" charset="0"/>
              <a:buChar char="o"/>
            </a:pPr>
            <a:r>
              <a:rPr lang="en-US" sz="1800" dirty="0" smtClean="0">
                <a:solidFill>
                  <a:srgbClr val="1F497D"/>
                </a:solidFill>
                <a:latin typeface="Arial"/>
                <a:ea typeface="Times New Roman"/>
              </a:rPr>
              <a:t>MA APCD Release 7.0</a:t>
            </a:r>
            <a:endParaRPr lang="en-US" sz="1800" dirty="0">
              <a:solidFill>
                <a:srgbClr val="1F497D"/>
              </a:solidFill>
              <a:latin typeface="Arial"/>
              <a:ea typeface="Times New Roman"/>
            </a:endParaRPr>
          </a:p>
          <a:p>
            <a:pPr marL="1028700" lvl="1" indent="-571500" algn="l">
              <a:buFont typeface="Courier New" panose="02070309020205020404" pitchFamily="49" charset="0"/>
              <a:buChar char="o"/>
            </a:pPr>
            <a:r>
              <a:rPr lang="en-US" sz="1800" dirty="0" smtClean="0">
                <a:solidFill>
                  <a:srgbClr val="1F497D"/>
                </a:solidFill>
                <a:latin typeface="Arial"/>
              </a:rPr>
              <a:t>FY17 Case Mix</a:t>
            </a:r>
            <a:endParaRPr lang="en-US" sz="32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u="sng" dirty="0" smtClean="0">
                <a:latin typeface="Arial" panose="020B0604020202020204" pitchFamily="34" charset="0"/>
                <a:cs typeface="Arial" panose="020B0604020202020204" pitchFamily="34" charset="0"/>
              </a:rPr>
              <a:t>User Support Slide Topics</a:t>
            </a:r>
            <a:r>
              <a:rPr lang="en-US" dirty="0" smtClean="0">
                <a:latin typeface="Arial" panose="020B0604020202020204" pitchFamily="34" charset="0"/>
                <a:cs typeface="Arial" panose="020B0604020202020204" pitchFamily="34" charset="0"/>
              </a:rPr>
              <a:t>: </a:t>
            </a:r>
          </a:p>
          <a:p>
            <a:pPr marL="914400" lvl="1" indent="-457200" algn="l">
              <a:buFont typeface="Courier New" panose="02070309020205020404" pitchFamily="49" charset="0"/>
              <a:buChar char="o"/>
            </a:pPr>
            <a:r>
              <a:rPr lang="en-US" sz="1800" dirty="0">
                <a:solidFill>
                  <a:schemeClr val="tx2"/>
                </a:solidFill>
                <a:latin typeface="Arial" panose="020B0604020202020204" pitchFamily="34" charset="0"/>
                <a:cs typeface="Arial" panose="020B0604020202020204" pitchFamily="34" charset="0"/>
              </a:rPr>
              <a:t>Pharmacy Claims Quantity Dispensed</a:t>
            </a:r>
          </a:p>
          <a:p>
            <a:pPr marL="914400" lvl="1" indent="-457200" algn="l">
              <a:buFont typeface="Courier New" panose="02070309020205020404" pitchFamily="49" charset="0"/>
              <a:buChar char="o"/>
            </a:pPr>
            <a:r>
              <a:rPr lang="en-US" sz="1800" dirty="0">
                <a:solidFill>
                  <a:schemeClr val="tx2"/>
                </a:solidFill>
                <a:latin typeface="Arial" panose="020B0604020202020204" pitchFamily="34" charset="0"/>
                <a:cs typeface="Arial" panose="020B0604020202020204" pitchFamily="34" charset="0"/>
              </a:rPr>
              <a:t>Medical Claims Injury Intent</a:t>
            </a:r>
          </a:p>
          <a:p>
            <a:pPr marL="914400" lvl="1" indent="-457200" algn="l">
              <a:buFont typeface="Courier New" panose="02070309020205020404" pitchFamily="49" charset="0"/>
              <a:buChar char="o"/>
            </a:pPr>
            <a:r>
              <a:rPr lang="en-US" sz="1800" dirty="0">
                <a:solidFill>
                  <a:schemeClr val="tx2"/>
                </a:solidFill>
                <a:latin typeface="Arial" panose="020B0604020202020204" pitchFamily="34" charset="0"/>
                <a:cs typeface="Arial" panose="020B0604020202020204" pitchFamily="34" charset="0"/>
              </a:rPr>
              <a:t>Member Eligibility Coverage Flags</a:t>
            </a:r>
          </a:p>
          <a:p>
            <a:pPr marL="914400" lvl="1" indent="-457200" algn="l">
              <a:buFont typeface="Courier New" panose="02070309020205020404" pitchFamily="49" charset="0"/>
              <a:buChar char="o"/>
            </a:pPr>
            <a:r>
              <a:rPr lang="en-US" sz="1800" dirty="0">
                <a:solidFill>
                  <a:schemeClr val="tx2"/>
                </a:solidFill>
                <a:latin typeface="Arial" panose="020B0604020202020204" pitchFamily="34" charset="0"/>
                <a:cs typeface="Arial" panose="020B0604020202020204" pitchFamily="34" charset="0"/>
              </a:rPr>
              <a:t>MA APCD Release 7 Calendar Year​ 2017 Payer Concentration Ratios</a:t>
            </a: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Q&amp;A</a:t>
            </a:r>
            <a:endParaRPr lang="en-US" dirty="0">
              <a:latin typeface="Arial" panose="020B0604020202020204" pitchFamily="34" charset="0"/>
              <a:cs typeface="Arial" panose="020B0604020202020204" pitchFamily="34" charset="0"/>
            </a:endParaRP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7.0</a:t>
            </a:r>
            <a:endParaRPr lang="en-US" dirty="0"/>
          </a:p>
        </p:txBody>
      </p:sp>
      <p:sp>
        <p:nvSpPr>
          <p:cNvPr id="3" name="Subtitle 2"/>
          <p:cNvSpPr>
            <a:spLocks noGrp="1"/>
          </p:cNvSpPr>
          <p:nvPr>
            <p:ph type="subTitle" idx="1"/>
          </p:nvPr>
        </p:nvSpPr>
        <p:spPr/>
        <p:txBody>
          <a:bodyPr/>
          <a:lstStyle/>
          <a:p>
            <a:pPr marL="342900" lvl="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Available NOW</a:t>
            </a:r>
            <a:endParaRPr lang="en-US" sz="2400" dirty="0" smtClean="0"/>
          </a:p>
          <a:p>
            <a:pPr marL="342900" lvl="0" indent="-342900">
              <a:buFont typeface="Arial" panose="020B0604020202020204" pitchFamily="34" charset="0"/>
              <a:buChar char="•"/>
            </a:pPr>
            <a:r>
              <a:rPr lang="en-US" dirty="0" smtClean="0"/>
              <a:t>Encompasses </a:t>
            </a:r>
            <a:r>
              <a:rPr lang="en-US" dirty="0"/>
              <a:t>data from January </a:t>
            </a:r>
            <a:r>
              <a:rPr lang="en-US" dirty="0" smtClean="0"/>
              <a:t>2013 </a:t>
            </a:r>
            <a:r>
              <a:rPr lang="en-US" dirty="0"/>
              <a:t>– December </a:t>
            </a:r>
            <a:r>
              <a:rPr lang="en-US" dirty="0" smtClean="0"/>
              <a:t>2017 </a:t>
            </a:r>
            <a:r>
              <a:rPr lang="en-US" dirty="0"/>
              <a:t>with six months of claim </a:t>
            </a:r>
            <a:r>
              <a:rPr lang="en-US" dirty="0" smtClean="0"/>
              <a:t>runout (includes paid claims through 6/30/18)</a:t>
            </a:r>
          </a:p>
          <a:p>
            <a:pPr marL="342900" lvl="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Release Documentation and Data </a:t>
            </a:r>
            <a:r>
              <a:rPr lang="en-US" dirty="0">
                <a:solidFill>
                  <a:schemeClr val="tx2"/>
                </a:solidFill>
                <a:latin typeface="Arial" panose="020B0604020202020204" pitchFamily="34" charset="0"/>
                <a:cs typeface="Arial" panose="020B0604020202020204" pitchFamily="34" charset="0"/>
              </a:rPr>
              <a:t>S</a:t>
            </a:r>
            <a:r>
              <a:rPr lang="en-US" dirty="0" smtClean="0">
                <a:solidFill>
                  <a:schemeClr val="tx2"/>
                </a:solidFill>
                <a:latin typeface="Arial" panose="020B0604020202020204" pitchFamily="34" charset="0"/>
                <a:cs typeface="Arial" panose="020B0604020202020204" pitchFamily="34" charset="0"/>
              </a:rPr>
              <a:t>pecifications </a:t>
            </a:r>
            <a:r>
              <a:rPr lang="en-US" dirty="0" smtClean="0">
                <a:solidFill>
                  <a:schemeClr val="tx2"/>
                </a:solidFill>
                <a:latin typeface="Arial" panose="020B0604020202020204" pitchFamily="34" charset="0"/>
                <a:cs typeface="Arial" panose="020B0604020202020204" pitchFamily="34" charset="0"/>
              </a:rPr>
              <a:t>have been posted to the website: </a:t>
            </a:r>
            <a:r>
              <a:rPr lang="en-US" sz="1600" dirty="0" smtClean="0">
                <a:solidFill>
                  <a:srgbClr val="1F497D"/>
                </a:solidFill>
                <a:latin typeface="Arial" panose="020B0604020202020204" pitchFamily="34" charset="0"/>
                <a:cs typeface="Arial" panose="020B0604020202020204" pitchFamily="34" charset="0"/>
                <a:hlinkClick r:id="rId3"/>
              </a:rPr>
              <a:t>http</a:t>
            </a:r>
            <a:r>
              <a:rPr lang="en-US" sz="1600" dirty="0">
                <a:solidFill>
                  <a:srgbClr val="1F497D"/>
                </a:solidFill>
                <a:latin typeface="Arial" panose="020B0604020202020204" pitchFamily="34" charset="0"/>
                <a:cs typeface="Arial" panose="020B0604020202020204" pitchFamily="34" charset="0"/>
                <a:hlinkClick r:id="rId3"/>
              </a:rPr>
              <a:t>://www.chiamass.gov/ma-apcd</a:t>
            </a:r>
            <a:r>
              <a:rPr lang="en-US" sz="1600" dirty="0" smtClean="0">
                <a:solidFill>
                  <a:srgbClr val="1F497D"/>
                </a:solidFill>
                <a:latin typeface="Arial" panose="020B0604020202020204" pitchFamily="34" charset="0"/>
                <a:cs typeface="Arial" panose="020B0604020202020204" pitchFamily="34" charset="0"/>
                <a:hlinkClick r:id="rId3"/>
              </a:rPr>
              <a:t>/</a:t>
            </a:r>
            <a:r>
              <a:rPr lang="en-US" sz="1600" dirty="0" smtClean="0">
                <a:solidFill>
                  <a:srgbClr val="1F497D"/>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Apply now by listing 2017 (and any other years you want from Release 7.0) in the “Years Requested” section of the current application form</a:t>
            </a:r>
          </a:p>
          <a:p>
            <a:r>
              <a:rPr lang="en-US" sz="2400" dirty="0">
                <a:solidFill>
                  <a:schemeClr val="tx2"/>
                </a:solidFill>
                <a:latin typeface="Arial" panose="020B0604020202020204" pitchFamily="34" charset="0"/>
                <a:cs typeface="Arial" panose="020B0604020202020204" pitchFamily="34" charset="0"/>
              </a:rPr>
              <a:t>	</a:t>
            </a:r>
            <a:r>
              <a:rPr lang="en-US" sz="1600" dirty="0">
                <a:solidFill>
                  <a:schemeClr val="tx2"/>
                </a:solidFill>
                <a:latin typeface="Arial" panose="020B0604020202020204" pitchFamily="34" charset="0"/>
                <a:cs typeface="Arial" panose="020B0604020202020204" pitchFamily="34" charset="0"/>
              </a:rPr>
              <a:t>Available here: </a:t>
            </a:r>
            <a:r>
              <a:rPr lang="en-US" sz="1600" dirty="0">
                <a:solidFill>
                  <a:schemeClr val="tx2"/>
                </a:solidFill>
                <a:latin typeface="Arial" panose="020B0604020202020204" pitchFamily="34" charset="0"/>
                <a:cs typeface="Arial" panose="020B0604020202020204" pitchFamily="34" charset="0"/>
                <a:hlinkClick r:id="rId4"/>
              </a:rPr>
              <a:t>http://</a:t>
            </a:r>
            <a:r>
              <a:rPr lang="en-US" sz="1600" dirty="0" smtClean="0">
                <a:solidFill>
                  <a:schemeClr val="tx2"/>
                </a:solidFill>
                <a:latin typeface="Arial" panose="020B0604020202020204" pitchFamily="34" charset="0"/>
                <a:cs typeface="Arial" panose="020B0604020202020204" pitchFamily="34" charset="0"/>
                <a:hlinkClick r:id="rId4"/>
              </a:rPr>
              <a:t>www.chiamass.gov/application-documents</a:t>
            </a:r>
            <a:r>
              <a:rPr lang="en-US" sz="1600" dirty="0" smtClean="0">
                <a:solidFill>
                  <a:schemeClr val="tx2"/>
                </a:solidFill>
                <a:latin typeface="Arial" panose="020B0604020202020204" pitchFamily="34" charset="0"/>
                <a:cs typeface="Arial" panose="020B0604020202020204" pitchFamily="34" charset="0"/>
              </a:rPr>
              <a:t> </a:t>
            </a: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9239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Release 7.0 Highlights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Contains </a:t>
            </a:r>
            <a:r>
              <a:rPr lang="en-US" dirty="0" smtClean="0">
                <a:latin typeface="Arial" panose="020B0604020202020204" pitchFamily="34" charset="0"/>
                <a:cs typeface="Arial" panose="020B0604020202020204" pitchFamily="34" charset="0"/>
              </a:rPr>
              <a:t>ICD-10-CM </a:t>
            </a:r>
            <a:r>
              <a:rPr lang="en-US" dirty="0">
                <a:latin typeface="Arial" panose="020B0604020202020204" pitchFamily="34" charset="0"/>
                <a:cs typeface="Arial" panose="020B0604020202020204" pitchFamily="34" charset="0"/>
              </a:rPr>
              <a:t>procedure and diagnosis codes. ICD indicator flag indicates whether codes are reported in ICD-9 or ICD-10 format. </a:t>
            </a:r>
            <a:endParaRPr lang="en-US" dirty="0" smtClean="0">
              <a:latin typeface="Arial" panose="020B0604020202020204" pitchFamily="34" charset="0"/>
              <a:cs typeface="Arial" panose="020B0604020202020204" pitchFamily="34" charset="0"/>
            </a:endParaRPr>
          </a:p>
          <a:p>
            <a:pPr marL="800100" lvl="1" indent="-3429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NOTE: the </a:t>
            </a:r>
            <a:r>
              <a:rPr lang="en-US" sz="2000" dirty="0">
                <a:solidFill>
                  <a:schemeClr val="tx2"/>
                </a:solidFill>
                <a:latin typeface="Arial" panose="020B0604020202020204" pitchFamily="34" charset="0"/>
                <a:cs typeface="Arial" panose="020B0604020202020204" pitchFamily="34" charset="0"/>
              </a:rPr>
              <a:t>ICD indicator flag is as reported by carriers and is not 100% accurate. </a:t>
            </a:r>
          </a:p>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Accountable Care </a:t>
            </a:r>
            <a:r>
              <a:rPr lang="en-US" dirty="0">
                <a:latin typeface="Arial" panose="020B0604020202020204" pitchFamily="34" charset="0"/>
                <a:cs typeface="Arial" panose="020B0604020202020204" pitchFamily="34" charset="0"/>
              </a:rPr>
              <a:t>Partnership Plans will be denoted starting in 2018 as follows:</a:t>
            </a:r>
          </a:p>
          <a:p>
            <a:pPr marL="800100" lvl="1" indent="-3429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Insurance </a:t>
            </a:r>
            <a:r>
              <a:rPr lang="en-US" sz="2000" dirty="0">
                <a:solidFill>
                  <a:schemeClr val="tx2"/>
                </a:solidFill>
                <a:latin typeface="Arial" panose="020B0604020202020204" pitchFamily="34" charset="0"/>
                <a:cs typeface="Arial" panose="020B0604020202020204" pitchFamily="34" charset="0"/>
              </a:rPr>
              <a:t>Type Code/Product (ME003, MC003, PC003, DC003) use the new value of 30 to denote ACO</a:t>
            </a:r>
            <a:r>
              <a:rPr lang="en-US" sz="2000" dirty="0" smtClean="0">
                <a:solidFill>
                  <a:schemeClr val="tx2"/>
                </a:solidFill>
                <a:latin typeface="Arial" panose="020B0604020202020204" pitchFamily="34" charset="0"/>
                <a:cs typeface="Arial" panose="020B0604020202020204" pitchFamily="34" charset="0"/>
              </a:rPr>
              <a:t>.</a:t>
            </a:r>
          </a:p>
          <a:p>
            <a:pPr marL="342900" lvl="0" indent="-342900">
              <a:buFont typeface="Arial" panose="020B0604020202020204" pitchFamily="34" charset="0"/>
              <a:buChar char="•"/>
            </a:pPr>
            <a:r>
              <a:rPr lang="en-US" dirty="0"/>
              <a:t>A subset of MassHealth Enhanced Eligibility (MHEE LDS) data </a:t>
            </a:r>
            <a:r>
              <a:rPr lang="en-US" dirty="0" smtClean="0"/>
              <a:t>is now available </a:t>
            </a:r>
            <a:r>
              <a:rPr lang="en-US" dirty="0"/>
              <a:t>to all approved recipients of MassHealth data for the first time. The MHEE LDS data provides a view of a member on any given day.</a:t>
            </a:r>
          </a:p>
          <a:p>
            <a:pPr marL="800100" lvl="1" indent="-342900" algn="l">
              <a:buFont typeface="Courier New" panose="02070309020205020404" pitchFamily="49" charset="0"/>
              <a:buChar char="o"/>
            </a:pPr>
            <a:endParaRPr lang="en-US" sz="2000" dirty="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b="1" dirty="0" smtClean="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2170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More Release </a:t>
            </a:r>
            <a:r>
              <a:rPr lang="en-US" dirty="0" smtClean="0"/>
              <a:t>7.0 </a:t>
            </a:r>
            <a:r>
              <a:rPr lang="en-US" dirty="0" smtClean="0"/>
              <a:t>Highlights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Updated </a:t>
            </a:r>
            <a:r>
              <a:rPr lang="en-US" dirty="0"/>
              <a:t>Master Patient </a:t>
            </a:r>
            <a:r>
              <a:rPr lang="en-US" dirty="0" smtClean="0"/>
              <a:t>Index</a:t>
            </a:r>
          </a:p>
          <a:p>
            <a:pPr marL="800100" lvl="1"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A </a:t>
            </a:r>
            <a:r>
              <a:rPr lang="en-US" sz="1800" dirty="0">
                <a:solidFill>
                  <a:schemeClr val="tx2"/>
                </a:solidFill>
                <a:latin typeface="Arial" panose="020B0604020202020204" pitchFamily="34" charset="0"/>
                <a:cs typeface="Arial" panose="020B0604020202020204" pitchFamily="34" charset="0"/>
              </a:rPr>
              <a:t>small percentage of records may not have a MEMBERLINKEID due to inconsistencies and inaccuracies in carrier reporting. Please see the MA APCD Release 7.0 Master Patient Index (MPI) Data Exclusion document for a complete </a:t>
            </a:r>
            <a:r>
              <a:rPr lang="en-US" sz="1800" dirty="0" smtClean="0">
                <a:solidFill>
                  <a:schemeClr val="tx2"/>
                </a:solidFill>
                <a:latin typeface="Arial" panose="020B0604020202020204" pitchFamily="34" charset="0"/>
                <a:cs typeface="Arial" panose="020B0604020202020204" pitchFamily="34" charset="0"/>
              </a:rPr>
              <a:t>list.</a:t>
            </a:r>
          </a:p>
          <a:p>
            <a:pPr marL="800100" lvl="1"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Created </a:t>
            </a:r>
            <a:r>
              <a:rPr lang="en-US" sz="1800" dirty="0">
                <a:solidFill>
                  <a:schemeClr val="tx2"/>
                </a:solidFill>
                <a:latin typeface="Arial" panose="020B0604020202020204" pitchFamily="34" charset="0"/>
                <a:cs typeface="Arial" panose="020B0604020202020204" pitchFamily="34" charset="0"/>
              </a:rPr>
              <a:t>a MEMBERLINKEID crosswalk to enable users to apply Release 7.0 IDs to prior </a:t>
            </a:r>
            <a:r>
              <a:rPr lang="en-US" sz="1800" dirty="0" smtClean="0">
                <a:solidFill>
                  <a:schemeClr val="tx2"/>
                </a:solidFill>
                <a:latin typeface="Arial" panose="020B0604020202020204" pitchFamily="34" charset="0"/>
                <a:cs typeface="Arial" panose="020B0604020202020204" pitchFamily="34" charset="0"/>
              </a:rPr>
              <a:t>Release </a:t>
            </a:r>
            <a:r>
              <a:rPr lang="en-US" sz="1800" dirty="0" smtClean="0">
                <a:solidFill>
                  <a:schemeClr val="tx2"/>
                </a:solidFill>
              </a:rPr>
              <a:t>6.0</a:t>
            </a:r>
            <a:r>
              <a:rPr lang="en-US" sz="1800" dirty="0">
                <a:solidFill>
                  <a:schemeClr val="tx2"/>
                </a:solidFill>
              </a:rPr>
              <a:t>. </a:t>
            </a:r>
            <a:r>
              <a:rPr lang="en-US" sz="1800" dirty="0">
                <a:solidFill>
                  <a:schemeClr val="tx2"/>
                </a:solidFill>
                <a:latin typeface="Arial" panose="020B0604020202020204" pitchFamily="34" charset="0"/>
                <a:cs typeface="Arial" panose="020B0604020202020204" pitchFamily="34" charset="0"/>
              </a:rPr>
              <a:t>This is available upon request.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579933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Release 7.0 Carrier Highlights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1800" dirty="0" smtClean="0"/>
              <a:t>As </a:t>
            </a:r>
            <a:r>
              <a:rPr lang="en-US" sz="1800" dirty="0"/>
              <a:t>a result of the Supreme Court </a:t>
            </a:r>
            <a:r>
              <a:rPr lang="en-US" sz="1800" dirty="0" err="1"/>
              <a:t>Gobeille</a:t>
            </a:r>
            <a:r>
              <a:rPr lang="en-US" sz="1800" dirty="0"/>
              <a:t> ruling, several carriers have removed some or all self-insured data from their MA APCD data submissions, resulting in a drop in members and claims in 2016 onward. At the end of 2017 reporting period, approximately 75% (or about 1.75 million members) of self-insured Member Eligibility data is missing from the MA APCD. Several carriers actively poll their employer groups for inclusion in MA APCD</a:t>
            </a:r>
            <a:r>
              <a:rPr lang="en-US" sz="1800" dirty="0" smtClean="0"/>
              <a:t>.</a:t>
            </a:r>
          </a:p>
          <a:p>
            <a:pPr marL="342900" indent="-342900">
              <a:buFont typeface="Arial" panose="020B0604020202020204" pitchFamily="34" charset="0"/>
              <a:buChar char="•"/>
            </a:pPr>
            <a:r>
              <a:rPr lang="en-US" sz="1800" dirty="0"/>
              <a:t>Several small carriers have stopped submitting due to the Supreme Court </a:t>
            </a:r>
            <a:r>
              <a:rPr lang="en-US" sz="1800" dirty="0" err="1"/>
              <a:t>Gobeille</a:t>
            </a:r>
            <a:r>
              <a:rPr lang="en-US" sz="1800" dirty="0"/>
              <a:t> decision or have otherwise left the MA market. CHIA has retained their data for earlier years but users should note that data will be sporadic for the year they exited the MA APCD (consult the Release 7.0 Documentation Guide for full list of payers affected).</a:t>
            </a:r>
            <a:endParaRPr lang="en-US" sz="1800"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26722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Release 7.0 Carrier Highlights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a:t>Several carriers resubmitted data, improving data linkage between their file types</a:t>
            </a:r>
            <a:r>
              <a:rPr lang="en-US" dirty="0" smtClean="0"/>
              <a:t>.</a:t>
            </a:r>
          </a:p>
          <a:p>
            <a:pPr marL="342900" indent="-342900">
              <a:buFont typeface="Arial" panose="020B0604020202020204" pitchFamily="34" charset="0"/>
              <a:buChar char="•"/>
            </a:pPr>
            <a:r>
              <a:rPr lang="en-US" dirty="0"/>
              <a:t>Three new submitters are included in Release 7.0</a:t>
            </a:r>
            <a:r>
              <a:rPr lang="en-US" dirty="0" smtClean="0"/>
              <a:t>.</a:t>
            </a:r>
          </a:p>
          <a:p>
            <a:pPr marL="342900" indent="-342900">
              <a:buFont typeface="Arial" panose="020B0604020202020204" pitchFamily="34" charset="0"/>
              <a:buChar char="•"/>
            </a:pPr>
            <a:r>
              <a:rPr lang="en-US" dirty="0" smtClean="0"/>
              <a:t>Additional carrier-specific highlights (by </a:t>
            </a:r>
            <a:r>
              <a:rPr lang="en-US" dirty="0" err="1" smtClean="0"/>
              <a:t>OrgID</a:t>
            </a:r>
            <a:r>
              <a:rPr lang="en-US" dirty="0" smtClean="0"/>
              <a:t>) can be found in the Release </a:t>
            </a:r>
            <a:r>
              <a:rPr lang="en-US" dirty="0"/>
              <a:t>7.0 Release Notes: </a:t>
            </a:r>
            <a:r>
              <a:rPr lang="en-US" dirty="0">
                <a:hlinkClick r:id="rId2"/>
              </a:rPr>
              <a:t>http://</a:t>
            </a:r>
            <a:r>
              <a:rPr lang="en-US" dirty="0" smtClean="0">
                <a:hlinkClick r:id="rId2"/>
              </a:rPr>
              <a:t>www.chiamass.gov/assets/docs/p/apcd/apcd-7.0/MA-APCD-Release-7.0-Release-Notes.pdf</a:t>
            </a:r>
            <a:r>
              <a:rPr lang="en-US" dirty="0" smtClean="0"/>
              <a:t> </a:t>
            </a: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222138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FY17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JUNE [COMPLETED]</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NOVEMBER [COMPLETED]</a:t>
            </a:r>
            <a:endParaRPr lang="en-US" sz="1600" b="1" dirty="0" smtClean="0">
              <a:solidFill>
                <a:srgbClr val="00B050"/>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FF0000"/>
                </a:solidFill>
                <a:latin typeface="Arial" panose="020B0604020202020204" pitchFamily="34" charset="0"/>
                <a:cs typeface="Arial" panose="020B0604020202020204" pitchFamily="34" charset="0"/>
              </a:rPr>
              <a:t>JANUARY</a:t>
            </a:r>
            <a:endParaRPr lang="en-US" sz="1600" b="1"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9337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	QUESTIONS?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25456</TotalTime>
  <Words>1674</Words>
  <Application>Microsoft Office PowerPoint</Application>
  <PresentationFormat>On-screen Show (4:3)</PresentationFormat>
  <Paragraphs>277</Paragraphs>
  <Slides>17</Slides>
  <Notes>9</Notes>
  <HiddenSlides>0</HiddenSlides>
  <MMClips>0</MMClips>
  <ScaleCrop>false</ScaleCrop>
  <HeadingPairs>
    <vt:vector size="4" baseType="variant">
      <vt:variant>
        <vt:lpstr>Theme</vt:lpstr>
      </vt:variant>
      <vt:variant>
        <vt:i4>4</vt:i4>
      </vt:variant>
      <vt:variant>
        <vt:lpstr>Slide Titles</vt:lpstr>
      </vt:variant>
      <vt:variant>
        <vt:i4>17</vt:i4>
      </vt:variant>
    </vt:vector>
  </HeadingPairs>
  <TitlesOfParts>
    <vt:vector size="21" baseType="lpstr">
      <vt:lpstr>content option A</vt:lpstr>
      <vt:lpstr>HIT January 2014</vt:lpstr>
      <vt:lpstr>1_content option A</vt:lpstr>
      <vt:lpstr>Office Theme</vt:lpstr>
      <vt:lpstr>MA Center for Health Information &amp; Analysis  MA APCD User Workgroup</vt:lpstr>
      <vt:lpstr>Agenda</vt:lpstr>
      <vt:lpstr>MA APCD Release 7.0</vt:lpstr>
      <vt:lpstr>Release 7.0 Highlights</vt:lpstr>
      <vt:lpstr>More Release 7.0 Highlights</vt:lpstr>
      <vt:lpstr>Release 7.0 Carrier Highlights</vt:lpstr>
      <vt:lpstr>Release 7.0 Carrier Highlights</vt:lpstr>
      <vt:lpstr>Case Mix FY17 Release Calendar</vt:lpstr>
      <vt:lpstr> QUESTIONS?</vt:lpstr>
      <vt:lpstr>Question: I have a couple of questions regarding the pharmacy data. The Quantity dispensed field contains some very large numbers.  What do they mean? What are the units? Is there any relationship between Drug units of Measure field and Quantity Dispensed field? </vt:lpstr>
      <vt:lpstr>Question: I have a couple of questions regarding  the pharmacy data. The Quantity dispensed field contains some very large numbers.  What do they mean? What are the units? Is there any relationship between Drug units of Measure  field and Quantity Dispensed field?  (continued)</vt:lpstr>
      <vt:lpstr>Question: I have historically used Case Mix data for injury surveillance due to high quality E-Codes. Beginning in summer of 2017,  Massachusetts (MA) suicide deaths increased.  With the transition to ICD-10-CM, did injury intent data in the MA APCD improve in a way that would allow us to characterize injury risks?</vt:lpstr>
      <vt:lpstr>Question: The Member Eligibility file contains several benefit flag fields for evaluating  specific types of coverage. What is the percentage of reporting volume? How complete is the data?</vt:lpstr>
      <vt:lpstr>Question: In the initial release of the MA APCD, payer concentration ratios for calendar year 2011 revealed that over 90 % of paid claims were concentrated among 15 payers. In the newest release of the MA APCD have the concentration ratios changed? </vt:lpstr>
      <vt:lpstr>Where can I find old User Workgroup presentations?</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Adam Tapply</cp:lastModifiedBy>
  <cp:revision>541</cp:revision>
  <cp:lastPrinted>2019-01-22T19:45:46Z</cp:lastPrinted>
  <dcterms:created xsi:type="dcterms:W3CDTF">2014-04-22T00:14:56Z</dcterms:created>
  <dcterms:modified xsi:type="dcterms:W3CDTF">2019-01-22T20:31:25Z</dcterms:modified>
</cp:coreProperties>
</file>