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3"/>
  </p:notesMasterIdLst>
  <p:handoutMasterIdLst>
    <p:handoutMasterId r:id="rId24"/>
  </p:handoutMasterIdLst>
  <p:sldIdLst>
    <p:sldId id="259" r:id="rId3"/>
    <p:sldId id="274" r:id="rId4"/>
    <p:sldId id="327" r:id="rId5"/>
    <p:sldId id="343" r:id="rId6"/>
    <p:sldId id="321" r:id="rId7"/>
    <p:sldId id="341" r:id="rId8"/>
    <p:sldId id="342" r:id="rId9"/>
    <p:sldId id="318" r:id="rId10"/>
    <p:sldId id="337" r:id="rId11"/>
    <p:sldId id="344" r:id="rId12"/>
    <p:sldId id="345" r:id="rId13"/>
    <p:sldId id="346" r:id="rId14"/>
    <p:sldId id="336" r:id="rId15"/>
    <p:sldId id="347" r:id="rId16"/>
    <p:sldId id="348" r:id="rId17"/>
    <p:sldId id="349" r:id="rId18"/>
    <p:sldId id="350" r:id="rId19"/>
    <p:sldId id="306" r:id="rId20"/>
    <p:sldId id="328" r:id="rId21"/>
    <p:sldId id="31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3"/>
    <p:restoredTop sz="81829" autoAdjust="0"/>
  </p:normalViewPr>
  <p:slideViewPr>
    <p:cSldViewPr snapToGrid="0" snapToObjects="1" showGuides="1">
      <p:cViewPr varScale="1">
        <p:scale>
          <a:sx n="53" d="100"/>
          <a:sy n="53" d="100"/>
        </p:scale>
        <p:origin x="-102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3BA78-70F8-4C15-887F-6E49199691FB}" type="doc">
      <dgm:prSet loTypeId="urn:microsoft.com/office/officeart/2005/8/layout/process1" loCatId="process" qsTypeId="urn:microsoft.com/office/officeart/2005/8/quickstyle/simple5" qsCatId="simple" csTypeId="urn:microsoft.com/office/officeart/2005/8/colors/accent0_3" csCatId="mainScheme" phldr="1"/>
      <dgm:spPr/>
      <dgm:t>
        <a:bodyPr/>
        <a:lstStyle/>
        <a:p>
          <a:endParaRPr lang="en-US"/>
        </a:p>
      </dgm:t>
    </dgm:pt>
    <dgm:pt modelId="{7B3BA8FE-3464-4ABC-8D38-8F82B3CA730A}">
      <dgm:prSet phldrT="[Text]" custT="1"/>
      <dgm:spPr/>
      <dgm:t>
        <a:bodyPr/>
        <a:lstStyle/>
        <a:p>
          <a:r>
            <a:rPr lang="en-US" sz="2200" b="1" dirty="0" smtClean="0"/>
            <a:t>Medical Claims OrgID and </a:t>
          </a:r>
        </a:p>
        <a:p>
          <a:r>
            <a:rPr lang="en-US" sz="2200" b="1" dirty="0" smtClean="0"/>
            <a:t>Referring </a:t>
          </a:r>
          <a:r>
            <a:rPr lang="en-US" sz="2200" b="1" dirty="0" err="1" smtClean="0"/>
            <a:t>ProviderID</a:t>
          </a:r>
          <a:r>
            <a:rPr lang="en-US" sz="2200" b="1" dirty="0" smtClean="0"/>
            <a:t> </a:t>
          </a:r>
          <a:r>
            <a:rPr lang="en-US" sz="2200" b="1" dirty="0" err="1" smtClean="0"/>
            <a:t>Linkage_ID</a:t>
          </a:r>
          <a:endParaRPr lang="en-US" sz="2200" b="1" dirty="0"/>
        </a:p>
      </dgm:t>
    </dgm:pt>
    <dgm:pt modelId="{30748F34-8372-4970-A01D-625746266C64}" type="parTrans" cxnId="{7E20D6B0-CB0E-46A6-8F1D-B7CAA9D41B60}">
      <dgm:prSet/>
      <dgm:spPr/>
      <dgm:t>
        <a:bodyPr/>
        <a:lstStyle/>
        <a:p>
          <a:endParaRPr lang="en-US"/>
        </a:p>
      </dgm:t>
    </dgm:pt>
    <dgm:pt modelId="{FD2315C2-2C12-476A-8813-9703CDA8BBAF}" type="sibTrans" cxnId="{7E20D6B0-CB0E-46A6-8F1D-B7CAA9D41B60}">
      <dgm:prSet/>
      <dgm:spPr/>
      <dgm:t>
        <a:bodyPr/>
        <a:lstStyle/>
        <a:p>
          <a:endParaRPr lang="en-US"/>
        </a:p>
      </dgm:t>
    </dgm:pt>
    <dgm:pt modelId="{58E90994-1D57-4A08-B07D-8FF73067337B}">
      <dgm:prSet phldrT="[Text]" custT="1"/>
      <dgm:spPr/>
      <dgm:t>
        <a:bodyPr/>
        <a:lstStyle/>
        <a:p>
          <a:r>
            <a:rPr lang="en-US" sz="2200" b="1" dirty="0" smtClean="0"/>
            <a:t>Provider Table OrgID and </a:t>
          </a:r>
        </a:p>
        <a:p>
          <a:r>
            <a:rPr lang="en-US" sz="2200" b="1" dirty="0" smtClean="0"/>
            <a:t>Linking </a:t>
          </a:r>
          <a:r>
            <a:rPr lang="en-US" sz="2200" b="1" dirty="0" err="1" smtClean="0"/>
            <a:t>ProviderID</a:t>
          </a:r>
          <a:r>
            <a:rPr lang="en-US" sz="2200" b="1" dirty="0" smtClean="0"/>
            <a:t> </a:t>
          </a:r>
          <a:endParaRPr lang="en-US" sz="2200" b="1" dirty="0"/>
        </a:p>
      </dgm:t>
    </dgm:pt>
    <dgm:pt modelId="{DE23994F-8412-4583-87E2-C12F2612E327}" type="parTrans" cxnId="{8488457F-B2EF-40B8-8E23-F6684A3938D8}">
      <dgm:prSet/>
      <dgm:spPr/>
      <dgm:t>
        <a:bodyPr/>
        <a:lstStyle/>
        <a:p>
          <a:endParaRPr lang="en-US"/>
        </a:p>
      </dgm:t>
    </dgm:pt>
    <dgm:pt modelId="{D00F338C-CF8F-4A6B-A8D2-F5A96766DF7D}" type="sibTrans" cxnId="{8488457F-B2EF-40B8-8E23-F6684A3938D8}">
      <dgm:prSet/>
      <dgm:spPr/>
      <dgm:t>
        <a:bodyPr/>
        <a:lstStyle/>
        <a:p>
          <a:endParaRPr lang="en-US"/>
        </a:p>
      </dgm:t>
    </dgm:pt>
    <dgm:pt modelId="{C8317BE4-0430-452A-9A11-63C298E173B1}" type="pres">
      <dgm:prSet presAssocID="{37B3BA78-70F8-4C15-887F-6E49199691FB}" presName="Name0" presStyleCnt="0">
        <dgm:presLayoutVars>
          <dgm:dir/>
          <dgm:resizeHandles val="exact"/>
        </dgm:presLayoutVars>
      </dgm:prSet>
      <dgm:spPr/>
      <dgm:t>
        <a:bodyPr/>
        <a:lstStyle/>
        <a:p>
          <a:endParaRPr lang="en-US"/>
        </a:p>
      </dgm:t>
    </dgm:pt>
    <dgm:pt modelId="{787DD310-E87D-4619-80A3-C8FA14596E80}" type="pres">
      <dgm:prSet presAssocID="{7B3BA8FE-3464-4ABC-8D38-8F82B3CA730A}" presName="node" presStyleLbl="node1" presStyleIdx="0" presStyleCnt="2">
        <dgm:presLayoutVars>
          <dgm:bulletEnabled val="1"/>
        </dgm:presLayoutVars>
      </dgm:prSet>
      <dgm:spPr/>
      <dgm:t>
        <a:bodyPr/>
        <a:lstStyle/>
        <a:p>
          <a:endParaRPr lang="en-US"/>
        </a:p>
      </dgm:t>
    </dgm:pt>
    <dgm:pt modelId="{020514CC-A9F7-4755-B1CC-EB7AF2426FD4}" type="pres">
      <dgm:prSet presAssocID="{FD2315C2-2C12-476A-8813-9703CDA8BBAF}" presName="sibTrans" presStyleLbl="sibTrans2D1" presStyleIdx="0" presStyleCnt="1"/>
      <dgm:spPr/>
      <dgm:t>
        <a:bodyPr/>
        <a:lstStyle/>
        <a:p>
          <a:endParaRPr lang="en-US"/>
        </a:p>
      </dgm:t>
    </dgm:pt>
    <dgm:pt modelId="{A61D724C-C5B5-493C-981A-8E8F0B0B7695}" type="pres">
      <dgm:prSet presAssocID="{FD2315C2-2C12-476A-8813-9703CDA8BBAF}" presName="connectorText" presStyleLbl="sibTrans2D1" presStyleIdx="0" presStyleCnt="1"/>
      <dgm:spPr/>
      <dgm:t>
        <a:bodyPr/>
        <a:lstStyle/>
        <a:p>
          <a:endParaRPr lang="en-US"/>
        </a:p>
      </dgm:t>
    </dgm:pt>
    <dgm:pt modelId="{3BA314EA-1A6B-4A81-862D-D99C67A70359}" type="pres">
      <dgm:prSet presAssocID="{58E90994-1D57-4A08-B07D-8FF73067337B}" presName="node" presStyleLbl="node1" presStyleIdx="1" presStyleCnt="2">
        <dgm:presLayoutVars>
          <dgm:bulletEnabled val="1"/>
        </dgm:presLayoutVars>
      </dgm:prSet>
      <dgm:spPr/>
      <dgm:t>
        <a:bodyPr/>
        <a:lstStyle/>
        <a:p>
          <a:endParaRPr lang="en-US"/>
        </a:p>
      </dgm:t>
    </dgm:pt>
  </dgm:ptLst>
  <dgm:cxnLst>
    <dgm:cxn modelId="{2033BACF-429D-4849-BB6C-BF8CD1D76C42}" type="presOf" srcId="{FD2315C2-2C12-476A-8813-9703CDA8BBAF}" destId="{A61D724C-C5B5-493C-981A-8E8F0B0B7695}" srcOrd="1" destOrd="0" presId="urn:microsoft.com/office/officeart/2005/8/layout/process1"/>
    <dgm:cxn modelId="{BB59D6D7-B5C3-4AA9-85C3-117E22701C28}" type="presOf" srcId="{58E90994-1D57-4A08-B07D-8FF73067337B}" destId="{3BA314EA-1A6B-4A81-862D-D99C67A70359}" srcOrd="0" destOrd="0" presId="urn:microsoft.com/office/officeart/2005/8/layout/process1"/>
    <dgm:cxn modelId="{8488457F-B2EF-40B8-8E23-F6684A3938D8}" srcId="{37B3BA78-70F8-4C15-887F-6E49199691FB}" destId="{58E90994-1D57-4A08-B07D-8FF73067337B}" srcOrd="1" destOrd="0" parTransId="{DE23994F-8412-4583-87E2-C12F2612E327}" sibTransId="{D00F338C-CF8F-4A6B-A8D2-F5A96766DF7D}"/>
    <dgm:cxn modelId="{38170258-30D0-4A5E-84EE-945675FEF8DC}" type="presOf" srcId="{7B3BA8FE-3464-4ABC-8D38-8F82B3CA730A}" destId="{787DD310-E87D-4619-80A3-C8FA14596E80}" srcOrd="0" destOrd="0" presId="urn:microsoft.com/office/officeart/2005/8/layout/process1"/>
    <dgm:cxn modelId="{565AE8DE-0429-4A0B-A60D-41A386F3B5A3}" type="presOf" srcId="{FD2315C2-2C12-476A-8813-9703CDA8BBAF}" destId="{020514CC-A9F7-4755-B1CC-EB7AF2426FD4}" srcOrd="0" destOrd="0" presId="urn:microsoft.com/office/officeart/2005/8/layout/process1"/>
    <dgm:cxn modelId="{7E20D6B0-CB0E-46A6-8F1D-B7CAA9D41B60}" srcId="{37B3BA78-70F8-4C15-887F-6E49199691FB}" destId="{7B3BA8FE-3464-4ABC-8D38-8F82B3CA730A}" srcOrd="0" destOrd="0" parTransId="{30748F34-8372-4970-A01D-625746266C64}" sibTransId="{FD2315C2-2C12-476A-8813-9703CDA8BBAF}"/>
    <dgm:cxn modelId="{2F65798B-9088-4F7F-8208-0380A170BE8F}" type="presOf" srcId="{37B3BA78-70F8-4C15-887F-6E49199691FB}" destId="{C8317BE4-0430-452A-9A11-63C298E173B1}" srcOrd="0" destOrd="0" presId="urn:microsoft.com/office/officeart/2005/8/layout/process1"/>
    <dgm:cxn modelId="{B9627455-2427-4379-8628-EC47A54D01F8}" type="presParOf" srcId="{C8317BE4-0430-452A-9A11-63C298E173B1}" destId="{787DD310-E87D-4619-80A3-C8FA14596E80}" srcOrd="0" destOrd="0" presId="urn:microsoft.com/office/officeart/2005/8/layout/process1"/>
    <dgm:cxn modelId="{045BCB29-7758-481B-AF9A-F9C237DB940C}" type="presParOf" srcId="{C8317BE4-0430-452A-9A11-63C298E173B1}" destId="{020514CC-A9F7-4755-B1CC-EB7AF2426FD4}" srcOrd="1" destOrd="0" presId="urn:microsoft.com/office/officeart/2005/8/layout/process1"/>
    <dgm:cxn modelId="{A8B51C30-D776-442F-BAE1-A9E4C24F3101}" type="presParOf" srcId="{020514CC-A9F7-4755-B1CC-EB7AF2426FD4}" destId="{A61D724C-C5B5-493C-981A-8E8F0B0B7695}" srcOrd="0" destOrd="0" presId="urn:microsoft.com/office/officeart/2005/8/layout/process1"/>
    <dgm:cxn modelId="{A3D292CA-C90B-474D-BC41-E5D75E109852}" type="presParOf" srcId="{C8317BE4-0430-452A-9A11-63C298E173B1}" destId="{3BA314EA-1A6B-4A81-862D-D99C67A7035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C7BCE-9AF6-4EF8-BDEE-EA79C8DD40AD}" type="doc">
      <dgm:prSet loTypeId="urn:microsoft.com/office/officeart/2005/8/layout/cycle6" loCatId="relationship" qsTypeId="urn:microsoft.com/office/officeart/2005/8/quickstyle/3d1" qsCatId="3D" csTypeId="urn:microsoft.com/office/officeart/2005/8/colors/colorful5" csCatId="colorful" phldr="1"/>
      <dgm:spPr/>
      <dgm:t>
        <a:bodyPr/>
        <a:lstStyle/>
        <a:p>
          <a:endParaRPr lang="en-US"/>
        </a:p>
      </dgm:t>
    </dgm:pt>
    <dgm:pt modelId="{F3C55FC4-421A-4CBD-A28C-F7E32131A11B}">
      <dgm:prSet phldrT="[Text]"/>
      <dgm:spPr/>
      <dgm:t>
        <a:bodyPr/>
        <a:lstStyle/>
        <a:p>
          <a:r>
            <a:rPr lang="en-US" dirty="0" smtClean="0"/>
            <a:t>Medical Claims NPIs</a:t>
          </a:r>
          <a:endParaRPr lang="en-US" dirty="0"/>
        </a:p>
      </dgm:t>
    </dgm:pt>
    <dgm:pt modelId="{6863B387-B134-4580-8381-813E3D9F5B53}" type="parTrans" cxnId="{1C428A68-C939-4C0E-B829-C65D7190904F}">
      <dgm:prSet/>
      <dgm:spPr/>
      <dgm:t>
        <a:bodyPr/>
        <a:lstStyle/>
        <a:p>
          <a:endParaRPr lang="en-US"/>
        </a:p>
      </dgm:t>
    </dgm:pt>
    <dgm:pt modelId="{D22CAFE8-DF53-4735-BD64-65FBC61D5C6A}" type="sibTrans" cxnId="{1C428A68-C939-4C0E-B829-C65D7190904F}">
      <dgm:prSet/>
      <dgm:spPr/>
      <dgm:t>
        <a:bodyPr/>
        <a:lstStyle/>
        <a:p>
          <a:endParaRPr lang="en-US"/>
        </a:p>
      </dgm:t>
    </dgm:pt>
    <dgm:pt modelId="{29217631-3A88-48E4-A3CA-2CD1D14C4F9E}">
      <dgm:prSet phldrT="[Text]"/>
      <dgm:spPr/>
      <dgm:t>
        <a:bodyPr/>
        <a:lstStyle/>
        <a:p>
          <a:r>
            <a:rPr lang="en-US" dirty="0" smtClean="0"/>
            <a:t>Provide File NPIs</a:t>
          </a:r>
          <a:endParaRPr lang="en-US" dirty="0"/>
        </a:p>
      </dgm:t>
    </dgm:pt>
    <dgm:pt modelId="{04E2ED3B-9F87-4FE0-8A68-A43EC77228F4}" type="parTrans" cxnId="{3529AEC7-4C0E-4C7A-904C-C36875A5CD7C}">
      <dgm:prSet/>
      <dgm:spPr/>
      <dgm:t>
        <a:bodyPr/>
        <a:lstStyle/>
        <a:p>
          <a:endParaRPr lang="en-US"/>
        </a:p>
      </dgm:t>
    </dgm:pt>
    <dgm:pt modelId="{232AAA7D-7DBD-4D78-8930-10B4524CB4BA}" type="sibTrans" cxnId="{3529AEC7-4C0E-4C7A-904C-C36875A5CD7C}">
      <dgm:prSet/>
      <dgm:spPr/>
      <dgm:t>
        <a:bodyPr/>
        <a:lstStyle/>
        <a:p>
          <a:endParaRPr lang="en-US"/>
        </a:p>
      </dgm:t>
    </dgm:pt>
    <dgm:pt modelId="{E9FA73D2-7090-46BD-8950-B537C6C54B64}" type="pres">
      <dgm:prSet presAssocID="{A56C7BCE-9AF6-4EF8-BDEE-EA79C8DD40AD}" presName="cycle" presStyleCnt="0">
        <dgm:presLayoutVars>
          <dgm:dir/>
          <dgm:resizeHandles val="exact"/>
        </dgm:presLayoutVars>
      </dgm:prSet>
      <dgm:spPr/>
      <dgm:t>
        <a:bodyPr/>
        <a:lstStyle/>
        <a:p>
          <a:endParaRPr lang="en-US"/>
        </a:p>
      </dgm:t>
    </dgm:pt>
    <dgm:pt modelId="{81E63B3E-5FB0-436C-96D8-3998F21AAAEF}" type="pres">
      <dgm:prSet presAssocID="{F3C55FC4-421A-4CBD-A28C-F7E32131A11B}" presName="node" presStyleLbl="node1" presStyleIdx="0" presStyleCnt="2">
        <dgm:presLayoutVars>
          <dgm:bulletEnabled val="1"/>
        </dgm:presLayoutVars>
      </dgm:prSet>
      <dgm:spPr/>
      <dgm:t>
        <a:bodyPr/>
        <a:lstStyle/>
        <a:p>
          <a:endParaRPr lang="en-US"/>
        </a:p>
      </dgm:t>
    </dgm:pt>
    <dgm:pt modelId="{F4B8A99D-AA4E-4D33-974C-0EF1E4E15892}" type="pres">
      <dgm:prSet presAssocID="{F3C55FC4-421A-4CBD-A28C-F7E32131A11B}" presName="spNode" presStyleCnt="0"/>
      <dgm:spPr/>
    </dgm:pt>
    <dgm:pt modelId="{359071CF-7A7A-4F82-B6FC-39949CCABAB1}" type="pres">
      <dgm:prSet presAssocID="{D22CAFE8-DF53-4735-BD64-65FBC61D5C6A}" presName="sibTrans" presStyleLbl="sibTrans1D1" presStyleIdx="0" presStyleCnt="2"/>
      <dgm:spPr/>
      <dgm:t>
        <a:bodyPr/>
        <a:lstStyle/>
        <a:p>
          <a:endParaRPr lang="en-US"/>
        </a:p>
      </dgm:t>
    </dgm:pt>
    <dgm:pt modelId="{CDB1F6BB-0FB7-486B-810C-AA1B233F425B}" type="pres">
      <dgm:prSet presAssocID="{29217631-3A88-48E4-A3CA-2CD1D14C4F9E}" presName="node" presStyleLbl="node1" presStyleIdx="1" presStyleCnt="2">
        <dgm:presLayoutVars>
          <dgm:bulletEnabled val="1"/>
        </dgm:presLayoutVars>
      </dgm:prSet>
      <dgm:spPr/>
      <dgm:t>
        <a:bodyPr/>
        <a:lstStyle/>
        <a:p>
          <a:endParaRPr lang="en-US"/>
        </a:p>
      </dgm:t>
    </dgm:pt>
    <dgm:pt modelId="{322AAB22-FAA5-4489-905F-D1CE6717913A}" type="pres">
      <dgm:prSet presAssocID="{29217631-3A88-48E4-A3CA-2CD1D14C4F9E}" presName="spNode" presStyleCnt="0"/>
      <dgm:spPr/>
    </dgm:pt>
    <dgm:pt modelId="{1D898636-8DCB-4751-8437-7981DB2E4647}" type="pres">
      <dgm:prSet presAssocID="{232AAA7D-7DBD-4D78-8930-10B4524CB4BA}" presName="sibTrans" presStyleLbl="sibTrans1D1" presStyleIdx="1" presStyleCnt="2"/>
      <dgm:spPr/>
      <dgm:t>
        <a:bodyPr/>
        <a:lstStyle/>
        <a:p>
          <a:endParaRPr lang="en-US"/>
        </a:p>
      </dgm:t>
    </dgm:pt>
  </dgm:ptLst>
  <dgm:cxnLst>
    <dgm:cxn modelId="{9D177D0D-084E-4670-9396-2003960935B6}" type="presOf" srcId="{29217631-3A88-48E4-A3CA-2CD1D14C4F9E}" destId="{CDB1F6BB-0FB7-486B-810C-AA1B233F425B}" srcOrd="0" destOrd="0" presId="urn:microsoft.com/office/officeart/2005/8/layout/cycle6"/>
    <dgm:cxn modelId="{1C428A68-C939-4C0E-B829-C65D7190904F}" srcId="{A56C7BCE-9AF6-4EF8-BDEE-EA79C8DD40AD}" destId="{F3C55FC4-421A-4CBD-A28C-F7E32131A11B}" srcOrd="0" destOrd="0" parTransId="{6863B387-B134-4580-8381-813E3D9F5B53}" sibTransId="{D22CAFE8-DF53-4735-BD64-65FBC61D5C6A}"/>
    <dgm:cxn modelId="{288F107C-DC1A-4693-B28E-E282B5ED40E9}" type="presOf" srcId="{D22CAFE8-DF53-4735-BD64-65FBC61D5C6A}" destId="{359071CF-7A7A-4F82-B6FC-39949CCABAB1}" srcOrd="0" destOrd="0" presId="urn:microsoft.com/office/officeart/2005/8/layout/cycle6"/>
    <dgm:cxn modelId="{B35852D5-A65A-4B0E-96EC-4256AFF69CDB}" type="presOf" srcId="{F3C55FC4-421A-4CBD-A28C-F7E32131A11B}" destId="{81E63B3E-5FB0-436C-96D8-3998F21AAAEF}" srcOrd="0" destOrd="0" presId="urn:microsoft.com/office/officeart/2005/8/layout/cycle6"/>
    <dgm:cxn modelId="{0E8C36C2-FED0-4DF4-A41C-064A17C608B4}" type="presOf" srcId="{232AAA7D-7DBD-4D78-8930-10B4524CB4BA}" destId="{1D898636-8DCB-4751-8437-7981DB2E4647}" srcOrd="0" destOrd="0" presId="urn:microsoft.com/office/officeart/2005/8/layout/cycle6"/>
    <dgm:cxn modelId="{3529AEC7-4C0E-4C7A-904C-C36875A5CD7C}" srcId="{A56C7BCE-9AF6-4EF8-BDEE-EA79C8DD40AD}" destId="{29217631-3A88-48E4-A3CA-2CD1D14C4F9E}" srcOrd="1" destOrd="0" parTransId="{04E2ED3B-9F87-4FE0-8A68-A43EC77228F4}" sibTransId="{232AAA7D-7DBD-4D78-8930-10B4524CB4BA}"/>
    <dgm:cxn modelId="{9F707CCF-869D-4C57-8940-4911CA942CE4}" type="presOf" srcId="{A56C7BCE-9AF6-4EF8-BDEE-EA79C8DD40AD}" destId="{E9FA73D2-7090-46BD-8950-B537C6C54B64}" srcOrd="0" destOrd="0" presId="urn:microsoft.com/office/officeart/2005/8/layout/cycle6"/>
    <dgm:cxn modelId="{CC3BF003-DAE8-4322-A242-3B7F757869A7}" type="presParOf" srcId="{E9FA73D2-7090-46BD-8950-B537C6C54B64}" destId="{81E63B3E-5FB0-436C-96D8-3998F21AAAEF}" srcOrd="0" destOrd="0" presId="urn:microsoft.com/office/officeart/2005/8/layout/cycle6"/>
    <dgm:cxn modelId="{0D1B64A8-868A-4640-9221-34AE6121E32F}" type="presParOf" srcId="{E9FA73D2-7090-46BD-8950-B537C6C54B64}" destId="{F4B8A99D-AA4E-4D33-974C-0EF1E4E15892}" srcOrd="1" destOrd="0" presId="urn:microsoft.com/office/officeart/2005/8/layout/cycle6"/>
    <dgm:cxn modelId="{600E215A-CEEB-4828-81C6-A0221550E8ED}" type="presParOf" srcId="{E9FA73D2-7090-46BD-8950-B537C6C54B64}" destId="{359071CF-7A7A-4F82-B6FC-39949CCABAB1}" srcOrd="2" destOrd="0" presId="urn:microsoft.com/office/officeart/2005/8/layout/cycle6"/>
    <dgm:cxn modelId="{7D97AA8D-1FEC-48B9-B441-F9CF74E7786A}" type="presParOf" srcId="{E9FA73D2-7090-46BD-8950-B537C6C54B64}" destId="{CDB1F6BB-0FB7-486B-810C-AA1B233F425B}" srcOrd="3" destOrd="0" presId="urn:microsoft.com/office/officeart/2005/8/layout/cycle6"/>
    <dgm:cxn modelId="{245264DA-4C4C-455F-A36F-F75970462812}" type="presParOf" srcId="{E9FA73D2-7090-46BD-8950-B537C6C54B64}" destId="{322AAB22-FAA5-4489-905F-D1CE6717913A}" srcOrd="4" destOrd="0" presId="urn:microsoft.com/office/officeart/2005/8/layout/cycle6"/>
    <dgm:cxn modelId="{E87D8097-F379-4985-AA8B-8C8D172C010A}" type="presParOf" srcId="{E9FA73D2-7090-46BD-8950-B537C6C54B64}" destId="{1D898636-8DCB-4751-8437-7981DB2E4647}" srcOrd="5" destOrd="0" presId="urn:microsoft.com/office/officeart/2005/8/layout/cycle6"/>
  </dgm:cxnLst>
  <dgm:bg/>
  <dgm:whole>
    <a:ln w="50800">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C7BCE-9AF6-4EF8-BDEE-EA79C8DD40AD}" type="doc">
      <dgm:prSet loTypeId="urn:microsoft.com/office/officeart/2005/8/layout/arrow3" loCatId="relationship" qsTypeId="urn:microsoft.com/office/officeart/2005/8/quickstyle/3d1" qsCatId="3D" csTypeId="urn:microsoft.com/office/officeart/2005/8/colors/colorful4" csCatId="colorful" phldr="1"/>
      <dgm:spPr/>
      <dgm:t>
        <a:bodyPr/>
        <a:lstStyle/>
        <a:p>
          <a:endParaRPr lang="en-US"/>
        </a:p>
      </dgm:t>
    </dgm:pt>
    <dgm:pt modelId="{F3C55FC4-421A-4CBD-A28C-F7E32131A11B}">
      <dgm:prSet phldrT="[Text]" custT="1"/>
      <dgm:spPr/>
      <dgm:t>
        <a:bodyPr/>
        <a:lstStyle/>
        <a:p>
          <a:r>
            <a:rPr lang="en-US" sz="1600" b="1" dirty="0" smtClean="0"/>
            <a:t>Efficacy</a:t>
          </a:r>
          <a:endParaRPr lang="en-US" sz="1600" b="1" dirty="0"/>
        </a:p>
      </dgm:t>
    </dgm:pt>
    <dgm:pt modelId="{6863B387-B134-4580-8381-813E3D9F5B53}" type="parTrans" cxnId="{1C428A68-C939-4C0E-B829-C65D7190904F}">
      <dgm:prSet/>
      <dgm:spPr/>
      <dgm:t>
        <a:bodyPr/>
        <a:lstStyle/>
        <a:p>
          <a:endParaRPr lang="en-US"/>
        </a:p>
      </dgm:t>
    </dgm:pt>
    <dgm:pt modelId="{D22CAFE8-DF53-4735-BD64-65FBC61D5C6A}" type="sibTrans" cxnId="{1C428A68-C939-4C0E-B829-C65D7190904F}">
      <dgm:prSet/>
      <dgm:spPr/>
      <dgm:t>
        <a:bodyPr/>
        <a:lstStyle/>
        <a:p>
          <a:endParaRPr lang="en-US"/>
        </a:p>
      </dgm:t>
    </dgm:pt>
    <dgm:pt modelId="{29217631-3A88-48E4-A3CA-2CD1D14C4F9E}">
      <dgm:prSet phldrT="[Text]" custT="1"/>
      <dgm:spPr/>
      <dgm:t>
        <a:bodyPr/>
        <a:lstStyle/>
        <a:p>
          <a:r>
            <a:rPr lang="en-US" sz="1600" b="1" dirty="0" smtClean="0"/>
            <a:t>Toxicity</a:t>
          </a:r>
          <a:endParaRPr lang="en-US" sz="1600" b="1" dirty="0"/>
        </a:p>
      </dgm:t>
    </dgm:pt>
    <dgm:pt modelId="{04E2ED3B-9F87-4FE0-8A68-A43EC77228F4}" type="parTrans" cxnId="{3529AEC7-4C0E-4C7A-904C-C36875A5CD7C}">
      <dgm:prSet/>
      <dgm:spPr/>
      <dgm:t>
        <a:bodyPr/>
        <a:lstStyle/>
        <a:p>
          <a:endParaRPr lang="en-US"/>
        </a:p>
      </dgm:t>
    </dgm:pt>
    <dgm:pt modelId="{232AAA7D-7DBD-4D78-8930-10B4524CB4BA}" type="sibTrans" cxnId="{3529AEC7-4C0E-4C7A-904C-C36875A5CD7C}">
      <dgm:prSet/>
      <dgm:spPr/>
      <dgm:t>
        <a:bodyPr/>
        <a:lstStyle/>
        <a:p>
          <a:endParaRPr lang="en-US"/>
        </a:p>
      </dgm:t>
    </dgm:pt>
    <dgm:pt modelId="{ECDEEBD4-3713-4A01-87F0-6DE308227FF5}" type="pres">
      <dgm:prSet presAssocID="{A56C7BCE-9AF6-4EF8-BDEE-EA79C8DD40AD}" presName="compositeShape" presStyleCnt="0">
        <dgm:presLayoutVars>
          <dgm:chMax val="2"/>
          <dgm:dir/>
          <dgm:resizeHandles val="exact"/>
        </dgm:presLayoutVars>
      </dgm:prSet>
      <dgm:spPr/>
      <dgm:t>
        <a:bodyPr/>
        <a:lstStyle/>
        <a:p>
          <a:endParaRPr lang="en-US"/>
        </a:p>
      </dgm:t>
    </dgm:pt>
    <dgm:pt modelId="{89F90511-7D90-4035-8106-81DA2E54A908}" type="pres">
      <dgm:prSet presAssocID="{A56C7BCE-9AF6-4EF8-BDEE-EA79C8DD40AD}" presName="divider" presStyleLbl="fgShp" presStyleIdx="0" presStyleCnt="1"/>
      <dgm:spPr/>
    </dgm:pt>
    <dgm:pt modelId="{9CA0092D-1F1B-438B-A693-15DC91D71A50}" type="pres">
      <dgm:prSet presAssocID="{F3C55FC4-421A-4CBD-A28C-F7E32131A11B}" presName="downArrow" presStyleLbl="node1" presStyleIdx="0" presStyleCnt="2"/>
      <dgm:spPr/>
    </dgm:pt>
    <dgm:pt modelId="{73BC8304-F5AC-4374-9653-BBA0C8CCCCF0}" type="pres">
      <dgm:prSet presAssocID="{F3C55FC4-421A-4CBD-A28C-F7E32131A11B}" presName="downArrowText" presStyleLbl="revTx" presStyleIdx="0" presStyleCnt="2" custScaleX="127679">
        <dgm:presLayoutVars>
          <dgm:bulletEnabled val="1"/>
        </dgm:presLayoutVars>
      </dgm:prSet>
      <dgm:spPr/>
      <dgm:t>
        <a:bodyPr/>
        <a:lstStyle/>
        <a:p>
          <a:endParaRPr lang="en-US"/>
        </a:p>
      </dgm:t>
    </dgm:pt>
    <dgm:pt modelId="{C612F66C-D7F6-48C5-8A7A-DD0F7F65CA5C}" type="pres">
      <dgm:prSet presAssocID="{29217631-3A88-48E4-A3CA-2CD1D14C4F9E}" presName="upArrow" presStyleLbl="node1" presStyleIdx="1" presStyleCnt="2"/>
      <dgm:spPr/>
    </dgm:pt>
    <dgm:pt modelId="{A5BC300F-246F-4D6A-857E-81E0A5FB3036}" type="pres">
      <dgm:prSet presAssocID="{29217631-3A88-48E4-A3CA-2CD1D14C4F9E}" presName="upArrowText" presStyleLbl="revTx" presStyleIdx="1" presStyleCnt="2" custScaleX="122321">
        <dgm:presLayoutVars>
          <dgm:bulletEnabled val="1"/>
        </dgm:presLayoutVars>
      </dgm:prSet>
      <dgm:spPr/>
      <dgm:t>
        <a:bodyPr/>
        <a:lstStyle/>
        <a:p>
          <a:endParaRPr lang="en-US"/>
        </a:p>
      </dgm:t>
    </dgm:pt>
  </dgm:ptLst>
  <dgm:cxnLst>
    <dgm:cxn modelId="{3529AEC7-4C0E-4C7A-904C-C36875A5CD7C}" srcId="{A56C7BCE-9AF6-4EF8-BDEE-EA79C8DD40AD}" destId="{29217631-3A88-48E4-A3CA-2CD1D14C4F9E}" srcOrd="1" destOrd="0" parTransId="{04E2ED3B-9F87-4FE0-8A68-A43EC77228F4}" sibTransId="{232AAA7D-7DBD-4D78-8930-10B4524CB4BA}"/>
    <dgm:cxn modelId="{431E021C-0158-4E16-AF71-6BE7B9312118}" type="presOf" srcId="{A56C7BCE-9AF6-4EF8-BDEE-EA79C8DD40AD}" destId="{ECDEEBD4-3713-4A01-87F0-6DE308227FF5}" srcOrd="0" destOrd="0" presId="urn:microsoft.com/office/officeart/2005/8/layout/arrow3"/>
    <dgm:cxn modelId="{1C428A68-C939-4C0E-B829-C65D7190904F}" srcId="{A56C7BCE-9AF6-4EF8-BDEE-EA79C8DD40AD}" destId="{F3C55FC4-421A-4CBD-A28C-F7E32131A11B}" srcOrd="0" destOrd="0" parTransId="{6863B387-B134-4580-8381-813E3D9F5B53}" sibTransId="{D22CAFE8-DF53-4735-BD64-65FBC61D5C6A}"/>
    <dgm:cxn modelId="{1CD5AC1F-6923-493E-A3FD-E285469EC671}" type="presOf" srcId="{F3C55FC4-421A-4CBD-A28C-F7E32131A11B}" destId="{73BC8304-F5AC-4374-9653-BBA0C8CCCCF0}" srcOrd="0" destOrd="0" presId="urn:microsoft.com/office/officeart/2005/8/layout/arrow3"/>
    <dgm:cxn modelId="{B2879A6E-9DED-40C2-AA82-49810ADC9EBC}" type="presOf" srcId="{29217631-3A88-48E4-A3CA-2CD1D14C4F9E}" destId="{A5BC300F-246F-4D6A-857E-81E0A5FB3036}" srcOrd="0" destOrd="0" presId="urn:microsoft.com/office/officeart/2005/8/layout/arrow3"/>
    <dgm:cxn modelId="{8E788553-1C8E-4C4D-AB74-A84578D72DA7}" type="presParOf" srcId="{ECDEEBD4-3713-4A01-87F0-6DE308227FF5}" destId="{89F90511-7D90-4035-8106-81DA2E54A908}" srcOrd="0" destOrd="0" presId="urn:microsoft.com/office/officeart/2005/8/layout/arrow3"/>
    <dgm:cxn modelId="{3B3E74AF-77FE-4408-9ACA-63AF5619F8A3}" type="presParOf" srcId="{ECDEEBD4-3713-4A01-87F0-6DE308227FF5}" destId="{9CA0092D-1F1B-438B-A693-15DC91D71A50}" srcOrd="1" destOrd="0" presId="urn:microsoft.com/office/officeart/2005/8/layout/arrow3"/>
    <dgm:cxn modelId="{072669C4-E842-4D00-AA14-4E21FA6C4FE0}" type="presParOf" srcId="{ECDEEBD4-3713-4A01-87F0-6DE308227FF5}" destId="{73BC8304-F5AC-4374-9653-BBA0C8CCCCF0}" srcOrd="2" destOrd="0" presId="urn:microsoft.com/office/officeart/2005/8/layout/arrow3"/>
    <dgm:cxn modelId="{557D2493-2645-4830-A803-8E6D48CBB39F}" type="presParOf" srcId="{ECDEEBD4-3713-4A01-87F0-6DE308227FF5}" destId="{C612F66C-D7F6-48C5-8A7A-DD0F7F65CA5C}" srcOrd="3" destOrd="0" presId="urn:microsoft.com/office/officeart/2005/8/layout/arrow3"/>
    <dgm:cxn modelId="{BA4893B3-F116-422B-8D95-9995E7DAAD55}" type="presParOf" srcId="{ECDEEBD4-3713-4A01-87F0-6DE308227FF5}" destId="{A5BC300F-246F-4D6A-857E-81E0A5FB3036}" srcOrd="4" destOrd="0" presId="urn:microsoft.com/office/officeart/2005/8/layout/arrow3"/>
  </dgm:cxnLst>
  <dgm:bg/>
  <dgm:whole>
    <a:ln w="508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3B3E-5FB0-436C-96D8-3998F21AAAEF}">
      <dsp:nvSpPr>
        <dsp:cNvPr id="0" name=""/>
        <dsp:cNvSpPr/>
      </dsp:nvSpPr>
      <dsp:spPr>
        <a:xfrm>
          <a:off x="605278" y="492267"/>
          <a:ext cx="1416099" cy="92046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Medical Claims NPIs</a:t>
          </a:r>
          <a:endParaRPr lang="en-US" sz="1900" kern="1200" dirty="0"/>
        </a:p>
      </dsp:txBody>
      <dsp:txXfrm>
        <a:off x="650211" y="537200"/>
        <a:ext cx="1326233" cy="830598"/>
      </dsp:txXfrm>
    </dsp:sp>
    <dsp:sp modelId="{359071CF-7A7A-4F82-B6FC-39949CCABAB1}">
      <dsp:nvSpPr>
        <dsp:cNvPr id="0" name=""/>
        <dsp:cNvSpPr/>
      </dsp:nvSpPr>
      <dsp:spPr>
        <a:xfrm>
          <a:off x="1313328" y="170328"/>
          <a:ext cx="1564343" cy="1564343"/>
        </a:xfrm>
        <a:custGeom>
          <a:avLst/>
          <a:gdLst/>
          <a:ahLst/>
          <a:cxnLst/>
          <a:rect l="0" t="0" r="0" b="0"/>
          <a:pathLst>
            <a:path>
              <a:moveTo>
                <a:pt x="157257" y="311772"/>
              </a:moveTo>
              <a:arcTo wR="782171" hR="782171" stAng="13018219" swAng="6363561"/>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DB1F6BB-0FB7-486B-810C-AA1B233F425B}">
      <dsp:nvSpPr>
        <dsp:cNvPr id="0" name=""/>
        <dsp:cNvSpPr/>
      </dsp:nvSpPr>
      <dsp:spPr>
        <a:xfrm>
          <a:off x="2169622" y="492267"/>
          <a:ext cx="1416099" cy="92046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Provide File NPIs</a:t>
          </a:r>
          <a:endParaRPr lang="en-US" sz="1900" kern="1200" dirty="0"/>
        </a:p>
      </dsp:txBody>
      <dsp:txXfrm>
        <a:off x="2214555" y="537200"/>
        <a:ext cx="1326233" cy="830598"/>
      </dsp:txXfrm>
    </dsp:sp>
    <dsp:sp modelId="{1D898636-8DCB-4751-8437-7981DB2E4647}">
      <dsp:nvSpPr>
        <dsp:cNvPr id="0" name=""/>
        <dsp:cNvSpPr/>
      </dsp:nvSpPr>
      <dsp:spPr>
        <a:xfrm>
          <a:off x="1313328" y="170328"/>
          <a:ext cx="1564343" cy="1564343"/>
        </a:xfrm>
        <a:custGeom>
          <a:avLst/>
          <a:gdLst/>
          <a:ahLst/>
          <a:cxnLst/>
          <a:rect l="0" t="0" r="0" b="0"/>
          <a:pathLst>
            <a:path>
              <a:moveTo>
                <a:pt x="1407085" y="1252570"/>
              </a:moveTo>
              <a:arcTo wR="782171" hR="782171" stAng="2218219" swAng="6363561"/>
            </a:path>
          </a:pathLst>
        </a:custGeom>
        <a:noFill/>
        <a:ln w="9525" cap="flat" cmpd="sng" algn="ctr">
          <a:solidFill>
            <a:schemeClr val="accent5">
              <a:hueOff val="-9933876"/>
              <a:satOff val="39811"/>
              <a:lumOff val="8628"/>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7/24/2019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7/24/2019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88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74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939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85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34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844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97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4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3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42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AE1CF-21FA-488A-B46E-0721C91AF675}"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C6B76E-8138-4127-9DD4-246A7D7A42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1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7/24/2019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2FAE1CF-21FA-488A-B46E-0721C91AF675}" type="datetimeFigureOut">
              <a:rPr lang="en-US" smtClean="0">
                <a:solidFill>
                  <a:prstClr val="black">
                    <a:tint val="75000"/>
                  </a:prstClr>
                </a:solidFill>
              </a:rPr>
              <a:pPr defTabSz="914400"/>
              <a:t>7/24/2019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4C6B76E-8138-4127-9DD4-246A7D7A427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01718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assets/Uploads/APCD-User-Workgroup-May-2019.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oleObject" Target="../embeddings/oleObject1.bin"/><Relationship Id="rId7" Type="http://schemas.openxmlformats.org/officeDocument/2006/relationships/diagramLayout" Target="../diagrams/layout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diagramData" Target="../diagrams/data2.xml"/><Relationship Id="rId5" Type="http://schemas.openxmlformats.org/officeDocument/2006/relationships/image" Target="../media/image5.emf"/><Relationship Id="rId10" Type="http://schemas.microsoft.com/office/2007/relationships/diagramDrawing" Target="../diagrams/drawing2.xml"/><Relationship Id="rId4" Type="http://schemas.openxmlformats.org/officeDocument/2006/relationships/package" Target="../embeddings/Microsoft_Excel_Worksheet1.xlsx"/><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Adam Tapply (Manager of Accounts)</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July 23, 2019</a:t>
            </a:r>
            <a:endParaRPr lang="en-US" sz="1800" b="0" cap="none" spc="20" dirty="0">
              <a:solidFill>
                <a:schemeClr val="accent4"/>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solidFill>
                  <a:srgbClr val="005480"/>
                </a:solidFill>
                <a:latin typeface="Arial" charset="0"/>
                <a:ea typeface="Arial" charset="0"/>
                <a:cs typeface="Arial" charset="0"/>
              </a:rPr>
              <a:t>COMPLIANCE reminders</a:t>
            </a:r>
            <a:endParaRPr lang="en-US" sz="3600" dirty="0">
              <a:solidFill>
                <a:srgbClr val="005480"/>
              </a:solidFill>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76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18241"/>
            <a:ext cx="8162910" cy="4770537"/>
          </a:xfrm>
          <a:prstGeom prst="rect">
            <a:avLst/>
          </a:prstGeom>
          <a:noFill/>
        </p:spPr>
        <p:txBody>
          <a:bodyPr wrap="square" rtlCol="0">
            <a:spAutoFit/>
          </a:bodyPr>
          <a:lstStyle/>
          <a:p>
            <a:pPr marL="914400" lvl="1" indent="-457200">
              <a:buClr>
                <a:srgbClr val="F8921E"/>
              </a:buClr>
              <a:buFont typeface="+mj-lt"/>
              <a:buAutoNum type="arabicPeriod"/>
            </a:pPr>
            <a:r>
              <a:rPr lang="en-US" sz="1900" dirty="0" smtClean="0">
                <a:solidFill>
                  <a:srgbClr val="000000"/>
                </a:solidFill>
                <a:cs typeface="Arial"/>
              </a:rPr>
              <a:t>You are only allowed to use CHIA data for the approved purposes described in your application.</a:t>
            </a:r>
          </a:p>
          <a:p>
            <a:pPr marL="914400" lvl="1" indent="-457200">
              <a:buClr>
                <a:srgbClr val="F8921E"/>
              </a:buClr>
              <a:buFont typeface="+mj-lt"/>
              <a:buAutoNum type="arabicPeriod"/>
            </a:pPr>
            <a:r>
              <a:rPr lang="en-US" sz="1900" dirty="0">
                <a:solidFill>
                  <a:srgbClr val="000000"/>
                </a:solidFill>
                <a:cs typeface="Arial"/>
              </a:rPr>
              <a:t>All individuals, whether they are employees, contractors or agents of your organization, who </a:t>
            </a:r>
            <a:r>
              <a:rPr lang="en-US" sz="1900" dirty="0" smtClean="0">
                <a:solidFill>
                  <a:srgbClr val="000000"/>
                </a:solidFill>
                <a:cs typeface="Arial"/>
              </a:rPr>
              <a:t>will have access </a:t>
            </a:r>
            <a:r>
              <a:rPr lang="en-US" sz="1900" dirty="0">
                <a:solidFill>
                  <a:srgbClr val="000000"/>
                </a:solidFill>
                <a:cs typeface="Arial"/>
              </a:rPr>
              <a:t>or </a:t>
            </a:r>
            <a:r>
              <a:rPr lang="en-US" sz="1900" dirty="0" smtClean="0">
                <a:solidFill>
                  <a:srgbClr val="000000"/>
                </a:solidFill>
                <a:cs typeface="Arial"/>
              </a:rPr>
              <a:t>use </a:t>
            </a:r>
            <a:r>
              <a:rPr lang="en-US" sz="1900" dirty="0">
                <a:solidFill>
                  <a:srgbClr val="000000"/>
                </a:solidFill>
                <a:cs typeface="Arial"/>
              </a:rPr>
              <a:t>the data, must sign a Confidentiality </a:t>
            </a:r>
            <a:r>
              <a:rPr lang="en-US" sz="1900" dirty="0" smtClean="0">
                <a:solidFill>
                  <a:srgbClr val="000000"/>
                </a:solidFill>
                <a:cs typeface="Arial"/>
              </a:rPr>
              <a:t>Agreement</a:t>
            </a:r>
            <a:r>
              <a:rPr lang="en-US" sz="1900" dirty="0">
                <a:solidFill>
                  <a:srgbClr val="000000"/>
                </a:solidFill>
                <a:cs typeface="Arial"/>
              </a:rPr>
              <a:t> </a:t>
            </a:r>
            <a:r>
              <a:rPr lang="en-US" sz="1900" dirty="0" smtClean="0">
                <a:solidFill>
                  <a:srgbClr val="000000"/>
                </a:solidFill>
                <a:cs typeface="Arial"/>
              </a:rPr>
              <a:t>prior to accessing the data.</a:t>
            </a:r>
          </a:p>
          <a:p>
            <a:pPr marL="914400" lvl="1" indent="-457200">
              <a:buClr>
                <a:srgbClr val="F8921E"/>
              </a:buClr>
              <a:buFont typeface="+mj-lt"/>
              <a:buAutoNum type="arabicPeriod"/>
            </a:pPr>
            <a:r>
              <a:rPr lang="en-US" sz="1900" dirty="0" smtClean="0">
                <a:solidFill>
                  <a:srgbClr val="000000"/>
                </a:solidFill>
                <a:cs typeface="Arial"/>
              </a:rPr>
              <a:t>You must maintain an up-to-date access log of individuals who use or access the data.</a:t>
            </a:r>
          </a:p>
          <a:p>
            <a:pPr marL="914400" lvl="1" indent="-457200">
              <a:buClr>
                <a:srgbClr val="F8921E"/>
              </a:buClr>
              <a:buFont typeface="+mj-lt"/>
              <a:buAutoNum type="arabicPeriod"/>
            </a:pPr>
            <a:r>
              <a:rPr lang="en-US" sz="1900" dirty="0" smtClean="0">
                <a:solidFill>
                  <a:srgbClr val="000000"/>
                </a:solidFill>
                <a:cs typeface="Arial"/>
              </a:rPr>
              <a:t>You are not allowed to move, transmit, or disclose your data except as authorized by your DUA and approved data management plan. </a:t>
            </a:r>
          </a:p>
          <a:p>
            <a:pPr marL="914400" lvl="1" indent="-457200">
              <a:buClr>
                <a:srgbClr val="F8921E"/>
              </a:buClr>
              <a:buFont typeface="+mj-lt"/>
              <a:buAutoNum type="arabicPeriod"/>
            </a:pPr>
            <a:r>
              <a:rPr lang="en-US" sz="1900" dirty="0">
                <a:solidFill>
                  <a:srgbClr val="000000"/>
                </a:solidFill>
                <a:cs typeface="Arial"/>
              </a:rPr>
              <a:t>Absent express written authorization from CHIA, </a:t>
            </a:r>
            <a:r>
              <a:rPr lang="en-US" sz="1900" dirty="0" smtClean="0">
                <a:solidFill>
                  <a:srgbClr val="000000"/>
                </a:solidFill>
                <a:cs typeface="Arial"/>
              </a:rPr>
              <a:t>you shall </a:t>
            </a:r>
            <a:r>
              <a:rPr lang="en-US" sz="1900" dirty="0">
                <a:solidFill>
                  <a:srgbClr val="000000"/>
                </a:solidFill>
                <a:cs typeface="Arial"/>
              </a:rPr>
              <a:t>not attempt to link records included in the Data to any other information</a:t>
            </a:r>
            <a:r>
              <a:rPr lang="en-US" sz="1900" dirty="0" smtClean="0">
                <a:solidFill>
                  <a:srgbClr val="000000"/>
                </a:solidFill>
                <a:cs typeface="Arial"/>
              </a:rPr>
              <a:t>.</a:t>
            </a:r>
          </a:p>
          <a:p>
            <a:pPr marL="914400" lvl="1" indent="-457200">
              <a:buClr>
                <a:srgbClr val="F8921E"/>
              </a:buClr>
              <a:buFont typeface="+mj-lt"/>
              <a:buAutoNum type="arabicPeriod"/>
            </a:pPr>
            <a:r>
              <a:rPr lang="en-US" sz="1900" dirty="0" smtClean="0">
                <a:solidFill>
                  <a:srgbClr val="000000"/>
                </a:solidFill>
                <a:cs typeface="Arial"/>
              </a:rPr>
              <a:t>Adhere to CHIA cell suppression policies when you publish research.</a:t>
            </a:r>
          </a:p>
          <a:p>
            <a:pPr marL="914400" lvl="1" indent="-457200">
              <a:buClr>
                <a:srgbClr val="F8921E"/>
              </a:buClr>
              <a:buFont typeface="+mj-lt"/>
              <a:buAutoNum type="arabicPeriod"/>
            </a:pPr>
            <a:r>
              <a:rPr lang="en-US" sz="1900" dirty="0" smtClean="0">
                <a:solidFill>
                  <a:srgbClr val="000000"/>
                </a:solidFill>
                <a:cs typeface="Arial"/>
              </a:rPr>
              <a:t>Respond to CHIA data audits in a timely manner.</a:t>
            </a: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Top Compliance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11</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APCD User Workgroup |  CHIA User Support | </a:t>
            </a:r>
            <a:r>
              <a:rPr lang="en-US" dirty="0">
                <a:solidFill>
                  <a:schemeClr val="accent4"/>
                </a:solidFill>
              </a:rPr>
              <a:t>7/23/19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xEl>
                                              <p:pRg st="5" end="5"/>
                                            </p:txEl>
                                          </p:spTgt>
                                        </p:tgtEl>
                                        <p:attrNameLst>
                                          <p:attrName>style.visibility</p:attrName>
                                        </p:attrNameLst>
                                      </p:cBhvr>
                                      <p:to>
                                        <p:strVal val="visible"/>
                                      </p:to>
                                    </p:set>
                                    <p:animEffect transition="in" filter="fade">
                                      <p:cBhvr>
                                        <p:cTn id="42" dur="1000"/>
                                        <p:tgtEl>
                                          <p:spTgt spid="30">
                                            <p:txEl>
                                              <p:pRg st="5" end="5"/>
                                            </p:txEl>
                                          </p:spTgt>
                                        </p:tgtEl>
                                      </p:cBhvr>
                                    </p:animEffect>
                                    <p:anim calcmode="lin" valueType="num">
                                      <p:cBhvr>
                                        <p:cTn id="43"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
                                            <p:txEl>
                                              <p:pRg st="6" end="6"/>
                                            </p:txEl>
                                          </p:spTgt>
                                        </p:tgtEl>
                                        <p:attrNameLst>
                                          <p:attrName>style.visibility</p:attrName>
                                        </p:attrNameLst>
                                      </p:cBhvr>
                                      <p:to>
                                        <p:strVal val="visible"/>
                                      </p:to>
                                    </p:set>
                                    <p:animEffect transition="in" filter="fade">
                                      <p:cBhvr>
                                        <p:cTn id="49" dur="1000"/>
                                        <p:tgtEl>
                                          <p:spTgt spid="30">
                                            <p:txEl>
                                              <p:pRg st="6" end="6"/>
                                            </p:txEl>
                                          </p:spTgt>
                                        </p:tgtEl>
                                      </p:cBhvr>
                                    </p:animEffect>
                                    <p:anim calcmode="lin" valueType="num">
                                      <p:cBhvr>
                                        <p:cTn id="50"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1938992"/>
          </a:xfrm>
          <a:prstGeom prst="rect">
            <a:avLst/>
          </a:prstGeom>
          <a:noFill/>
        </p:spPr>
        <p:txBody>
          <a:bodyPr wrap="square" rtlCol="0">
            <a:spAutoFit/>
          </a:bodyPr>
          <a:lstStyle/>
          <a:p>
            <a:pPr marL="742950" lvl="1" indent="-285750">
              <a:buClr>
                <a:srgbClr val="F8921E"/>
              </a:buClr>
              <a:buFont typeface="Wingdings" charset="2"/>
              <a:buChar char="§"/>
            </a:pPr>
            <a:r>
              <a:rPr lang="en-US" sz="2000" dirty="0" smtClean="0">
                <a:solidFill>
                  <a:srgbClr val="000000"/>
                </a:solidFill>
                <a:cs typeface="Arial"/>
              </a:rPr>
              <a:t>Additional information on CHIA’s data compliance efforts and recent DUA audits can be found in the last APCD workgroup presentation from May 2019:</a:t>
            </a: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r>
              <a:rPr lang="en-US" sz="2000" dirty="0">
                <a:hlinkClick r:id="rId2"/>
              </a:rPr>
              <a:t>http://www.chiamass.gov/assets/Uploads/APCD-User-Workgroup-May-2019.pdf</a:t>
            </a: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Compliance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12</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a:solidFill>
                  <a:schemeClr val="accent4"/>
                </a:solidFill>
              </a:rPr>
              <a:t>7/23/19</a:t>
            </a:r>
            <a:endParaRPr lang="en-US" dirty="0">
              <a:solidFill>
                <a:srgbClr val="63666A"/>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70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640"/>
          <a:stretch/>
        </p:blipFill>
        <p:spPr bwMode="auto">
          <a:xfrm>
            <a:off x="6781800" y="304800"/>
            <a:ext cx="2261857" cy="958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3411" y="0"/>
            <a:ext cx="2435859" cy="353943"/>
          </a:xfrm>
          <a:prstGeom prst="rect">
            <a:avLst/>
          </a:prstGeom>
          <a:noFill/>
        </p:spPr>
        <p:txBody>
          <a:bodyPr wrap="none" lIns="91440" tIns="45720" rIns="91440" bIns="45720">
            <a:spAutoFit/>
          </a:bodyPr>
          <a:lstStyle/>
          <a:p>
            <a:pPr algn="ctr" defTabSz="914400"/>
            <a:r>
              <a:rPr lang="en-US" sz="1700" b="1" u="sng"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Referring Provider ID</a:t>
            </a:r>
            <a:endParaRPr lang="en-US" sz="1700" b="1" u="sng"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6" name="Title 1"/>
          <p:cNvSpPr txBox="1">
            <a:spLocks/>
          </p:cNvSpPr>
          <p:nvPr/>
        </p:nvSpPr>
        <p:spPr>
          <a:xfrm>
            <a:off x="-10562" y="152400"/>
            <a:ext cx="685498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900" b="1" u="sng" dirty="0">
                <a:solidFill>
                  <a:srgbClr val="1F497D"/>
                </a:solidFill>
              </a:rPr>
              <a:t>Question</a:t>
            </a:r>
            <a:r>
              <a:rPr lang="en-US" sz="1900" b="1" dirty="0">
                <a:solidFill>
                  <a:srgbClr val="1F497D"/>
                </a:solidFill>
              </a:rPr>
              <a:t>: Referral ID in the </a:t>
            </a:r>
            <a:r>
              <a:rPr lang="en-US" sz="1900" b="1" dirty="0" smtClean="0">
                <a:solidFill>
                  <a:srgbClr val="1F497D"/>
                </a:solidFill>
              </a:rPr>
              <a:t>Medical Claims (MC) does </a:t>
            </a:r>
            <a:r>
              <a:rPr lang="en-US" sz="1900" b="1" dirty="0">
                <a:solidFill>
                  <a:srgbClr val="1F497D"/>
                </a:solidFill>
              </a:rPr>
              <a:t>not appear to link to </a:t>
            </a:r>
            <a:r>
              <a:rPr lang="en-US" sz="1900" b="1" dirty="0" smtClean="0">
                <a:solidFill>
                  <a:srgbClr val="1F497D"/>
                </a:solidFill>
              </a:rPr>
              <a:t>Provider ID </a:t>
            </a:r>
            <a:r>
              <a:rPr lang="en-US" sz="1900" b="1" dirty="0">
                <a:solidFill>
                  <a:srgbClr val="1F497D"/>
                </a:solidFill>
              </a:rPr>
              <a:t>in the </a:t>
            </a:r>
            <a:r>
              <a:rPr lang="en-US" sz="1900" b="1" dirty="0" smtClean="0">
                <a:solidFill>
                  <a:srgbClr val="1F497D"/>
                </a:solidFill>
              </a:rPr>
              <a:t>Provider table (PV) – </a:t>
            </a:r>
            <a:r>
              <a:rPr lang="en-US" sz="1900" b="1" dirty="0">
                <a:solidFill>
                  <a:srgbClr val="1F497D"/>
                </a:solidFill>
              </a:rPr>
              <a:t>based on the documentation </a:t>
            </a:r>
            <a:r>
              <a:rPr lang="en-US" sz="1900" b="1" dirty="0" smtClean="0">
                <a:solidFill>
                  <a:srgbClr val="1F497D"/>
                </a:solidFill>
              </a:rPr>
              <a:t>it </a:t>
            </a:r>
            <a:r>
              <a:rPr lang="en-US" sz="1900" b="1" dirty="0">
                <a:solidFill>
                  <a:srgbClr val="1F497D"/>
                </a:solidFill>
              </a:rPr>
              <a:t>should be a linking </a:t>
            </a:r>
            <a:r>
              <a:rPr lang="en-US" sz="1900" b="1" dirty="0" smtClean="0">
                <a:solidFill>
                  <a:srgbClr val="1F497D"/>
                </a:solidFill>
              </a:rPr>
              <a:t>variable </a:t>
            </a:r>
            <a:r>
              <a:rPr lang="en-US" sz="1900" b="1" dirty="0">
                <a:solidFill>
                  <a:srgbClr val="1F497D"/>
                </a:solidFill>
              </a:rPr>
              <a:t>but we are having problems with this </a:t>
            </a:r>
            <a:r>
              <a:rPr lang="en-US" sz="1900" b="1" dirty="0" smtClean="0">
                <a:solidFill>
                  <a:srgbClr val="1F497D"/>
                </a:solidFill>
              </a:rPr>
              <a:t>merge.  How should we proceed? </a:t>
            </a:r>
            <a:endParaRPr lang="en-US" sz="1900" b="1" dirty="0">
              <a:solidFill>
                <a:srgbClr val="1F497D"/>
              </a:solidFill>
            </a:endParaRPr>
          </a:p>
        </p:txBody>
      </p:sp>
      <p:sp>
        <p:nvSpPr>
          <p:cNvPr id="7" name="TextBox 6"/>
          <p:cNvSpPr txBox="1"/>
          <p:nvPr/>
        </p:nvSpPr>
        <p:spPr>
          <a:xfrm>
            <a:off x="21941" y="1447800"/>
            <a:ext cx="9142429" cy="2308324"/>
          </a:xfrm>
          <a:prstGeom prst="rect">
            <a:avLst/>
          </a:prstGeom>
          <a:noFill/>
        </p:spPr>
        <p:txBody>
          <a:bodyPr wrap="square" rtlCol="0">
            <a:spAutoFit/>
          </a:bodyPr>
          <a:lstStyle/>
          <a:p>
            <a:pPr defTabSz="914400"/>
            <a:r>
              <a:rPr lang="en-US" sz="1600" b="1" i="1" u="sng" dirty="0" smtClean="0">
                <a:solidFill>
                  <a:prstClr val="black"/>
                </a:solidFill>
              </a:rPr>
              <a:t>Answer</a:t>
            </a:r>
            <a:r>
              <a:rPr lang="en-US" sz="1600" i="1" dirty="0" smtClean="0">
                <a:solidFill>
                  <a:prstClr val="black"/>
                </a:solidFill>
              </a:rPr>
              <a:t>: In</a:t>
            </a:r>
            <a:r>
              <a:rPr lang="en-US" sz="1600" i="1" dirty="0">
                <a:solidFill>
                  <a:prstClr val="black"/>
                </a:solidFill>
              </a:rPr>
              <a:t> the Referring Provider ID (MC121), carriers report the identifier of the </a:t>
            </a:r>
            <a:r>
              <a:rPr lang="en-US" sz="1600" i="1" dirty="0" smtClean="0">
                <a:solidFill>
                  <a:prstClr val="black"/>
                </a:solidFill>
              </a:rPr>
              <a:t>provider that </a:t>
            </a:r>
            <a:r>
              <a:rPr lang="en-US" sz="1600" i="1" dirty="0">
                <a:solidFill>
                  <a:prstClr val="black"/>
                </a:solidFill>
              </a:rPr>
              <a:t>submitted the referral for </a:t>
            </a:r>
            <a:r>
              <a:rPr lang="en-US" sz="1600" i="1" dirty="0" smtClean="0">
                <a:solidFill>
                  <a:prstClr val="black"/>
                </a:solidFill>
              </a:rPr>
              <a:t>the service </a:t>
            </a:r>
            <a:r>
              <a:rPr lang="en-US" sz="1600" i="1" dirty="0">
                <a:solidFill>
                  <a:prstClr val="black"/>
                </a:solidFill>
              </a:rPr>
              <a:t>or ordered the test that is </a:t>
            </a:r>
            <a:r>
              <a:rPr lang="en-US" sz="1600" i="1" dirty="0" smtClean="0">
                <a:solidFill>
                  <a:prstClr val="black"/>
                </a:solidFill>
              </a:rPr>
              <a:t>on the claim. This field is required to be populated when the Referral Indicator (MC118) equals ‘1’ (Yes).  To link the MC referring provider to their information in the PV table, the </a:t>
            </a:r>
            <a:r>
              <a:rPr lang="en-US" sz="1600" i="1" u="sng" dirty="0" smtClean="0">
                <a:solidFill>
                  <a:prstClr val="black"/>
                </a:solidFill>
              </a:rPr>
              <a:t>two critical linking fields</a:t>
            </a:r>
            <a:r>
              <a:rPr lang="en-US" sz="1600" i="1" dirty="0" smtClean="0">
                <a:solidFill>
                  <a:prstClr val="black"/>
                </a:solidFill>
              </a:rPr>
              <a:t> in the MC table are the </a:t>
            </a:r>
            <a:r>
              <a:rPr lang="en-US" sz="1600" b="1" i="1" dirty="0" smtClean="0">
                <a:solidFill>
                  <a:srgbClr val="FF0000"/>
                </a:solidFill>
              </a:rPr>
              <a:t>OrgID</a:t>
            </a:r>
            <a:r>
              <a:rPr lang="en-US" sz="1600" i="1" dirty="0" smtClean="0">
                <a:solidFill>
                  <a:srgbClr val="FF0000"/>
                </a:solidFill>
              </a:rPr>
              <a:t> </a:t>
            </a:r>
            <a:r>
              <a:rPr lang="en-US" sz="1600" i="1" dirty="0" smtClean="0">
                <a:solidFill>
                  <a:prstClr val="black"/>
                </a:solidFill>
              </a:rPr>
              <a:t>and the </a:t>
            </a:r>
            <a:r>
              <a:rPr lang="en-US" sz="1600" b="1" i="1" dirty="0" smtClean="0">
                <a:solidFill>
                  <a:srgbClr val="FF0000"/>
                </a:solidFill>
              </a:rPr>
              <a:t>Referring </a:t>
            </a:r>
            <a:r>
              <a:rPr lang="en-US" sz="1600" b="1" i="1" dirty="0" err="1" smtClean="0">
                <a:solidFill>
                  <a:srgbClr val="FF0000"/>
                </a:solidFill>
              </a:rPr>
              <a:t>ProviderID</a:t>
            </a:r>
            <a:r>
              <a:rPr lang="en-US" sz="1600" b="1" i="1" dirty="0" smtClean="0">
                <a:solidFill>
                  <a:srgbClr val="FF0000"/>
                </a:solidFill>
              </a:rPr>
              <a:t> </a:t>
            </a:r>
            <a:r>
              <a:rPr lang="en-US" sz="1600" b="1" i="1" dirty="0" err="1" smtClean="0">
                <a:solidFill>
                  <a:srgbClr val="FF0000"/>
                </a:solidFill>
              </a:rPr>
              <a:t>LinkageID</a:t>
            </a:r>
            <a:r>
              <a:rPr lang="en-US" sz="1600" b="1" i="1" dirty="0" smtClean="0">
                <a:solidFill>
                  <a:srgbClr val="FF0000"/>
                </a:solidFill>
              </a:rPr>
              <a:t>, </a:t>
            </a:r>
            <a:r>
              <a:rPr lang="en-US" sz="1600" i="1" dirty="0">
                <a:solidFill>
                  <a:prstClr val="black"/>
                </a:solidFill>
              </a:rPr>
              <a:t>and </a:t>
            </a:r>
            <a:r>
              <a:rPr lang="en-US" sz="1600" i="1" dirty="0" smtClean="0">
                <a:solidFill>
                  <a:prstClr val="black"/>
                </a:solidFill>
              </a:rPr>
              <a:t>the two critical linking fields in the PV table are the </a:t>
            </a:r>
            <a:r>
              <a:rPr lang="en-US" sz="1600" b="1" i="1" dirty="0" smtClean="0">
                <a:solidFill>
                  <a:srgbClr val="FF0000"/>
                </a:solidFill>
              </a:rPr>
              <a:t>OrgID</a:t>
            </a:r>
            <a:r>
              <a:rPr lang="en-US" sz="1600" i="1" dirty="0" smtClean="0">
                <a:solidFill>
                  <a:prstClr val="black"/>
                </a:solidFill>
              </a:rPr>
              <a:t> and the </a:t>
            </a:r>
            <a:r>
              <a:rPr lang="en-US" sz="1600" b="1" i="1" dirty="0" smtClean="0">
                <a:solidFill>
                  <a:srgbClr val="FF0000"/>
                </a:solidFill>
              </a:rPr>
              <a:t>Linking </a:t>
            </a:r>
            <a:r>
              <a:rPr lang="en-US" sz="1600" b="1" i="1" dirty="0" err="1" smtClean="0">
                <a:solidFill>
                  <a:srgbClr val="FF0000"/>
                </a:solidFill>
              </a:rPr>
              <a:t>ProviderID</a:t>
            </a:r>
            <a:r>
              <a:rPr lang="en-US" sz="1600" i="1" dirty="0" smtClean="0">
                <a:solidFill>
                  <a:prstClr val="black"/>
                </a:solidFill>
              </a:rPr>
              <a:t>.  The MC OrgID links to the PV OrgID, and the MC Referring </a:t>
            </a:r>
            <a:r>
              <a:rPr lang="en-US" sz="1600" i="1" dirty="0" err="1" smtClean="0">
                <a:solidFill>
                  <a:prstClr val="black"/>
                </a:solidFill>
              </a:rPr>
              <a:t>ProviderID</a:t>
            </a:r>
            <a:r>
              <a:rPr lang="en-US" sz="1600" i="1" dirty="0" smtClean="0">
                <a:solidFill>
                  <a:prstClr val="black"/>
                </a:solidFill>
              </a:rPr>
              <a:t> </a:t>
            </a:r>
            <a:r>
              <a:rPr lang="en-US" sz="1600" i="1" dirty="0" err="1" smtClean="0">
                <a:solidFill>
                  <a:prstClr val="black"/>
                </a:solidFill>
              </a:rPr>
              <a:t>LinkageID</a:t>
            </a:r>
            <a:r>
              <a:rPr lang="en-US" sz="1600" i="1" dirty="0" smtClean="0">
                <a:solidFill>
                  <a:prstClr val="black"/>
                </a:solidFill>
              </a:rPr>
              <a:t> links to the PV Linking </a:t>
            </a:r>
            <a:r>
              <a:rPr lang="en-US" sz="1600" i="1" dirty="0" err="1" smtClean="0">
                <a:solidFill>
                  <a:prstClr val="black"/>
                </a:solidFill>
              </a:rPr>
              <a:t>ProviderID</a:t>
            </a:r>
            <a:r>
              <a:rPr lang="en-US" sz="1600" i="1" dirty="0" smtClean="0">
                <a:solidFill>
                  <a:prstClr val="black"/>
                </a:solidFill>
              </a:rPr>
              <a:t>.  While the linkage rates vary by carrier, for both MA APCD Release 6 and MA APCD Release 7, the expected linkage rate is 89% (see Table 1 below). Factors that contribute to linkage failure are related to inconsistent formatting and truncation of critical linkage variables. </a:t>
            </a:r>
            <a:endParaRPr lang="en-US" sz="1600" i="1" dirty="0">
              <a:solidFill>
                <a:prstClr val="black"/>
              </a:solidFill>
            </a:endParaRPr>
          </a:p>
        </p:txBody>
      </p:sp>
      <p:graphicFrame>
        <p:nvGraphicFramePr>
          <p:cNvPr id="5" name="Diagram 4"/>
          <p:cNvGraphicFramePr/>
          <p:nvPr>
            <p:extLst>
              <p:ext uri="{D42A27DB-BD31-4B8C-83A1-F6EECF244321}">
                <p14:modId xmlns:p14="http://schemas.microsoft.com/office/powerpoint/2010/main" val="465284054"/>
              </p:ext>
            </p:extLst>
          </p:nvPr>
        </p:nvGraphicFramePr>
        <p:xfrm>
          <a:off x="381000" y="4191000"/>
          <a:ext cx="84582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03687187"/>
              </p:ext>
            </p:extLst>
          </p:nvPr>
        </p:nvGraphicFramePr>
        <p:xfrm>
          <a:off x="152400" y="5562600"/>
          <a:ext cx="5105399" cy="1191768"/>
        </p:xfrm>
        <a:graphic>
          <a:graphicData uri="http://schemas.openxmlformats.org/drawingml/2006/table">
            <a:tbl>
              <a:tblPr firstRow="1" firstCol="1" bandRow="1">
                <a:tableStyleId>{5C22544A-7EE6-4342-B048-85BDC9FD1C3A}</a:tableStyleId>
              </a:tblPr>
              <a:tblGrid>
                <a:gridCol w="3352799"/>
                <a:gridCol w="914400"/>
                <a:gridCol w="838200"/>
              </a:tblGrid>
              <a:tr h="377989">
                <a:tc>
                  <a:txBody>
                    <a:bodyPr/>
                    <a:lstStyle/>
                    <a:p>
                      <a:pPr algn="ctr">
                        <a:lnSpc>
                          <a:spcPct val="115000"/>
                        </a:lnSpc>
                      </a:pPr>
                      <a:r>
                        <a:rPr lang="en-US" sz="1200" dirty="0" smtClean="0">
                          <a:effectLst/>
                          <a:latin typeface="Calibri"/>
                        </a:rPr>
                        <a:t>COUNT TYPES</a:t>
                      </a:r>
                      <a:endParaRPr lang="en-US" sz="1200" dirty="0">
                        <a:effectLst/>
                        <a:latin typeface="Calibri"/>
                      </a:endParaRPr>
                    </a:p>
                  </a:txBody>
                  <a:tcPr marL="67231" marR="67231" marT="0" marB="0" anchor="b"/>
                </a:tc>
                <a:tc>
                  <a:txBody>
                    <a:bodyPr/>
                    <a:lstStyle/>
                    <a:p>
                      <a:pPr marL="0" marR="0">
                        <a:lnSpc>
                          <a:spcPct val="115000"/>
                        </a:lnSpc>
                        <a:spcBef>
                          <a:spcPts val="0"/>
                        </a:spcBef>
                        <a:spcAft>
                          <a:spcPts val="0"/>
                        </a:spcAft>
                      </a:pPr>
                      <a:r>
                        <a:rPr lang="en-US" sz="1200" dirty="0">
                          <a:effectLst/>
                        </a:rPr>
                        <a:t>MA APCD Release 6</a:t>
                      </a:r>
                      <a:endParaRPr lang="en-US" sz="1200" dirty="0">
                        <a:effectLst/>
                        <a:latin typeface="Calibri"/>
                        <a:ea typeface="Calibri"/>
                        <a:cs typeface="Times New Roman"/>
                      </a:endParaRPr>
                    </a:p>
                  </a:txBody>
                  <a:tcPr marL="67231" marR="67231" marT="0" marB="0" anchor="b"/>
                </a:tc>
                <a:tc>
                  <a:txBody>
                    <a:bodyPr/>
                    <a:lstStyle/>
                    <a:p>
                      <a:pPr marL="0" marR="0">
                        <a:lnSpc>
                          <a:spcPct val="115000"/>
                        </a:lnSpc>
                        <a:spcBef>
                          <a:spcPts val="0"/>
                        </a:spcBef>
                        <a:spcAft>
                          <a:spcPts val="0"/>
                        </a:spcAft>
                      </a:pPr>
                      <a:r>
                        <a:rPr lang="en-US" sz="1200" dirty="0">
                          <a:effectLst/>
                        </a:rPr>
                        <a:t>MA APCD Release 7</a:t>
                      </a:r>
                      <a:endParaRPr lang="en-US" sz="1200" dirty="0">
                        <a:effectLst/>
                        <a:latin typeface="Calibri"/>
                        <a:ea typeface="Calibri"/>
                        <a:cs typeface="Times New Roman"/>
                      </a:endParaRPr>
                    </a:p>
                  </a:txBody>
                  <a:tcPr marL="67231" marR="67231" marT="0" marB="0" anchor="b"/>
                </a:tc>
              </a:tr>
              <a:tr h="188994">
                <a:tc>
                  <a:txBody>
                    <a:bodyPr/>
                    <a:lstStyle/>
                    <a:p>
                      <a:pPr marL="0" marR="0">
                        <a:lnSpc>
                          <a:spcPct val="115000"/>
                        </a:lnSpc>
                        <a:spcBef>
                          <a:spcPts val="0"/>
                        </a:spcBef>
                        <a:spcAft>
                          <a:spcPts val="0"/>
                        </a:spcAft>
                      </a:pPr>
                      <a:r>
                        <a:rPr lang="en-US" sz="1100" dirty="0" smtClean="0">
                          <a:effectLst/>
                        </a:rPr>
                        <a:t>MC</a:t>
                      </a:r>
                      <a:r>
                        <a:rPr lang="en-US" sz="1100" baseline="0" dirty="0" smtClean="0">
                          <a:effectLst/>
                        </a:rPr>
                        <a:t> </a:t>
                      </a:r>
                      <a:r>
                        <a:rPr lang="en-US" sz="1100" dirty="0" smtClean="0">
                          <a:effectLst/>
                        </a:rPr>
                        <a:t>Distinct OrgIDs </a:t>
                      </a:r>
                      <a:r>
                        <a:rPr lang="en-US" sz="1100" dirty="0">
                          <a:effectLst/>
                        </a:rPr>
                        <a:t>+ </a:t>
                      </a:r>
                      <a:r>
                        <a:rPr lang="en-US" sz="1100" dirty="0" smtClean="0">
                          <a:effectLst/>
                        </a:rPr>
                        <a:t>Referring </a:t>
                      </a:r>
                      <a:r>
                        <a:rPr lang="en-US" sz="1100" dirty="0" err="1" smtClean="0">
                          <a:effectLst/>
                        </a:rPr>
                        <a:t>ProviderID_Linkage_IDs</a:t>
                      </a:r>
                      <a:endParaRPr lang="en-US" sz="1100" dirty="0">
                        <a:effectLst/>
                        <a:latin typeface="Calibri"/>
                        <a:ea typeface="Calibri"/>
                        <a:cs typeface="Times New Roman"/>
                      </a:endParaRPr>
                    </a:p>
                  </a:txBody>
                  <a:tcPr marL="67231" marR="67231" marT="0" marB="0" anchor="b"/>
                </a:tc>
                <a:tc>
                  <a:txBody>
                    <a:bodyPr/>
                    <a:lstStyle/>
                    <a:p>
                      <a:pPr marL="0" marR="0" algn="r">
                        <a:lnSpc>
                          <a:spcPct val="115000"/>
                        </a:lnSpc>
                        <a:spcBef>
                          <a:spcPts val="0"/>
                        </a:spcBef>
                        <a:spcAft>
                          <a:spcPts val="0"/>
                        </a:spcAft>
                      </a:pPr>
                      <a:r>
                        <a:rPr lang="en-US" sz="1100">
                          <a:effectLst/>
                        </a:rPr>
                        <a:t>1,138,567</a:t>
                      </a:r>
                      <a:endParaRPr lang="en-US" sz="1100">
                        <a:effectLst/>
                        <a:latin typeface="Calibri"/>
                        <a:ea typeface="Calibri"/>
                        <a:cs typeface="Times New Roman"/>
                      </a:endParaRPr>
                    </a:p>
                  </a:txBody>
                  <a:tcPr marL="67231" marR="67231" marT="0" marB="0" anchor="b"/>
                </a:tc>
                <a:tc>
                  <a:txBody>
                    <a:bodyPr/>
                    <a:lstStyle/>
                    <a:p>
                      <a:pPr marL="0" marR="0" algn="r">
                        <a:lnSpc>
                          <a:spcPct val="115000"/>
                        </a:lnSpc>
                        <a:spcBef>
                          <a:spcPts val="0"/>
                        </a:spcBef>
                        <a:spcAft>
                          <a:spcPts val="0"/>
                        </a:spcAft>
                      </a:pPr>
                      <a:r>
                        <a:rPr lang="en-US" sz="1100">
                          <a:effectLst/>
                        </a:rPr>
                        <a:t>1,207,301</a:t>
                      </a:r>
                      <a:endParaRPr lang="en-US" sz="1100">
                        <a:effectLst/>
                        <a:latin typeface="Calibri"/>
                        <a:ea typeface="Calibri"/>
                        <a:cs typeface="Times New Roman"/>
                      </a:endParaRPr>
                    </a:p>
                  </a:txBody>
                  <a:tcPr marL="67231" marR="67231" marT="0" marB="0" anchor="b"/>
                </a:tc>
              </a:tr>
              <a:tr h="377989">
                <a:tc>
                  <a:txBody>
                    <a:bodyPr/>
                    <a:lstStyle/>
                    <a:p>
                      <a:pPr marL="0" marR="0">
                        <a:lnSpc>
                          <a:spcPct val="115000"/>
                        </a:lnSpc>
                        <a:spcBef>
                          <a:spcPts val="0"/>
                        </a:spcBef>
                        <a:spcAft>
                          <a:spcPts val="0"/>
                        </a:spcAft>
                      </a:pPr>
                      <a:r>
                        <a:rPr lang="en-US" sz="1100" dirty="0" smtClean="0">
                          <a:effectLst/>
                        </a:rPr>
                        <a:t>MC to PV Linkage of Distinct OrgID </a:t>
                      </a:r>
                      <a:r>
                        <a:rPr lang="en-US" sz="1100" dirty="0">
                          <a:effectLst/>
                        </a:rPr>
                        <a:t>and </a:t>
                      </a:r>
                      <a:r>
                        <a:rPr lang="en-US" sz="1100" dirty="0" err="1" smtClean="0">
                          <a:effectLst/>
                        </a:rPr>
                        <a:t>Referrring</a:t>
                      </a:r>
                      <a:r>
                        <a:rPr lang="en-US" sz="1100" dirty="0" smtClean="0">
                          <a:effectLst/>
                        </a:rPr>
                        <a:t> </a:t>
                      </a:r>
                      <a:r>
                        <a:rPr lang="en-US" sz="1100" dirty="0" err="1" smtClean="0">
                          <a:effectLst/>
                        </a:rPr>
                        <a:t>ProviderID_Linkage_ID</a:t>
                      </a:r>
                      <a:r>
                        <a:rPr lang="en-US" sz="1100" dirty="0" smtClean="0">
                          <a:effectLst/>
                        </a:rPr>
                        <a:t> </a:t>
                      </a:r>
                      <a:r>
                        <a:rPr lang="en-US" sz="1100" dirty="0">
                          <a:effectLst/>
                        </a:rPr>
                        <a:t>TO </a:t>
                      </a:r>
                      <a:r>
                        <a:rPr lang="en-US" sz="1100" dirty="0" smtClean="0">
                          <a:effectLst/>
                        </a:rPr>
                        <a:t>Linking </a:t>
                      </a:r>
                      <a:r>
                        <a:rPr lang="en-US" sz="1100" dirty="0" err="1" smtClean="0">
                          <a:effectLst/>
                        </a:rPr>
                        <a:t>ProviderID</a:t>
                      </a:r>
                      <a:endParaRPr lang="en-US" sz="1100" dirty="0">
                        <a:effectLst/>
                        <a:latin typeface="Calibri"/>
                        <a:ea typeface="Calibri"/>
                        <a:cs typeface="Times New Roman"/>
                      </a:endParaRPr>
                    </a:p>
                  </a:txBody>
                  <a:tcPr marL="67231" marR="67231" marT="0" marB="0" anchor="b"/>
                </a:tc>
                <a:tc>
                  <a:txBody>
                    <a:bodyPr/>
                    <a:lstStyle/>
                    <a:p>
                      <a:pPr marL="0" marR="0" algn="r">
                        <a:lnSpc>
                          <a:spcPct val="115000"/>
                        </a:lnSpc>
                        <a:spcBef>
                          <a:spcPts val="0"/>
                        </a:spcBef>
                        <a:spcAft>
                          <a:spcPts val="0"/>
                        </a:spcAft>
                      </a:pPr>
                      <a:r>
                        <a:rPr lang="en-US" sz="1100">
                          <a:effectLst/>
                        </a:rPr>
                        <a:t>1,018,285</a:t>
                      </a:r>
                      <a:endParaRPr lang="en-US" sz="1100">
                        <a:effectLst/>
                        <a:latin typeface="Calibri"/>
                        <a:ea typeface="Calibri"/>
                        <a:cs typeface="Times New Roman"/>
                      </a:endParaRPr>
                    </a:p>
                  </a:txBody>
                  <a:tcPr marL="67231" marR="67231" marT="0" marB="0" anchor="b"/>
                </a:tc>
                <a:tc>
                  <a:txBody>
                    <a:bodyPr/>
                    <a:lstStyle/>
                    <a:p>
                      <a:pPr marL="0" marR="0" algn="r">
                        <a:lnSpc>
                          <a:spcPct val="115000"/>
                        </a:lnSpc>
                        <a:spcBef>
                          <a:spcPts val="0"/>
                        </a:spcBef>
                        <a:spcAft>
                          <a:spcPts val="0"/>
                        </a:spcAft>
                      </a:pPr>
                      <a:r>
                        <a:rPr lang="en-US" sz="1100">
                          <a:effectLst/>
                        </a:rPr>
                        <a:t>1,086,127</a:t>
                      </a:r>
                      <a:endParaRPr lang="en-US" sz="1100">
                        <a:effectLst/>
                        <a:latin typeface="Calibri"/>
                        <a:ea typeface="Calibri"/>
                        <a:cs typeface="Times New Roman"/>
                      </a:endParaRPr>
                    </a:p>
                  </a:txBody>
                  <a:tcPr marL="67231" marR="67231" marT="0" marB="0" anchor="b"/>
                </a:tc>
              </a:tr>
              <a:tr h="26030">
                <a:tc>
                  <a:txBody>
                    <a:bodyPr/>
                    <a:lstStyle/>
                    <a:p>
                      <a:pPr marL="0" marR="0">
                        <a:lnSpc>
                          <a:spcPct val="115000"/>
                        </a:lnSpc>
                        <a:spcBef>
                          <a:spcPts val="0"/>
                        </a:spcBef>
                        <a:spcAft>
                          <a:spcPts val="0"/>
                        </a:spcAft>
                      </a:pPr>
                      <a:r>
                        <a:rPr lang="en-US" sz="1100" dirty="0">
                          <a:effectLst/>
                        </a:rPr>
                        <a:t>Linkage Rate of MC </a:t>
                      </a:r>
                      <a:r>
                        <a:rPr lang="en-US" sz="1100" dirty="0" smtClean="0">
                          <a:effectLst/>
                        </a:rPr>
                        <a:t>to PV</a:t>
                      </a:r>
                      <a:endParaRPr lang="en-US" sz="1100" dirty="0">
                        <a:effectLst/>
                        <a:latin typeface="Calibri"/>
                        <a:ea typeface="Calibri"/>
                        <a:cs typeface="Times New Roman"/>
                      </a:endParaRPr>
                    </a:p>
                  </a:txBody>
                  <a:tcPr marL="67231" marR="67231" marT="0" marB="0" anchor="b"/>
                </a:tc>
                <a:tc>
                  <a:txBody>
                    <a:bodyPr/>
                    <a:lstStyle/>
                    <a:p>
                      <a:pPr marL="0" marR="0" algn="r">
                        <a:lnSpc>
                          <a:spcPct val="115000"/>
                        </a:lnSpc>
                        <a:spcBef>
                          <a:spcPts val="0"/>
                        </a:spcBef>
                        <a:spcAft>
                          <a:spcPts val="0"/>
                        </a:spcAft>
                      </a:pPr>
                      <a:r>
                        <a:rPr lang="en-US" sz="1100" dirty="0">
                          <a:effectLst/>
                        </a:rPr>
                        <a:t>89.44%</a:t>
                      </a:r>
                      <a:endParaRPr lang="en-US" sz="1100" dirty="0">
                        <a:effectLst/>
                        <a:latin typeface="Calibri"/>
                        <a:ea typeface="Calibri"/>
                        <a:cs typeface="Times New Roman"/>
                      </a:endParaRPr>
                    </a:p>
                  </a:txBody>
                  <a:tcPr marL="67231" marR="67231" marT="0" marB="0" anchor="b"/>
                </a:tc>
                <a:tc>
                  <a:txBody>
                    <a:bodyPr/>
                    <a:lstStyle/>
                    <a:p>
                      <a:pPr marL="0" marR="0" algn="r">
                        <a:lnSpc>
                          <a:spcPct val="115000"/>
                        </a:lnSpc>
                        <a:spcBef>
                          <a:spcPts val="0"/>
                        </a:spcBef>
                        <a:spcAft>
                          <a:spcPts val="0"/>
                        </a:spcAft>
                      </a:pPr>
                      <a:r>
                        <a:rPr lang="en-US" sz="1100" dirty="0">
                          <a:effectLst/>
                        </a:rPr>
                        <a:t>89.96%</a:t>
                      </a:r>
                      <a:endParaRPr lang="en-US" sz="1100" dirty="0">
                        <a:effectLst/>
                        <a:latin typeface="Calibri"/>
                        <a:ea typeface="Calibri"/>
                        <a:cs typeface="Times New Roman"/>
                      </a:endParaRPr>
                    </a:p>
                  </a:txBody>
                  <a:tcPr marL="67231" marR="67231" marT="0" marB="0" anchor="b"/>
                </a:tc>
              </a:tr>
            </a:tbl>
          </a:graphicData>
        </a:graphic>
      </p:graphicFrame>
      <p:sp>
        <p:nvSpPr>
          <p:cNvPr id="9" name="TextBox 8"/>
          <p:cNvSpPr txBox="1"/>
          <p:nvPr/>
        </p:nvSpPr>
        <p:spPr>
          <a:xfrm>
            <a:off x="5943600" y="5638800"/>
            <a:ext cx="2971800" cy="861774"/>
          </a:xfrm>
          <a:prstGeom prst="rect">
            <a:avLst/>
          </a:prstGeom>
          <a:solidFill>
            <a:srgbClr val="FFFF00"/>
          </a:solidFill>
          <a:ln w="50800">
            <a:solidFill>
              <a:srgbClr val="FF0000"/>
            </a:solidFill>
          </a:ln>
        </p:spPr>
        <p:txBody>
          <a:bodyPr wrap="square" rtlCol="0">
            <a:spAutoFit/>
          </a:bodyPr>
          <a:lstStyle/>
          <a:p>
            <a:pPr algn="ctr" defTabSz="914400"/>
            <a:r>
              <a:rPr lang="en-US" sz="1400" b="1" u="sng" dirty="0" smtClean="0">
                <a:solidFill>
                  <a:srgbClr val="FF0000"/>
                </a:solidFill>
              </a:rPr>
              <a:t>CHECK FORMATTING and FIELD SIZE! </a:t>
            </a:r>
          </a:p>
          <a:p>
            <a:pPr defTabSz="914400"/>
            <a:r>
              <a:rPr lang="en-US" sz="1200" dirty="0" smtClean="0">
                <a:solidFill>
                  <a:srgbClr val="FF0000"/>
                </a:solidFill>
              </a:rPr>
              <a:t>Two Common Errors that Prevent Linkage:</a:t>
            </a:r>
          </a:p>
          <a:p>
            <a:pPr marL="171450" indent="-171450" defTabSz="914400">
              <a:buFont typeface="Arial" panose="020B0604020202020204" pitchFamily="34" charset="0"/>
              <a:buChar char="•"/>
            </a:pPr>
            <a:r>
              <a:rPr lang="en-US" sz="1200" dirty="0" smtClean="0">
                <a:solidFill>
                  <a:srgbClr val="FF0000"/>
                </a:solidFill>
              </a:rPr>
              <a:t>Linkage variables are formatted </a:t>
            </a:r>
            <a:r>
              <a:rPr lang="en-US" sz="1200" dirty="0">
                <a:solidFill>
                  <a:srgbClr val="FF0000"/>
                </a:solidFill>
              </a:rPr>
              <a:t>d</a:t>
            </a:r>
            <a:r>
              <a:rPr lang="en-US" sz="1200" dirty="0" smtClean="0">
                <a:solidFill>
                  <a:srgbClr val="FF0000"/>
                </a:solidFill>
              </a:rPr>
              <a:t>ifferently</a:t>
            </a:r>
          </a:p>
          <a:p>
            <a:pPr marL="171450" indent="-171450" defTabSz="914400">
              <a:buFont typeface="Arial" panose="020B0604020202020204" pitchFamily="34" charset="0"/>
              <a:buChar char="•"/>
            </a:pPr>
            <a:r>
              <a:rPr lang="en-US" sz="1200" dirty="0" smtClean="0">
                <a:solidFill>
                  <a:srgbClr val="FF0000"/>
                </a:solidFill>
              </a:rPr>
              <a:t>Linkage variables have been truncated</a:t>
            </a:r>
          </a:p>
        </p:txBody>
      </p:sp>
      <p:sp>
        <p:nvSpPr>
          <p:cNvPr id="10" name="TextBox 9"/>
          <p:cNvSpPr txBox="1"/>
          <p:nvPr/>
        </p:nvSpPr>
        <p:spPr>
          <a:xfrm>
            <a:off x="533400" y="3886200"/>
            <a:ext cx="7821372" cy="369332"/>
          </a:xfrm>
          <a:prstGeom prst="rect">
            <a:avLst/>
          </a:prstGeom>
          <a:noFill/>
        </p:spPr>
        <p:txBody>
          <a:bodyPr wrap="none" rtlCol="0">
            <a:spAutoFit/>
          </a:bodyPr>
          <a:lstStyle/>
          <a:p>
            <a:pPr defTabSz="914400"/>
            <a:r>
              <a:rPr lang="en-US" b="1" dirty="0" smtClean="0">
                <a:solidFill>
                  <a:srgbClr val="FF0000"/>
                </a:solidFill>
              </a:rPr>
              <a:t>Linkage Variables in Medical Claims and Provider Table for Referring Providers </a:t>
            </a:r>
            <a:endParaRPr lang="en-US" b="1" dirty="0">
              <a:solidFill>
                <a:srgbClr val="FF0000"/>
              </a:solidFill>
            </a:endParaRPr>
          </a:p>
        </p:txBody>
      </p:sp>
      <p:sp>
        <p:nvSpPr>
          <p:cNvPr id="11" name="TextBox 10"/>
          <p:cNvSpPr txBox="1"/>
          <p:nvPr/>
        </p:nvSpPr>
        <p:spPr>
          <a:xfrm>
            <a:off x="152400" y="5257800"/>
            <a:ext cx="5113451" cy="353943"/>
          </a:xfrm>
          <a:prstGeom prst="rect">
            <a:avLst/>
          </a:prstGeom>
          <a:noFill/>
        </p:spPr>
        <p:txBody>
          <a:bodyPr wrap="none" rtlCol="0">
            <a:spAutoFit/>
          </a:bodyPr>
          <a:lstStyle/>
          <a:p>
            <a:pPr defTabSz="914400"/>
            <a:r>
              <a:rPr lang="en-US" sz="1700" b="1" dirty="0" smtClean="0">
                <a:solidFill>
                  <a:srgbClr val="FF0000"/>
                </a:solidFill>
              </a:rPr>
              <a:t>Table 1. Expected Linkage Rates for Referring Providers</a:t>
            </a:r>
            <a:endParaRPr lang="en-US" sz="1700" b="1" dirty="0">
              <a:solidFill>
                <a:srgbClr val="FF0000"/>
              </a:solidFill>
            </a:endParaRPr>
          </a:p>
        </p:txBody>
      </p:sp>
    </p:spTree>
    <p:extLst>
      <p:ext uri="{BB962C8B-B14F-4D97-AF65-F5344CB8AC3E}">
        <p14:creationId xmlns:p14="http://schemas.microsoft.com/office/powerpoint/2010/main" val="2137496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76200"/>
            <a:ext cx="2277324" cy="1477328"/>
          </a:xfrm>
          <a:prstGeom prst="rect">
            <a:avLst/>
          </a:prstGeom>
          <a:noFill/>
          <a:ln>
            <a:solidFill>
              <a:schemeClr val="accent1"/>
            </a:solidFill>
          </a:ln>
        </p:spPr>
        <p:txBody>
          <a:bodyPr wrap="square" lIns="91440" tIns="45720" rIns="91440" bIns="45720">
            <a:spAutoFit/>
          </a:bodyPr>
          <a:lstStyle/>
          <a:p>
            <a:pPr defTabSz="914400"/>
            <a:r>
              <a:rPr lang="en-US" sz="3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Family Planning</a:t>
            </a:r>
          </a:p>
          <a:p>
            <a:pPr defTabSz="914400"/>
            <a:r>
              <a:rPr lang="en-US" sz="3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Services</a:t>
            </a:r>
            <a:endParaRPr lang="en-US" sz="3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p:txBody>
      </p:sp>
      <p:sp>
        <p:nvSpPr>
          <p:cNvPr id="5" name="Title 1"/>
          <p:cNvSpPr>
            <a:spLocks noGrp="1"/>
          </p:cNvSpPr>
          <p:nvPr>
            <p:ph type="title"/>
          </p:nvPr>
        </p:nvSpPr>
        <p:spPr>
          <a:xfrm>
            <a:off x="0" y="228600"/>
            <a:ext cx="6858000" cy="1143000"/>
          </a:xfrm>
        </p:spPr>
        <p:txBody>
          <a:bodyPr>
            <a:noAutofit/>
          </a:bodyPr>
          <a:lstStyle/>
          <a:p>
            <a:pPr algn="l"/>
            <a:r>
              <a:rPr lang="en-US" sz="1900" b="1" u="sng" dirty="0">
                <a:solidFill>
                  <a:schemeClr val="tx2"/>
                </a:solidFill>
                <a:latin typeface="+mn-lt"/>
                <a:ea typeface="+mn-ea"/>
                <a:cs typeface="+mn-cs"/>
              </a:rPr>
              <a:t>Question</a:t>
            </a:r>
            <a:r>
              <a:rPr lang="en-US" sz="1900" b="1" dirty="0" smtClean="0">
                <a:solidFill>
                  <a:schemeClr val="tx2"/>
                </a:solidFill>
                <a:latin typeface="+mn-lt"/>
                <a:ea typeface="+mn-ea"/>
                <a:cs typeface="+mn-cs"/>
              </a:rPr>
              <a:t>: Our client is interested in evaluating racial differences in medical care sought for family planning services. We understand that race/ethnicity data is not available in the MA APCD. What is the trade-off in the magnitude of family planning services reported in the </a:t>
            </a:r>
            <a:r>
              <a:rPr lang="en-US" sz="1900" b="1" dirty="0">
                <a:solidFill>
                  <a:schemeClr val="tx2"/>
                </a:solidFill>
                <a:latin typeface="+mn-lt"/>
                <a:ea typeface="+mn-ea"/>
                <a:cs typeface="+mn-cs"/>
              </a:rPr>
              <a:t>C</a:t>
            </a:r>
            <a:r>
              <a:rPr lang="en-US" sz="1900" b="1" dirty="0" smtClean="0">
                <a:solidFill>
                  <a:schemeClr val="tx2"/>
                </a:solidFill>
                <a:latin typeface="+mn-lt"/>
                <a:ea typeface="+mn-ea"/>
                <a:cs typeface="+mn-cs"/>
              </a:rPr>
              <a:t>ase </a:t>
            </a:r>
            <a:r>
              <a:rPr lang="en-US" sz="1900" b="1" dirty="0">
                <a:solidFill>
                  <a:schemeClr val="tx2"/>
                </a:solidFill>
                <a:latin typeface="+mn-lt"/>
                <a:ea typeface="+mn-ea"/>
                <a:cs typeface="+mn-cs"/>
              </a:rPr>
              <a:t>M</a:t>
            </a:r>
            <a:r>
              <a:rPr lang="en-US" sz="1900" b="1" dirty="0" smtClean="0">
                <a:solidFill>
                  <a:schemeClr val="tx2"/>
                </a:solidFill>
                <a:latin typeface="+mn-lt"/>
                <a:ea typeface="+mn-ea"/>
                <a:cs typeface="+mn-cs"/>
              </a:rPr>
              <a:t>ix data in comparison to the MA APCD? </a:t>
            </a:r>
            <a:endParaRPr lang="en-US" sz="1900" dirty="0"/>
          </a:p>
        </p:txBody>
      </p:sp>
      <p:pic>
        <p:nvPicPr>
          <p:cNvPr id="1026" name="Picture 2" descr="Image result for fami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6866" y="152400"/>
            <a:ext cx="565209"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1" y="1600200"/>
            <a:ext cx="9142429" cy="5278368"/>
          </a:xfrm>
          <a:prstGeom prst="rect">
            <a:avLst/>
          </a:prstGeom>
          <a:noFill/>
        </p:spPr>
        <p:txBody>
          <a:bodyPr wrap="square" rtlCol="0">
            <a:spAutoFit/>
          </a:bodyPr>
          <a:lstStyle/>
          <a:p>
            <a:pPr defTabSz="914400"/>
            <a:r>
              <a:rPr lang="en-US" sz="1600" b="1" i="1" u="sng" dirty="0" smtClean="0">
                <a:solidFill>
                  <a:prstClr val="black"/>
                </a:solidFill>
              </a:rPr>
              <a:t>Answer</a:t>
            </a:r>
            <a:r>
              <a:rPr lang="en-US" sz="1600" b="1" i="1" dirty="0" smtClean="0">
                <a:solidFill>
                  <a:prstClr val="black"/>
                </a:solidFill>
              </a:rPr>
              <a:t>: </a:t>
            </a:r>
            <a:r>
              <a:rPr lang="en-US" sz="1600" i="1" dirty="0" smtClean="0">
                <a:solidFill>
                  <a:prstClr val="black"/>
                </a:solidFill>
              </a:rPr>
              <a:t> While the Case </a:t>
            </a:r>
            <a:r>
              <a:rPr lang="en-US" sz="1600" i="1" dirty="0">
                <a:solidFill>
                  <a:prstClr val="black"/>
                </a:solidFill>
              </a:rPr>
              <a:t>M</a:t>
            </a:r>
            <a:r>
              <a:rPr lang="en-US" sz="1600" i="1" dirty="0" smtClean="0">
                <a:solidFill>
                  <a:prstClr val="black"/>
                </a:solidFill>
              </a:rPr>
              <a:t>ix data does contain race/ethnicity data, in comparison to the MA APCD, the MA APCD contains a wider range of family planning service providers, family planning service locations, and the family planning services.  </a:t>
            </a:r>
          </a:p>
          <a:p>
            <a:pPr defTabSz="914400"/>
            <a:endParaRPr lang="en-US" sz="900" i="1" dirty="0">
              <a:solidFill>
                <a:prstClr val="black"/>
              </a:solidFill>
            </a:endParaRPr>
          </a:p>
          <a:p>
            <a:pPr lvl="1" defTabSz="914400"/>
            <a:r>
              <a:rPr lang="en-US" sz="1400" b="1" i="1" u="sng" dirty="0" smtClean="0">
                <a:solidFill>
                  <a:prstClr val="black"/>
                </a:solidFill>
              </a:rPr>
              <a:t>Examples of Family Planning Services Reported in Case Mix</a:t>
            </a:r>
          </a:p>
          <a:p>
            <a:pPr lvl="1" defTabSz="914400"/>
            <a:r>
              <a:rPr lang="en-US" sz="1400" i="1" dirty="0" smtClean="0">
                <a:solidFill>
                  <a:prstClr val="black"/>
                </a:solidFill>
              </a:rPr>
              <a:t>The use of Case </a:t>
            </a:r>
            <a:r>
              <a:rPr lang="en-US" sz="1400" i="1" dirty="0">
                <a:solidFill>
                  <a:prstClr val="black"/>
                </a:solidFill>
              </a:rPr>
              <a:t>M</a:t>
            </a:r>
            <a:r>
              <a:rPr lang="en-US" sz="1400" i="1" dirty="0" smtClean="0">
                <a:solidFill>
                  <a:prstClr val="black"/>
                </a:solidFill>
              </a:rPr>
              <a:t>ix limits your study to family planning services provided in emergency department of </a:t>
            </a:r>
            <a:r>
              <a:rPr lang="en-US" sz="1400" b="1" i="1" dirty="0" smtClean="0">
                <a:solidFill>
                  <a:prstClr val="black"/>
                </a:solidFill>
              </a:rPr>
              <a:t>77 Massachusetts hospital emergency departments</a:t>
            </a:r>
            <a:r>
              <a:rPr lang="en-US" sz="1400" i="1" dirty="0" smtClean="0">
                <a:solidFill>
                  <a:prstClr val="black"/>
                </a:solidFill>
              </a:rPr>
              <a:t> which primarily, for example, in the past year, included encounters for pregnancy testing, supervision and monitoring of existing pregnancy, emergency prescription for contraception, monitoring of threatened abortions and the emergency removal of intrauterine devices. The hospital inpatient services provided in </a:t>
            </a:r>
            <a:r>
              <a:rPr lang="en-US" sz="1400" b="1" i="1" dirty="0" smtClean="0">
                <a:solidFill>
                  <a:prstClr val="black"/>
                </a:solidFill>
              </a:rPr>
              <a:t>64 Massachusetts acute care hospitals</a:t>
            </a:r>
            <a:r>
              <a:rPr lang="en-US" sz="1400" i="1" dirty="0" smtClean="0">
                <a:solidFill>
                  <a:prstClr val="black"/>
                </a:solidFill>
              </a:rPr>
              <a:t> primarily include deliveries, pregnancy supervision, sterilization, general counseling/advice, and elective termination of pregnancy. </a:t>
            </a:r>
          </a:p>
          <a:p>
            <a:pPr lvl="1" defTabSz="914400"/>
            <a:endParaRPr lang="en-US" sz="1400" b="1" i="1" u="sng" dirty="0">
              <a:solidFill>
                <a:prstClr val="black"/>
              </a:solidFill>
            </a:endParaRPr>
          </a:p>
          <a:p>
            <a:pPr lvl="1" defTabSz="914400"/>
            <a:r>
              <a:rPr lang="en-US" sz="1400" b="1" i="1" u="sng" dirty="0" smtClean="0">
                <a:solidFill>
                  <a:prstClr val="black"/>
                </a:solidFill>
              </a:rPr>
              <a:t>Examples of Family Planning Services Reported in the MA APCD</a:t>
            </a:r>
          </a:p>
          <a:p>
            <a:pPr lvl="1" defTabSz="914400"/>
            <a:r>
              <a:rPr lang="en-US" sz="1400" i="1" dirty="0" smtClean="0">
                <a:solidFill>
                  <a:prstClr val="black"/>
                </a:solidFill>
              </a:rPr>
              <a:t>The </a:t>
            </a:r>
            <a:r>
              <a:rPr lang="en-US" sz="1400" b="1" i="1" dirty="0" smtClean="0">
                <a:solidFill>
                  <a:prstClr val="black"/>
                </a:solidFill>
              </a:rPr>
              <a:t>MA APCD is not limited by care setting nor by state geographic boundary and includes over 40,000 providers throughout the US</a:t>
            </a:r>
            <a:r>
              <a:rPr lang="en-US" sz="1400" i="1" dirty="0" smtClean="0">
                <a:solidFill>
                  <a:prstClr val="black"/>
                </a:solidFill>
              </a:rPr>
              <a:t> of family planning services, including hospitals, community health centers, reproductive care organizations, genetic counseling organizations, primary care physicians, fertility clinics, women health service centers, visiting nurses and private practitioners. The MA APCD includes data on a wider range of services including all of the same services found in Case Mix, in addition to more </a:t>
            </a:r>
            <a:r>
              <a:rPr lang="en-US" sz="1400" i="1" dirty="0">
                <a:solidFill>
                  <a:prstClr val="black"/>
                </a:solidFill>
              </a:rPr>
              <a:t>data </a:t>
            </a:r>
            <a:r>
              <a:rPr lang="en-US" sz="1400" i="1" dirty="0" smtClean="0">
                <a:solidFill>
                  <a:prstClr val="black"/>
                </a:solidFill>
              </a:rPr>
              <a:t>on assisted </a:t>
            </a:r>
            <a:r>
              <a:rPr lang="en-US" sz="1400" i="1" dirty="0">
                <a:solidFill>
                  <a:prstClr val="black"/>
                </a:solidFill>
              </a:rPr>
              <a:t>reproductive fertility </a:t>
            </a:r>
            <a:r>
              <a:rPr lang="en-US" sz="1400" i="1" dirty="0" smtClean="0">
                <a:solidFill>
                  <a:prstClr val="black"/>
                </a:solidFill>
              </a:rPr>
              <a:t>procedures, more data on </a:t>
            </a:r>
            <a:r>
              <a:rPr lang="en-US" sz="1400" i="1" dirty="0">
                <a:solidFill>
                  <a:prstClr val="black"/>
                </a:solidFill>
              </a:rPr>
              <a:t>patients receiving testing for genetic disease carrier status for procreative </a:t>
            </a:r>
            <a:r>
              <a:rPr lang="en-US" sz="1400" i="1" dirty="0" smtClean="0">
                <a:solidFill>
                  <a:prstClr val="black"/>
                </a:solidFill>
              </a:rPr>
              <a:t>management, more data on the initiation of contraceptives with pharmaceutical data on the specific type </a:t>
            </a:r>
            <a:r>
              <a:rPr lang="en-US" sz="1400" i="1" dirty="0">
                <a:solidFill>
                  <a:prstClr val="black"/>
                </a:solidFill>
              </a:rPr>
              <a:t>of contraceptive, </a:t>
            </a:r>
            <a:r>
              <a:rPr lang="en-US" sz="1400" i="1" dirty="0" smtClean="0">
                <a:solidFill>
                  <a:prstClr val="black"/>
                </a:solidFill>
              </a:rPr>
              <a:t>and more data on encounters </a:t>
            </a:r>
            <a:r>
              <a:rPr lang="en-US" sz="1400" i="1" dirty="0">
                <a:solidFill>
                  <a:prstClr val="black"/>
                </a:solidFill>
              </a:rPr>
              <a:t>for other procreative investigation and </a:t>
            </a:r>
            <a:r>
              <a:rPr lang="en-US" sz="1400" i="1" dirty="0" smtClean="0">
                <a:solidFill>
                  <a:prstClr val="black"/>
                </a:solidFill>
              </a:rPr>
              <a:t>testing.</a:t>
            </a:r>
          </a:p>
          <a:p>
            <a:pPr lvl="1" defTabSz="914400"/>
            <a:endParaRPr lang="en-US" sz="1400" i="1" dirty="0">
              <a:solidFill>
                <a:prstClr val="black"/>
              </a:solidFill>
            </a:endParaRPr>
          </a:p>
          <a:p>
            <a:pPr defTabSz="914400"/>
            <a:r>
              <a:rPr lang="en-US" sz="1400" i="1" dirty="0" smtClean="0">
                <a:solidFill>
                  <a:prstClr val="black"/>
                </a:solidFill>
              </a:rPr>
              <a:t>By using Case </a:t>
            </a:r>
            <a:r>
              <a:rPr lang="en-US" sz="1400" i="1" dirty="0">
                <a:solidFill>
                  <a:prstClr val="black"/>
                </a:solidFill>
              </a:rPr>
              <a:t>M</a:t>
            </a:r>
            <a:r>
              <a:rPr lang="en-US" sz="1400" i="1" dirty="0" smtClean="0">
                <a:solidFill>
                  <a:prstClr val="black"/>
                </a:solidFill>
              </a:rPr>
              <a:t>ix instead of the MA APCD, the trade-off for high quality race/ethnicity data is a loss of information on the magnitude of services.  In this instance, the MA APCD can be used with census data to impute demographic area measures. </a:t>
            </a:r>
            <a:endParaRPr lang="en-US" sz="1400" i="1" dirty="0">
              <a:solidFill>
                <a:prstClr val="black"/>
              </a:solidFill>
            </a:endParaRPr>
          </a:p>
        </p:txBody>
      </p:sp>
    </p:spTree>
    <p:extLst>
      <p:ext uri="{BB962C8B-B14F-4D97-AF65-F5344CB8AC3E}">
        <p14:creationId xmlns:p14="http://schemas.microsoft.com/office/powerpoint/2010/main" val="121554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57200"/>
            <a:ext cx="7391400" cy="1143000"/>
          </a:xfrm>
        </p:spPr>
        <p:txBody>
          <a:bodyPr>
            <a:noAutofit/>
          </a:bodyPr>
          <a:lstStyle/>
          <a:p>
            <a:pPr algn="l"/>
            <a:r>
              <a:rPr lang="en-US" sz="1600" b="1" u="sng" dirty="0">
                <a:solidFill>
                  <a:schemeClr val="tx2"/>
                </a:solidFill>
                <a:latin typeface="+mn-lt"/>
                <a:ea typeface="+mn-ea"/>
                <a:cs typeface="+mn-cs"/>
              </a:rPr>
              <a:t>Question</a:t>
            </a:r>
            <a:r>
              <a:rPr lang="en-US" sz="1600" b="1" dirty="0">
                <a:solidFill>
                  <a:schemeClr val="tx2"/>
                </a:solidFill>
                <a:latin typeface="+mn-lt"/>
                <a:ea typeface="+mn-ea"/>
                <a:cs typeface="+mn-cs"/>
              </a:rPr>
              <a:t>: The billing, service, and rendering providers </a:t>
            </a:r>
            <a:r>
              <a:rPr lang="en-US" sz="1600" b="1" dirty="0" smtClean="0">
                <a:solidFill>
                  <a:schemeClr val="tx2"/>
                </a:solidFill>
                <a:latin typeface="+mn-lt"/>
                <a:ea typeface="+mn-ea"/>
                <a:cs typeface="+mn-cs"/>
              </a:rPr>
              <a:t>numbers </a:t>
            </a:r>
            <a:r>
              <a:rPr lang="en-US" sz="1600" b="1" dirty="0">
                <a:solidFill>
                  <a:schemeClr val="tx2"/>
                </a:solidFill>
              </a:rPr>
              <a:t>(</a:t>
            </a:r>
            <a:r>
              <a:rPr lang="en-US" sz="1600" b="1" u="sng" dirty="0">
                <a:solidFill>
                  <a:schemeClr val="tx2"/>
                </a:solidFill>
              </a:rPr>
              <a:t>MC076</a:t>
            </a:r>
            <a:r>
              <a:rPr lang="en-US" sz="1600" b="1" dirty="0">
                <a:solidFill>
                  <a:schemeClr val="tx2"/>
                </a:solidFill>
              </a:rPr>
              <a:t>, </a:t>
            </a:r>
            <a:r>
              <a:rPr lang="en-US" sz="1600" b="1" u="sng" dirty="0">
                <a:solidFill>
                  <a:schemeClr val="tx2"/>
                </a:solidFill>
              </a:rPr>
              <a:t>MC024</a:t>
            </a:r>
            <a:r>
              <a:rPr lang="en-US" sz="1600" b="1" dirty="0">
                <a:solidFill>
                  <a:schemeClr val="tx2"/>
                </a:solidFill>
              </a:rPr>
              <a:t>, and </a:t>
            </a:r>
            <a:r>
              <a:rPr lang="en-US" sz="1600" b="1" u="sng" dirty="0" smtClean="0">
                <a:solidFill>
                  <a:schemeClr val="tx2"/>
                </a:solidFill>
              </a:rPr>
              <a:t>MC134</a:t>
            </a:r>
            <a:r>
              <a:rPr lang="en-US" sz="1600" b="1" dirty="0" smtClean="0">
                <a:solidFill>
                  <a:schemeClr val="tx2"/>
                </a:solidFill>
              </a:rPr>
              <a:t>) </a:t>
            </a:r>
            <a:r>
              <a:rPr lang="en-US" sz="1600" b="1" dirty="0" smtClean="0">
                <a:solidFill>
                  <a:schemeClr val="tx2"/>
                </a:solidFill>
                <a:latin typeface="+mn-lt"/>
                <a:ea typeface="+mn-ea"/>
                <a:cs typeface="+mn-cs"/>
              </a:rPr>
              <a:t>in </a:t>
            </a:r>
            <a:r>
              <a:rPr lang="en-US" sz="1600" b="1" dirty="0">
                <a:solidFill>
                  <a:schemeClr val="tx2"/>
                </a:solidFill>
                <a:latin typeface="+mn-lt"/>
                <a:ea typeface="+mn-ea"/>
                <a:cs typeface="+mn-cs"/>
              </a:rPr>
              <a:t>the M</a:t>
            </a:r>
            <a:r>
              <a:rPr lang="en-US" sz="1600" b="1" dirty="0" smtClean="0">
                <a:solidFill>
                  <a:schemeClr val="tx2"/>
                </a:solidFill>
                <a:latin typeface="+mn-lt"/>
                <a:ea typeface="+mn-ea"/>
                <a:cs typeface="+mn-cs"/>
              </a:rPr>
              <a:t>edical </a:t>
            </a:r>
            <a:r>
              <a:rPr lang="en-US" sz="1600" b="1" dirty="0">
                <a:solidFill>
                  <a:schemeClr val="tx2"/>
                </a:solidFill>
                <a:latin typeface="+mn-lt"/>
                <a:ea typeface="+mn-ea"/>
                <a:cs typeface="+mn-cs"/>
              </a:rPr>
              <a:t>C</a:t>
            </a:r>
            <a:r>
              <a:rPr lang="en-US" sz="1600" b="1" dirty="0" smtClean="0">
                <a:solidFill>
                  <a:schemeClr val="tx2"/>
                </a:solidFill>
                <a:latin typeface="+mn-lt"/>
                <a:ea typeface="+mn-ea"/>
                <a:cs typeface="+mn-cs"/>
              </a:rPr>
              <a:t>laims </a:t>
            </a:r>
            <a:r>
              <a:rPr lang="en-US" sz="1600" b="1" dirty="0">
                <a:solidFill>
                  <a:schemeClr val="tx2"/>
                </a:solidFill>
                <a:latin typeface="+mn-lt"/>
                <a:ea typeface="+mn-ea"/>
                <a:cs typeface="+mn-cs"/>
              </a:rPr>
              <a:t>(MC) </a:t>
            </a:r>
            <a:r>
              <a:rPr lang="en-US" sz="1600" b="1" dirty="0" smtClean="0">
                <a:solidFill>
                  <a:schemeClr val="tx2"/>
                </a:solidFill>
                <a:latin typeface="+mn-lt"/>
                <a:ea typeface="+mn-ea"/>
                <a:cs typeface="+mn-cs"/>
              </a:rPr>
              <a:t>file </a:t>
            </a:r>
            <a:r>
              <a:rPr lang="en-US" sz="1600" b="1" dirty="0">
                <a:solidFill>
                  <a:schemeClr val="tx2"/>
                </a:solidFill>
                <a:latin typeface="+mn-lt"/>
                <a:ea typeface="+mn-ea"/>
                <a:cs typeface="+mn-cs"/>
              </a:rPr>
              <a:t>have NPIs (</a:t>
            </a:r>
            <a:r>
              <a:rPr lang="en-US" sz="1600" b="1" u="sng" dirty="0">
                <a:solidFill>
                  <a:schemeClr val="tx2"/>
                </a:solidFill>
                <a:latin typeface="+mn-lt"/>
                <a:ea typeface="+mn-ea"/>
                <a:cs typeface="+mn-cs"/>
              </a:rPr>
              <a:t>MC026</a:t>
            </a:r>
            <a:r>
              <a:rPr lang="en-US" sz="1600" b="1" dirty="0">
                <a:solidFill>
                  <a:schemeClr val="tx2"/>
                </a:solidFill>
                <a:latin typeface="+mn-lt"/>
                <a:ea typeface="+mn-ea"/>
                <a:cs typeface="+mn-cs"/>
              </a:rPr>
              <a:t>, </a:t>
            </a:r>
            <a:r>
              <a:rPr lang="en-US" sz="1600" b="1" u="sng" dirty="0">
                <a:solidFill>
                  <a:schemeClr val="tx2"/>
                </a:solidFill>
                <a:latin typeface="+mn-lt"/>
                <a:ea typeface="+mn-ea"/>
                <a:cs typeface="+mn-cs"/>
              </a:rPr>
              <a:t>MC077</a:t>
            </a:r>
            <a:r>
              <a:rPr lang="en-US" sz="1600" b="1" dirty="0">
                <a:solidFill>
                  <a:schemeClr val="tx2"/>
                </a:solidFill>
                <a:latin typeface="+mn-lt"/>
                <a:ea typeface="+mn-ea"/>
                <a:cs typeface="+mn-cs"/>
              </a:rPr>
              <a:t>, </a:t>
            </a:r>
            <a:r>
              <a:rPr lang="en-US" sz="1600" b="1" u="sng" dirty="0" smtClean="0">
                <a:solidFill>
                  <a:schemeClr val="tx2"/>
                </a:solidFill>
                <a:latin typeface="+mn-lt"/>
                <a:ea typeface="+mn-ea"/>
                <a:cs typeface="+mn-cs"/>
              </a:rPr>
              <a:t>MC242</a:t>
            </a:r>
            <a:r>
              <a:rPr lang="en-US" sz="1600" b="1" dirty="0" smtClean="0">
                <a:solidFill>
                  <a:schemeClr val="tx2"/>
                </a:solidFill>
                <a:latin typeface="+mn-lt"/>
                <a:ea typeface="+mn-ea"/>
                <a:cs typeface="+mn-cs"/>
              </a:rPr>
              <a:t>). However, the </a:t>
            </a:r>
            <a:r>
              <a:rPr lang="en-US" sz="1600" b="1" dirty="0">
                <a:solidFill>
                  <a:schemeClr val="tx2"/>
                </a:solidFill>
                <a:latin typeface="+mn-lt"/>
                <a:ea typeface="+mn-ea"/>
                <a:cs typeface="+mn-cs"/>
              </a:rPr>
              <a:t>MC file does not contain NPIs for the referring (MC112), attending (MC125) and provider location (MC135).  </a:t>
            </a:r>
            <a:r>
              <a:rPr lang="en-US" sz="1600" b="1" dirty="0" smtClean="0">
                <a:solidFill>
                  <a:schemeClr val="tx2"/>
                </a:solidFill>
                <a:latin typeface="+mn-lt"/>
                <a:ea typeface="+mn-ea"/>
                <a:cs typeface="+mn-cs"/>
              </a:rPr>
              <a:t>Given </a:t>
            </a:r>
            <a:r>
              <a:rPr lang="en-US" sz="1600" b="1" dirty="0">
                <a:solidFill>
                  <a:schemeClr val="tx2"/>
                </a:solidFill>
                <a:latin typeface="+mn-lt"/>
                <a:ea typeface="+mn-ea"/>
                <a:cs typeface="+mn-cs"/>
              </a:rPr>
              <a:t>the </a:t>
            </a:r>
            <a:r>
              <a:rPr lang="en-US" sz="1600" b="1" dirty="0" smtClean="0">
                <a:solidFill>
                  <a:schemeClr val="tx2"/>
                </a:solidFill>
                <a:latin typeface="+mn-lt"/>
                <a:ea typeface="+mn-ea"/>
                <a:cs typeface="+mn-cs"/>
              </a:rPr>
              <a:t>Provider </a:t>
            </a:r>
            <a:r>
              <a:rPr lang="en-US" sz="1600" b="1" dirty="0">
                <a:solidFill>
                  <a:schemeClr val="tx2"/>
                </a:solidFill>
                <a:latin typeface="+mn-lt"/>
                <a:ea typeface="+mn-ea"/>
                <a:cs typeface="+mn-cs"/>
              </a:rPr>
              <a:t>(PV) file </a:t>
            </a:r>
            <a:r>
              <a:rPr lang="en-US" sz="1600" b="1" dirty="0" smtClean="0">
                <a:solidFill>
                  <a:schemeClr val="tx2"/>
                </a:solidFill>
                <a:latin typeface="+mn-lt"/>
                <a:ea typeface="+mn-ea"/>
                <a:cs typeface="+mn-cs"/>
              </a:rPr>
              <a:t>contains two NPI fields </a:t>
            </a:r>
            <a:r>
              <a:rPr lang="en-US" sz="1600" b="1" dirty="0">
                <a:solidFill>
                  <a:schemeClr val="tx2"/>
                </a:solidFill>
                <a:latin typeface="+mn-lt"/>
                <a:ea typeface="+mn-ea"/>
                <a:cs typeface="+mn-cs"/>
              </a:rPr>
              <a:t>(PV039 National Provider ID and PV040 National Provider ID 2), </a:t>
            </a:r>
            <a:r>
              <a:rPr lang="en-US" sz="1600" b="1" dirty="0" smtClean="0">
                <a:solidFill>
                  <a:schemeClr val="tx2"/>
                </a:solidFill>
              </a:rPr>
              <a:t>how </a:t>
            </a:r>
            <a:r>
              <a:rPr lang="en-US" sz="1600" b="1" dirty="0">
                <a:solidFill>
                  <a:schemeClr val="tx2"/>
                </a:solidFill>
              </a:rPr>
              <a:t>well populated are the NPIs for the referring, attending, and provider location in </a:t>
            </a:r>
            <a:r>
              <a:rPr lang="en-US" sz="1600" b="1" dirty="0" smtClean="0">
                <a:solidFill>
                  <a:schemeClr val="tx2"/>
                </a:solidFill>
              </a:rPr>
              <a:t>the PV file?</a:t>
            </a:r>
            <a:r>
              <a:rPr lang="en-US" sz="1800" b="1" dirty="0">
                <a:solidFill>
                  <a:schemeClr val="tx2"/>
                </a:solidFill>
              </a:rPr>
              <a:t/>
            </a:r>
            <a:br>
              <a:rPr lang="en-US" sz="1800" b="1" dirty="0">
                <a:solidFill>
                  <a:schemeClr val="tx2"/>
                </a:solidFill>
              </a:rPr>
            </a:br>
            <a:r>
              <a:rPr lang="en-US" sz="1800" b="1" dirty="0">
                <a:solidFill>
                  <a:schemeClr val="tx2"/>
                </a:solidFill>
              </a:rPr>
              <a:t>      </a:t>
            </a:r>
            <a:r>
              <a:rPr lang="en-US" sz="1800" dirty="0"/>
              <a:t/>
            </a:r>
            <a:br>
              <a:rPr lang="en-US" sz="1800" dirty="0"/>
            </a:br>
            <a:endParaRPr lang="en-US" sz="1700" b="1" dirty="0">
              <a:solidFill>
                <a:schemeClr val="tx2"/>
              </a:solidFill>
              <a:latin typeface="+mn-lt"/>
              <a:ea typeface="+mn-ea"/>
              <a:cs typeface="+mn-cs"/>
            </a:endParaRPr>
          </a:p>
        </p:txBody>
      </p:sp>
      <p:sp>
        <p:nvSpPr>
          <p:cNvPr id="3" name="Rectangle 2"/>
          <p:cNvSpPr/>
          <p:nvPr/>
        </p:nvSpPr>
        <p:spPr>
          <a:xfrm>
            <a:off x="7374010" y="-228600"/>
            <a:ext cx="1830950" cy="1446550"/>
          </a:xfrm>
          <a:prstGeom prst="rect">
            <a:avLst/>
          </a:prstGeom>
          <a:noFill/>
        </p:spPr>
        <p:txBody>
          <a:bodyPr wrap="none" lIns="91440" tIns="45720" rIns="91440" bIns="45720">
            <a:spAutoFit/>
          </a:bodyPr>
          <a:lstStyle/>
          <a:p>
            <a:pPr algn="ctr" defTabSz="914400"/>
            <a:r>
              <a:rPr lang="en-US" sz="8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NPI</a:t>
            </a:r>
            <a:endParaRPr lang="en-US" sz="8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6" name="TextBox 5"/>
          <p:cNvSpPr txBox="1"/>
          <p:nvPr/>
        </p:nvSpPr>
        <p:spPr>
          <a:xfrm>
            <a:off x="7300066" y="914400"/>
            <a:ext cx="1865382" cy="646331"/>
          </a:xfrm>
          <a:prstGeom prst="rect">
            <a:avLst/>
          </a:prstGeom>
          <a:noFill/>
        </p:spPr>
        <p:txBody>
          <a:bodyPr wrap="none" rtlCol="0">
            <a:spAutoFit/>
          </a:bodyPr>
          <a:lstStyle/>
          <a:p>
            <a:pPr algn="ctr" defTabSz="914400"/>
            <a:r>
              <a:rPr lang="en-US" b="1" dirty="0" smtClean="0">
                <a:solidFill>
                  <a:srgbClr val="F79646">
                    <a:lumMod val="75000"/>
                  </a:srgbClr>
                </a:solidFill>
              </a:rPr>
              <a:t>National Provider</a:t>
            </a:r>
          </a:p>
          <a:p>
            <a:pPr algn="ctr" defTabSz="914400"/>
            <a:r>
              <a:rPr lang="en-US" b="1" dirty="0" smtClean="0">
                <a:solidFill>
                  <a:srgbClr val="F79646">
                    <a:lumMod val="75000"/>
                  </a:srgbClr>
                </a:solidFill>
              </a:rPr>
              <a:t>Identifier</a:t>
            </a:r>
            <a:endParaRPr lang="en-US" b="1" dirty="0">
              <a:solidFill>
                <a:srgbClr val="F79646">
                  <a:lumMod val="75000"/>
                </a:srgbClr>
              </a:solidFill>
            </a:endParaRPr>
          </a:p>
        </p:txBody>
      </p:sp>
      <p:sp>
        <p:nvSpPr>
          <p:cNvPr id="8" name="TextBox 7"/>
          <p:cNvSpPr txBox="1"/>
          <p:nvPr/>
        </p:nvSpPr>
        <p:spPr>
          <a:xfrm>
            <a:off x="0" y="1524000"/>
            <a:ext cx="9142429" cy="1477328"/>
          </a:xfrm>
          <a:prstGeom prst="rect">
            <a:avLst/>
          </a:prstGeom>
          <a:noFill/>
        </p:spPr>
        <p:txBody>
          <a:bodyPr wrap="square" rtlCol="0">
            <a:spAutoFit/>
          </a:bodyPr>
          <a:lstStyle/>
          <a:p>
            <a:pPr defTabSz="914400"/>
            <a:r>
              <a:rPr lang="en-US" b="1" i="1" u="sng" dirty="0" smtClean="0">
                <a:solidFill>
                  <a:prstClr val="black"/>
                </a:solidFill>
              </a:rPr>
              <a:t>Answer</a:t>
            </a:r>
            <a:r>
              <a:rPr lang="en-US" b="1" i="1" dirty="0" smtClean="0">
                <a:solidFill>
                  <a:prstClr val="black"/>
                </a:solidFill>
              </a:rPr>
              <a:t>: </a:t>
            </a:r>
            <a:r>
              <a:rPr lang="en-US" i="1" dirty="0" smtClean="0">
                <a:solidFill>
                  <a:prstClr val="black"/>
                </a:solidFill>
              </a:rPr>
              <a:t> In comparing only medical claim lines where the carrier’s billing, service, rendering provider numbers </a:t>
            </a:r>
            <a:r>
              <a:rPr lang="en-US" b="1" i="1" u="sng" dirty="0" smtClean="0">
                <a:solidFill>
                  <a:prstClr val="black"/>
                </a:solidFill>
              </a:rPr>
              <a:t>were populated</a:t>
            </a:r>
            <a:r>
              <a:rPr lang="en-US" b="1" i="1" dirty="0" smtClean="0">
                <a:solidFill>
                  <a:prstClr val="black"/>
                </a:solidFill>
              </a:rPr>
              <a:t> </a:t>
            </a:r>
            <a:r>
              <a:rPr lang="en-US" i="1" dirty="0" smtClean="0">
                <a:solidFill>
                  <a:prstClr val="black"/>
                </a:solidFill>
              </a:rPr>
              <a:t>and the carrier’s OrgID and provider number in the MC file </a:t>
            </a:r>
            <a:r>
              <a:rPr lang="en-US" b="1" i="1" u="sng" dirty="0" smtClean="0">
                <a:solidFill>
                  <a:prstClr val="black"/>
                </a:solidFill>
              </a:rPr>
              <a:t>successfully linked to PV file</a:t>
            </a:r>
            <a:r>
              <a:rPr lang="en-US" i="1" dirty="0" smtClean="0">
                <a:solidFill>
                  <a:prstClr val="black"/>
                </a:solidFill>
              </a:rPr>
              <a:t>, for all provider numbers, the NPI in the PV file was populated at a higher rate than the MC file (</a:t>
            </a:r>
            <a:r>
              <a:rPr lang="en-US" b="1" i="1" dirty="0" smtClean="0">
                <a:solidFill>
                  <a:prstClr val="black"/>
                </a:solidFill>
              </a:rPr>
              <a:t>See table below</a:t>
            </a:r>
            <a:r>
              <a:rPr lang="en-US" i="1" dirty="0" smtClean="0">
                <a:solidFill>
                  <a:prstClr val="black"/>
                </a:solidFill>
              </a:rPr>
              <a:t>).</a:t>
            </a:r>
            <a:r>
              <a:rPr lang="en-US" i="1" dirty="0">
                <a:solidFill>
                  <a:prstClr val="black"/>
                </a:solidFill>
              </a:rPr>
              <a:t> </a:t>
            </a:r>
            <a:r>
              <a:rPr lang="en-US" i="1" dirty="0" smtClean="0">
                <a:solidFill>
                  <a:prstClr val="black"/>
                </a:solidFill>
              </a:rPr>
              <a:t>The percent populated was based on a linkage of distinct OrgIDs + provider numbers for only records that linked. </a:t>
            </a:r>
            <a:endParaRPr lang="en-US" i="1"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31446812"/>
              </p:ext>
            </p:extLst>
          </p:nvPr>
        </p:nvGraphicFramePr>
        <p:xfrm>
          <a:off x="1066800" y="4876800"/>
          <a:ext cx="7146925" cy="1851025"/>
        </p:xfrm>
        <a:graphic>
          <a:graphicData uri="http://schemas.openxmlformats.org/presentationml/2006/ole">
            <mc:AlternateContent xmlns:mc="http://schemas.openxmlformats.org/markup-compatibility/2006">
              <mc:Choice xmlns:v="urn:schemas-microsoft-com:vml" Requires="v">
                <p:oleObj spid="_x0000_s1031" name="Worksheet" r:id="rId4" imgW="7147501" imgH="1851768" progId="Excel.Sheet.12">
                  <p:embed/>
                </p:oleObj>
              </mc:Choice>
              <mc:Fallback>
                <p:oleObj name="Worksheet" r:id="rId4" imgW="7147501" imgH="1851768" progId="Excel.Sheet.12">
                  <p:embed/>
                  <p:pic>
                    <p:nvPicPr>
                      <p:cNvPr id="0" name=""/>
                      <p:cNvPicPr/>
                      <p:nvPr/>
                    </p:nvPicPr>
                    <p:blipFill>
                      <a:blip r:embed="rId5"/>
                      <a:stretch>
                        <a:fillRect/>
                      </a:stretch>
                    </p:blipFill>
                    <p:spPr>
                      <a:xfrm>
                        <a:off x="1066800" y="4876800"/>
                        <a:ext cx="7146925" cy="1851025"/>
                      </a:xfrm>
                      <a:prstGeom prst="rect">
                        <a:avLst/>
                      </a:prstGeom>
                    </p:spPr>
                  </p:pic>
                </p:oleObj>
              </mc:Fallback>
            </mc:AlternateContent>
          </a:graphicData>
        </a:graphic>
      </p:graphicFrame>
      <p:sp>
        <p:nvSpPr>
          <p:cNvPr id="4" name="TextBox 3"/>
          <p:cNvSpPr txBox="1"/>
          <p:nvPr/>
        </p:nvSpPr>
        <p:spPr>
          <a:xfrm>
            <a:off x="1295400" y="4419600"/>
            <a:ext cx="6429517" cy="523220"/>
          </a:xfrm>
          <a:prstGeom prst="rect">
            <a:avLst/>
          </a:prstGeom>
          <a:noFill/>
        </p:spPr>
        <p:txBody>
          <a:bodyPr wrap="none" rtlCol="0">
            <a:spAutoFit/>
          </a:bodyPr>
          <a:lstStyle/>
          <a:p>
            <a:pPr defTabSz="914400"/>
            <a:r>
              <a:rPr lang="en-US" sz="2800" b="1" dirty="0" smtClean="0">
                <a:solidFill>
                  <a:srgbClr val="F79646">
                    <a:lumMod val="75000"/>
                  </a:srgbClr>
                </a:solidFill>
              </a:rPr>
              <a:t>Comparison of MC file NPIs to PV file NPIs</a:t>
            </a:r>
            <a:endParaRPr lang="en-US" sz="2800" b="1" dirty="0">
              <a:solidFill>
                <a:srgbClr val="F79646">
                  <a:lumMod val="75000"/>
                </a:srgbClr>
              </a:solidFill>
            </a:endParaRPr>
          </a:p>
        </p:txBody>
      </p:sp>
      <p:graphicFrame>
        <p:nvGraphicFramePr>
          <p:cNvPr id="9" name="Diagram 8"/>
          <p:cNvGraphicFramePr/>
          <p:nvPr>
            <p:extLst>
              <p:ext uri="{D42A27DB-BD31-4B8C-83A1-F6EECF244321}">
                <p14:modId xmlns:p14="http://schemas.microsoft.com/office/powerpoint/2010/main" val="84487782"/>
              </p:ext>
            </p:extLst>
          </p:nvPr>
        </p:nvGraphicFramePr>
        <p:xfrm>
          <a:off x="2438400" y="2743200"/>
          <a:ext cx="4191000" cy="1905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30876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2400"/>
            <a:ext cx="6705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900" b="1" u="sng" dirty="0">
                <a:solidFill>
                  <a:srgbClr val="1F497D"/>
                </a:solidFill>
              </a:rPr>
              <a:t>Question</a:t>
            </a:r>
            <a:r>
              <a:rPr lang="en-US" sz="1900" b="1" dirty="0">
                <a:solidFill>
                  <a:srgbClr val="1F497D"/>
                </a:solidFill>
              </a:rPr>
              <a:t>: </a:t>
            </a:r>
            <a:r>
              <a:rPr lang="en-US" sz="1900" b="1" dirty="0" smtClean="0">
                <a:solidFill>
                  <a:srgbClr val="1F497D"/>
                </a:solidFill>
              </a:rPr>
              <a:t>I am </a:t>
            </a:r>
            <a:r>
              <a:rPr lang="en-US" sz="1900" b="1" dirty="0">
                <a:solidFill>
                  <a:srgbClr val="1F497D"/>
                </a:solidFill>
              </a:rPr>
              <a:t>preparing an </a:t>
            </a:r>
            <a:r>
              <a:rPr lang="en-US" sz="1900" b="1" dirty="0" smtClean="0">
                <a:solidFill>
                  <a:srgbClr val="1F497D"/>
                </a:solidFill>
              </a:rPr>
              <a:t>NIH application </a:t>
            </a:r>
            <a:r>
              <a:rPr lang="en-US" sz="1900" b="1" dirty="0">
                <a:solidFill>
                  <a:srgbClr val="1F497D"/>
                </a:solidFill>
              </a:rPr>
              <a:t>to study the efficacy and toxicity of specific medications to treat arthritis. </a:t>
            </a:r>
            <a:r>
              <a:rPr lang="en-US" sz="1900" b="1" dirty="0" smtClean="0">
                <a:solidFill>
                  <a:srgbClr val="1F497D"/>
                </a:solidFill>
              </a:rPr>
              <a:t>Clinical trials can be expensive. It is also time-consuming to find, recruit, and match study participants. Is it feasible to use the MA APCD to retrospectively study drug efficacy and toxicity? </a:t>
            </a:r>
            <a:endParaRPr lang="en-US" sz="1900" b="1" dirty="0">
              <a:solidFill>
                <a:srgbClr val="1F497D"/>
              </a:solidFill>
            </a:endParaRPr>
          </a:p>
        </p:txBody>
      </p:sp>
      <p:sp>
        <p:nvSpPr>
          <p:cNvPr id="7" name="TextBox 6"/>
          <p:cNvSpPr txBox="1"/>
          <p:nvPr/>
        </p:nvSpPr>
        <p:spPr>
          <a:xfrm>
            <a:off x="0" y="1447800"/>
            <a:ext cx="7086600" cy="1815882"/>
          </a:xfrm>
          <a:prstGeom prst="rect">
            <a:avLst/>
          </a:prstGeom>
          <a:noFill/>
        </p:spPr>
        <p:txBody>
          <a:bodyPr wrap="square" rtlCol="0">
            <a:spAutoFit/>
          </a:bodyPr>
          <a:lstStyle/>
          <a:p>
            <a:pPr defTabSz="914400"/>
            <a:r>
              <a:rPr lang="en-US" sz="1600" b="1" i="1" u="sng" dirty="0" smtClean="0">
                <a:solidFill>
                  <a:prstClr val="black"/>
                </a:solidFill>
              </a:rPr>
              <a:t>Answer</a:t>
            </a:r>
            <a:r>
              <a:rPr lang="en-US" sz="1600" i="1" dirty="0" smtClean="0">
                <a:solidFill>
                  <a:prstClr val="black"/>
                </a:solidFill>
              </a:rPr>
              <a:t>: Several studies</a:t>
            </a:r>
            <a:r>
              <a:rPr lang="en-US" sz="1600" i="1" baseline="30000" dirty="0" smtClean="0">
                <a:solidFill>
                  <a:prstClr val="black"/>
                </a:solidFill>
              </a:rPr>
              <a:t>1, 2, 3, 4</a:t>
            </a:r>
            <a:r>
              <a:rPr lang="en-US" sz="1600" i="1" dirty="0" smtClean="0">
                <a:solidFill>
                  <a:prstClr val="black"/>
                </a:solidFill>
              </a:rPr>
              <a:t> </a:t>
            </a:r>
            <a:r>
              <a:rPr lang="en-US" sz="1600" i="1" dirty="0">
                <a:solidFill>
                  <a:prstClr val="black"/>
                </a:solidFill>
              </a:rPr>
              <a:t>using </a:t>
            </a:r>
            <a:r>
              <a:rPr lang="en-US" sz="1600" i="1" dirty="0" smtClean="0">
                <a:solidFill>
                  <a:prstClr val="black"/>
                </a:solidFill>
              </a:rPr>
              <a:t>other </a:t>
            </a:r>
            <a:r>
              <a:rPr lang="en-US" sz="1600" i="1" dirty="0">
                <a:solidFill>
                  <a:prstClr val="black"/>
                </a:solidFill>
              </a:rPr>
              <a:t>claims </a:t>
            </a:r>
            <a:r>
              <a:rPr lang="en-US" sz="1600" i="1" dirty="0" smtClean="0">
                <a:solidFill>
                  <a:prstClr val="black"/>
                </a:solidFill>
              </a:rPr>
              <a:t>databases </a:t>
            </a:r>
            <a:r>
              <a:rPr lang="en-US" sz="1600" i="1" dirty="0">
                <a:solidFill>
                  <a:prstClr val="black"/>
                </a:solidFill>
              </a:rPr>
              <a:t>to study </a:t>
            </a:r>
            <a:r>
              <a:rPr lang="en-US" sz="1600" i="1" dirty="0" smtClean="0">
                <a:solidFill>
                  <a:prstClr val="black"/>
                </a:solidFill>
              </a:rPr>
              <a:t>arthritis, comparing the </a:t>
            </a:r>
            <a:r>
              <a:rPr lang="en-US" sz="1600" i="1" dirty="0">
                <a:solidFill>
                  <a:prstClr val="black"/>
                </a:solidFill>
              </a:rPr>
              <a:t>effects </a:t>
            </a:r>
            <a:r>
              <a:rPr lang="en-US" sz="1600" i="1" dirty="0" smtClean="0">
                <a:solidFill>
                  <a:prstClr val="black"/>
                </a:solidFill>
              </a:rPr>
              <a:t>of steroid</a:t>
            </a:r>
            <a:r>
              <a:rPr lang="en-US" sz="1600" i="1" dirty="0">
                <a:solidFill>
                  <a:prstClr val="black"/>
                </a:solidFill>
              </a:rPr>
              <a:t>, biologic, nonsteroidal anti-inflammatory </a:t>
            </a:r>
            <a:r>
              <a:rPr lang="en-US" sz="1600" i="1" dirty="0" smtClean="0">
                <a:solidFill>
                  <a:prstClr val="black"/>
                </a:solidFill>
              </a:rPr>
              <a:t>drugs </a:t>
            </a:r>
            <a:r>
              <a:rPr lang="en-US" sz="1600" i="1" dirty="0">
                <a:solidFill>
                  <a:prstClr val="black"/>
                </a:solidFill>
              </a:rPr>
              <a:t>(</a:t>
            </a:r>
            <a:r>
              <a:rPr lang="en-US" sz="1600" i="1" dirty="0" smtClean="0">
                <a:solidFill>
                  <a:prstClr val="black"/>
                </a:solidFill>
              </a:rPr>
              <a:t>NSAIDs) to </a:t>
            </a:r>
            <a:r>
              <a:rPr lang="en-US" sz="1600" i="1" dirty="0">
                <a:solidFill>
                  <a:prstClr val="black"/>
                </a:solidFill>
              </a:rPr>
              <a:t>conventional disease-modifying </a:t>
            </a:r>
            <a:r>
              <a:rPr lang="en-US" sz="1600" i="1" dirty="0" smtClean="0">
                <a:solidFill>
                  <a:prstClr val="black"/>
                </a:solidFill>
              </a:rPr>
              <a:t>anti-rheumatic drugs (DMARDs), such as methotrexate</a:t>
            </a:r>
            <a:r>
              <a:rPr lang="en-US" sz="1600" i="1" dirty="0">
                <a:solidFill>
                  <a:prstClr val="black"/>
                </a:solidFill>
              </a:rPr>
              <a:t>, </a:t>
            </a:r>
            <a:r>
              <a:rPr lang="en-US" sz="1600" i="1" dirty="0" err="1">
                <a:solidFill>
                  <a:prstClr val="black"/>
                </a:solidFill>
              </a:rPr>
              <a:t>leflunomide</a:t>
            </a:r>
            <a:r>
              <a:rPr lang="en-US" sz="1600" i="1" dirty="0">
                <a:solidFill>
                  <a:prstClr val="black"/>
                </a:solidFill>
              </a:rPr>
              <a:t>, </a:t>
            </a:r>
            <a:r>
              <a:rPr lang="en-US" sz="1600" i="1" dirty="0" smtClean="0">
                <a:solidFill>
                  <a:prstClr val="black"/>
                </a:solidFill>
              </a:rPr>
              <a:t>mycophenolate</a:t>
            </a:r>
            <a:r>
              <a:rPr lang="en-US" sz="1600" i="1" dirty="0">
                <a:solidFill>
                  <a:prstClr val="black"/>
                </a:solidFill>
              </a:rPr>
              <a:t>, azathioprine, sulfasalazine, cyclophosphamide, hydroxychloroquine, and </a:t>
            </a:r>
            <a:r>
              <a:rPr lang="en-US" sz="1600" i="1" dirty="0" smtClean="0">
                <a:solidFill>
                  <a:prstClr val="black"/>
                </a:solidFill>
              </a:rPr>
              <a:t>cyclosporine have already demonstrated </a:t>
            </a:r>
            <a:r>
              <a:rPr lang="en-US" sz="1600" i="1" dirty="0">
                <a:solidFill>
                  <a:prstClr val="black"/>
                </a:solidFill>
              </a:rPr>
              <a:t>the </a:t>
            </a:r>
            <a:r>
              <a:rPr lang="en-US" sz="1600" i="1" dirty="0" smtClean="0">
                <a:solidFill>
                  <a:prstClr val="black"/>
                </a:solidFill>
              </a:rPr>
              <a:t>feasibility </a:t>
            </a:r>
            <a:r>
              <a:rPr lang="en-US" sz="1600" i="1" dirty="0">
                <a:solidFill>
                  <a:prstClr val="black"/>
                </a:solidFill>
              </a:rPr>
              <a:t>of using </a:t>
            </a:r>
            <a:r>
              <a:rPr lang="en-US" sz="1600" i="1" dirty="0" smtClean="0">
                <a:solidFill>
                  <a:prstClr val="black"/>
                </a:solidFill>
              </a:rPr>
              <a:t>ICD-9-CM diagnoses in medical </a:t>
            </a:r>
            <a:r>
              <a:rPr lang="en-US" sz="1600" i="1" dirty="0">
                <a:solidFill>
                  <a:prstClr val="black"/>
                </a:solidFill>
              </a:rPr>
              <a:t>claims linked to pharmacy claims </a:t>
            </a:r>
            <a:r>
              <a:rPr lang="en-US" sz="1600" i="1" dirty="0" smtClean="0">
                <a:solidFill>
                  <a:prstClr val="black"/>
                </a:solidFill>
              </a:rPr>
              <a:t>prescription data for medical efficacy/toxicity analysis.</a:t>
            </a:r>
            <a:endParaRPr lang="en-US" sz="1600" i="1" dirty="0">
              <a:solidFill>
                <a:prstClr val="black"/>
              </a:solidFill>
            </a:endParaRPr>
          </a:p>
        </p:txBody>
      </p:sp>
      <p:graphicFrame>
        <p:nvGraphicFramePr>
          <p:cNvPr id="13" name="Diagram 12"/>
          <p:cNvGraphicFramePr/>
          <p:nvPr>
            <p:extLst>
              <p:ext uri="{D42A27DB-BD31-4B8C-83A1-F6EECF244321}">
                <p14:modId xmlns:p14="http://schemas.microsoft.com/office/powerpoint/2010/main" val="3981583439"/>
              </p:ext>
            </p:extLst>
          </p:nvPr>
        </p:nvGraphicFramePr>
        <p:xfrm>
          <a:off x="6629400" y="1600200"/>
          <a:ext cx="26670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medication do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76200"/>
            <a:ext cx="2190751" cy="1460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638800"/>
            <a:ext cx="9113520" cy="1585049"/>
          </a:xfrm>
          <a:prstGeom prst="rect">
            <a:avLst/>
          </a:prstGeom>
          <a:noFill/>
        </p:spPr>
        <p:txBody>
          <a:bodyPr wrap="square" rtlCol="0">
            <a:spAutoFit/>
          </a:bodyPr>
          <a:lstStyle/>
          <a:p>
            <a:pPr defTabSz="914400"/>
            <a:r>
              <a:rPr lang="en-US" sz="1200" b="1" i="1" u="sng" dirty="0" smtClean="0">
                <a:solidFill>
                  <a:srgbClr val="0000FF"/>
                </a:solidFill>
              </a:rPr>
              <a:t>References</a:t>
            </a:r>
          </a:p>
          <a:p>
            <a:pPr marL="228600" indent="-228600" defTabSz="914400">
              <a:buFont typeface="+mj-lt"/>
              <a:buAutoNum type="arabicPeriod"/>
            </a:pPr>
            <a:r>
              <a:rPr lang="en-US" sz="900" i="1" dirty="0" smtClean="0">
                <a:solidFill>
                  <a:srgbClr val="0000FF"/>
                </a:solidFill>
              </a:rPr>
              <a:t>Myung</a:t>
            </a:r>
            <a:r>
              <a:rPr lang="en-US" sz="900" i="1" dirty="0">
                <a:solidFill>
                  <a:srgbClr val="0000FF"/>
                </a:solidFill>
              </a:rPr>
              <a:t>, G., Nelson, W. W., &amp; McMahon, M. A. (2017). Effects of Repository </a:t>
            </a:r>
            <a:r>
              <a:rPr lang="en-US" sz="900" i="1" dirty="0" err="1">
                <a:solidFill>
                  <a:srgbClr val="0000FF"/>
                </a:solidFill>
              </a:rPr>
              <a:t>Corticotropin</a:t>
            </a:r>
            <a:r>
              <a:rPr lang="en-US" sz="900" i="1" dirty="0">
                <a:solidFill>
                  <a:srgbClr val="0000FF"/>
                </a:solidFill>
              </a:rPr>
              <a:t> Injection on Medication Use in Patients With Rheumatologic Conditions: A Claims Data Study. The Journal of pharmacy technology : </a:t>
            </a:r>
            <a:r>
              <a:rPr lang="en-US" sz="900" i="1" dirty="0" err="1">
                <a:solidFill>
                  <a:srgbClr val="0000FF"/>
                </a:solidFill>
              </a:rPr>
              <a:t>jPT</a:t>
            </a:r>
            <a:r>
              <a:rPr lang="en-US" sz="900" i="1" dirty="0">
                <a:solidFill>
                  <a:srgbClr val="0000FF"/>
                </a:solidFill>
              </a:rPr>
              <a:t> : official publication of the Association of Pharmacy Technicians, 33(4), 151–155. </a:t>
            </a:r>
            <a:r>
              <a:rPr lang="en-US" sz="900" i="1" dirty="0" smtClean="0">
                <a:solidFill>
                  <a:srgbClr val="0000FF"/>
                </a:solidFill>
              </a:rPr>
              <a:t>doi:10.1177/8755122517709825</a:t>
            </a:r>
          </a:p>
          <a:p>
            <a:pPr marL="228600" indent="-228600" defTabSz="914400">
              <a:buFont typeface="+mj-lt"/>
              <a:buAutoNum type="arabicPeriod"/>
            </a:pPr>
            <a:r>
              <a:rPr lang="en-US" sz="900" i="1" dirty="0">
                <a:solidFill>
                  <a:srgbClr val="0000FF"/>
                </a:solidFill>
              </a:rPr>
              <a:t>Dunn, J.D. and Pill, M.W., 2009. A claims-based view of health care charges and utilization for commercially insured patients with </a:t>
            </a:r>
            <a:r>
              <a:rPr lang="en-US" sz="900" i="1" dirty="0" err="1" smtClean="0">
                <a:solidFill>
                  <a:srgbClr val="0000FF"/>
                </a:solidFill>
              </a:rPr>
              <a:t>steoarthritis</a:t>
            </a:r>
            <a:r>
              <a:rPr lang="en-US" sz="900" i="1" dirty="0">
                <a:solidFill>
                  <a:srgbClr val="0000FF"/>
                </a:solidFill>
              </a:rPr>
              <a:t>. </a:t>
            </a:r>
            <a:r>
              <a:rPr lang="en-US" sz="900" i="1" dirty="0" err="1">
                <a:solidFill>
                  <a:srgbClr val="0000FF"/>
                </a:solidFill>
              </a:rPr>
              <a:t>Manag</a:t>
            </a:r>
            <a:r>
              <a:rPr lang="en-US" sz="900" i="1" dirty="0">
                <a:solidFill>
                  <a:srgbClr val="0000FF"/>
                </a:solidFill>
              </a:rPr>
              <a:t> Care, 18(12), </a:t>
            </a:r>
            <a:r>
              <a:rPr lang="en-US" sz="900" i="1" dirty="0" smtClean="0">
                <a:solidFill>
                  <a:srgbClr val="0000FF"/>
                </a:solidFill>
              </a:rPr>
              <a:t>pp.44-50</a:t>
            </a:r>
          </a:p>
          <a:p>
            <a:pPr marL="228600" indent="-228600" defTabSz="914400">
              <a:buFont typeface="+mj-lt"/>
              <a:buAutoNum type="arabicPeriod"/>
            </a:pPr>
            <a:r>
              <a:rPr lang="en-US" sz="900" i="1" dirty="0">
                <a:solidFill>
                  <a:srgbClr val="0000FF"/>
                </a:solidFill>
              </a:rPr>
              <a:t>Wu, E., Chen, L., Birnbaum, H., Yang, E. and </a:t>
            </a:r>
            <a:r>
              <a:rPr lang="en-US" sz="900" i="1" dirty="0" err="1">
                <a:solidFill>
                  <a:srgbClr val="0000FF"/>
                </a:solidFill>
              </a:rPr>
              <a:t>Cifaldi</a:t>
            </a:r>
            <a:r>
              <a:rPr lang="en-US" sz="900" i="1" dirty="0">
                <a:solidFill>
                  <a:srgbClr val="0000FF"/>
                </a:solidFill>
              </a:rPr>
              <a:t>, M., 2008. Retrospective claims data analysis of dosage adjustment patterns of TNF antagonists among patients with rheumatoid arthritis. Current medical research and opinion, 24(8), pp.2229-2240</a:t>
            </a:r>
            <a:r>
              <a:rPr lang="en-US" sz="900" i="1" dirty="0" smtClean="0">
                <a:solidFill>
                  <a:srgbClr val="0000FF"/>
                </a:solidFill>
              </a:rPr>
              <a:t>.</a:t>
            </a:r>
          </a:p>
          <a:p>
            <a:pPr marL="228600" indent="-228600" defTabSz="914400">
              <a:buFont typeface="+mj-lt"/>
              <a:buAutoNum type="arabicPeriod"/>
            </a:pPr>
            <a:r>
              <a:rPr lang="en-US" sz="900" i="1" dirty="0">
                <a:solidFill>
                  <a:srgbClr val="0000FF"/>
                </a:solidFill>
              </a:rPr>
              <a:t>Lodi S, Evans SJ, Egger P, Carpenter J. Is there an anti‐inflammatory effect of statins in rheumatoid arthritis? Analysis of a large routinely collected claims database. British journal of clinical pharmacology. 2010 Jan;69(1):85-94.</a:t>
            </a:r>
            <a:endParaRPr lang="en-US" sz="900" i="1" dirty="0" smtClean="0">
              <a:solidFill>
                <a:srgbClr val="0000FF"/>
              </a:solidFill>
            </a:endParaRPr>
          </a:p>
          <a:p>
            <a:pPr marL="228600" indent="-228600" defTabSz="914400">
              <a:buFont typeface="+mj-lt"/>
              <a:buAutoNum type="arabicPeriod"/>
            </a:pPr>
            <a:endParaRPr lang="en-US" sz="1100" dirty="0" smtClean="0">
              <a:solidFill>
                <a:prstClr val="black"/>
              </a:solidFill>
            </a:endParaRPr>
          </a:p>
          <a:p>
            <a:pPr marL="228600" indent="-228600" defTabSz="914400">
              <a:buFont typeface="+mj-lt"/>
              <a:buAutoNum type="arabicPeriod"/>
            </a:pPr>
            <a:endParaRPr lang="en-US" sz="1100" dirty="0">
              <a:solidFill>
                <a:prstClr val="black"/>
              </a:solidFill>
            </a:endParaRPr>
          </a:p>
        </p:txBody>
      </p:sp>
      <p:sp>
        <p:nvSpPr>
          <p:cNvPr id="15" name="TextBox 14"/>
          <p:cNvSpPr txBox="1"/>
          <p:nvPr/>
        </p:nvSpPr>
        <p:spPr>
          <a:xfrm>
            <a:off x="0" y="3276600"/>
            <a:ext cx="9159240" cy="1815882"/>
          </a:xfrm>
          <a:prstGeom prst="rect">
            <a:avLst/>
          </a:prstGeom>
          <a:noFill/>
        </p:spPr>
        <p:txBody>
          <a:bodyPr wrap="square" rtlCol="0">
            <a:spAutoFit/>
          </a:bodyPr>
          <a:lstStyle/>
          <a:p>
            <a:pPr defTabSz="914400"/>
            <a:r>
              <a:rPr lang="en-US" sz="1600" i="1" dirty="0" smtClean="0">
                <a:solidFill>
                  <a:prstClr val="black"/>
                </a:solidFill>
              </a:rPr>
              <a:t>The limitation of some of these studies has been the ability to evaluate complications and comorbidities due to the low number of diagnosis codes in the databases used. This issue is less of a problem in the MA APCD, which allows for up to 25 diagnosis codes and now has ICD-10-CM, which contains several </a:t>
            </a:r>
            <a:r>
              <a:rPr lang="en-US" sz="1600" i="1" dirty="0">
                <a:solidFill>
                  <a:prstClr val="black"/>
                </a:solidFill>
              </a:rPr>
              <a:t>thousand new codes </a:t>
            </a:r>
            <a:r>
              <a:rPr lang="en-US" sz="1600" i="1" dirty="0" smtClean="0">
                <a:solidFill>
                  <a:prstClr val="black"/>
                </a:solidFill>
              </a:rPr>
              <a:t>to </a:t>
            </a:r>
            <a:r>
              <a:rPr lang="en-US" sz="1600" i="1" dirty="0">
                <a:solidFill>
                  <a:prstClr val="black"/>
                </a:solidFill>
              </a:rPr>
              <a:t>describe adverse effects, sequelae, effects of underdosing, specific medication induced immune responses, medication induced osteonecrosis specific to named joints by laterality, initial and subsequent encounter for specific reactions, even a code for intentional medication underdosing due to financial hardship. </a:t>
            </a:r>
          </a:p>
        </p:txBody>
      </p:sp>
      <p:sp>
        <p:nvSpPr>
          <p:cNvPr id="3" name="Rectangle 2"/>
          <p:cNvSpPr/>
          <p:nvPr/>
        </p:nvSpPr>
        <p:spPr>
          <a:xfrm>
            <a:off x="914400" y="5029200"/>
            <a:ext cx="7467600" cy="646331"/>
          </a:xfrm>
          <a:prstGeom prst="rect">
            <a:avLst/>
          </a:prstGeom>
          <a:solidFill>
            <a:srgbClr val="FFFF00"/>
          </a:solidFill>
          <a:ln>
            <a:solidFill>
              <a:schemeClr val="accent6">
                <a:lumMod val="75000"/>
              </a:schemeClr>
            </a:solidFill>
          </a:ln>
        </p:spPr>
        <p:txBody>
          <a:bodyPr wrap="square">
            <a:spAutoFit/>
          </a:bodyPr>
          <a:lstStyle/>
          <a:p>
            <a:pPr algn="ctr" defTabSz="914400"/>
            <a:r>
              <a:rPr lang="en-US" b="1" i="1" dirty="0" smtClean="0">
                <a:solidFill>
                  <a:srgbClr val="FF0000"/>
                </a:solidFill>
              </a:rPr>
              <a:t>When  </a:t>
            </a:r>
            <a:r>
              <a:rPr lang="en-US" b="1" i="1" dirty="0">
                <a:solidFill>
                  <a:srgbClr val="FF0000"/>
                </a:solidFill>
              </a:rPr>
              <a:t>applying for </a:t>
            </a:r>
            <a:r>
              <a:rPr lang="en-US" b="1" i="1" dirty="0" smtClean="0">
                <a:solidFill>
                  <a:srgbClr val="FF0000"/>
                </a:solidFill>
              </a:rPr>
              <a:t>data from CHIA, </a:t>
            </a:r>
            <a:r>
              <a:rPr lang="en-US" b="1" i="1" dirty="0">
                <a:solidFill>
                  <a:srgbClr val="FF0000"/>
                </a:solidFill>
              </a:rPr>
              <a:t>it is important to keep in mind that the MA APCD cannot be used to recruit study subjects for a </a:t>
            </a:r>
            <a:r>
              <a:rPr lang="en-US" b="1" i="1" dirty="0" smtClean="0">
                <a:solidFill>
                  <a:srgbClr val="FF0000"/>
                </a:solidFill>
              </a:rPr>
              <a:t>clinical trial. </a:t>
            </a:r>
            <a:endParaRPr lang="en-US" b="1" i="1" dirty="0">
              <a:solidFill>
                <a:srgbClr val="FF0000"/>
              </a:solidFill>
            </a:endParaRPr>
          </a:p>
        </p:txBody>
      </p:sp>
    </p:spTree>
    <p:extLst>
      <p:ext uri="{BB962C8B-B14F-4D97-AF65-F5344CB8AC3E}">
        <p14:creationId xmlns:p14="http://schemas.microsoft.com/office/powerpoint/2010/main" val="3850971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7/23/19</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36" y="2255285"/>
            <a:ext cx="5325233" cy="22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247" y="4685084"/>
            <a:ext cx="2620593" cy="132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7/23/19</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283154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latin typeface="Arial"/>
                <a:cs typeface="Arial"/>
              </a:rPr>
              <a:t>APCD Release 8.0 Updates</a:t>
            </a:r>
          </a:p>
          <a:p>
            <a:pPr marL="742950" lvl="1" indent="-285750">
              <a:buClr>
                <a:schemeClr val="accent1"/>
              </a:buClr>
              <a:buFont typeface="Wingdings" charset="2"/>
              <a:buChar char="§"/>
            </a:pPr>
            <a:r>
              <a:rPr lang="en-US" sz="2400" dirty="0" smtClean="0">
                <a:latin typeface="Arial"/>
                <a:cs typeface="Arial"/>
              </a:rPr>
              <a:t>FY18 Case Mix Release Updates</a:t>
            </a:r>
          </a:p>
          <a:p>
            <a:pPr marL="342900" indent="-342900">
              <a:buFont typeface="Wingdings" panose="05000000000000000000" pitchFamily="2" charset="2"/>
              <a:buChar char="Ø"/>
            </a:pPr>
            <a:r>
              <a:rPr lang="en-US" sz="2400" dirty="0" smtClean="0">
                <a:latin typeface="Arial"/>
                <a:cs typeface="Arial"/>
              </a:rPr>
              <a:t>Application Reminders</a:t>
            </a:r>
          </a:p>
          <a:p>
            <a:pPr marL="342900" indent="-342900">
              <a:buFont typeface="Wingdings" panose="05000000000000000000" pitchFamily="2" charset="2"/>
              <a:buChar char="Ø"/>
            </a:pPr>
            <a:r>
              <a:rPr lang="en-US" sz="2400" dirty="0" smtClean="0">
                <a:latin typeface="Arial"/>
                <a:cs typeface="Arial"/>
              </a:rPr>
              <a:t>Compliance Reminders</a:t>
            </a:r>
          </a:p>
          <a:p>
            <a:pPr marL="342900" indent="-342900">
              <a:buFont typeface="Wingdings" panose="05000000000000000000" pitchFamily="2" charset="2"/>
              <a:buChar char="Ø"/>
            </a:pPr>
            <a:r>
              <a:rPr lang="en-US" sz="2400" dirty="0" smtClean="0">
                <a:latin typeface="Arial"/>
                <a:cs typeface="Arial"/>
              </a:rPr>
              <a:t>User Support Questions</a:t>
            </a:r>
          </a:p>
          <a:p>
            <a:pPr marL="342900" indent="-342900">
              <a:buFont typeface="Wingdings" panose="05000000000000000000" pitchFamily="2" charset="2"/>
              <a:buChar char="Ø"/>
            </a:pPr>
            <a:r>
              <a:rPr lang="en-US" sz="2400" dirty="0" smtClean="0">
                <a:latin typeface="Arial"/>
                <a:cs typeface="Arial"/>
              </a:rPr>
              <a:t>Q&amp;A</a:t>
            </a:r>
            <a:endParaRPr lang="en-US" sz="24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7/23/19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9337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t>
            </a:r>
            <a:r>
              <a:rPr lang="en-US" sz="2000" dirty="0" smtClean="0">
                <a:latin typeface="Arial" panose="020B0604020202020204" pitchFamily="34" charset="0"/>
                <a:cs typeface="Arial" panose="020B0604020202020204" pitchFamily="34" charset="0"/>
              </a:rPr>
              <a:t>adam.tapply@state.ma.us]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Adam Tapply [adam.tapply@state.ma.us]</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7/23/19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a:cs typeface="Arial"/>
              </a:rPr>
              <a:t>Encompasses data from 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form</a:t>
            </a:r>
          </a:p>
          <a:p>
            <a:pPr lvl="1">
              <a:buClr>
                <a:schemeClr val="accent1"/>
              </a:buClr>
            </a:pPr>
            <a:r>
              <a:rPr lang="en-US" sz="2000" dirty="0" smtClean="0">
                <a:cs typeface="Arial"/>
              </a:rPr>
              <a:t>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7/23/19</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dirty="0" smtClean="0">
                <a:solidFill>
                  <a:srgbClr val="00B050"/>
                </a:solidFill>
                <a:cs typeface="Arial"/>
              </a:rPr>
              <a:t>Winter 2019/2020</a:t>
            </a:r>
          </a:p>
          <a:p>
            <a:pPr lvl="1">
              <a:buClr>
                <a:schemeClr val="accent1"/>
              </a:buClr>
            </a:pPr>
            <a:r>
              <a:rPr lang="en-US" sz="2000" b="1" dirty="0" smtClean="0">
                <a:cs typeface="Arial"/>
              </a:rPr>
              <a:t>**Please hold off on submitting Release 8.0 requests for now**</a:t>
            </a:r>
          </a:p>
          <a:p>
            <a:pPr marL="742950" lvl="1" indent="-285750">
              <a:buClr>
                <a:schemeClr val="accent1"/>
              </a:buClr>
              <a:buFont typeface="Wingdings" charset="2"/>
              <a:buChar char="§"/>
            </a:pPr>
            <a:r>
              <a:rPr lang="en-US" sz="2000" dirty="0" smtClean="0">
                <a:cs typeface="Arial"/>
              </a:rPr>
              <a:t>Will encompasses </a:t>
            </a:r>
            <a:r>
              <a:rPr lang="en-US" sz="2000" dirty="0">
                <a:cs typeface="Arial"/>
              </a:rPr>
              <a:t>data from 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7/23/19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539430"/>
          </a:xfrm>
          <a:prstGeom prst="rect">
            <a:avLst/>
          </a:prstGeom>
          <a:noFill/>
          <a:ln>
            <a:solidFill>
              <a:schemeClr val="accent1"/>
            </a:solidFill>
          </a:ln>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chemeClr val="accent1"/>
                </a:solidFill>
                <a:latin typeface="Arial"/>
                <a:cs typeface="Arial"/>
              </a:rPr>
              <a:t>July (END OF JULY)</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August</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p>
          <a:p>
            <a:pPr lvl="1">
              <a:lnSpc>
                <a:spcPct val="150000"/>
              </a:lnSpc>
              <a:buClr>
                <a:schemeClr val="accent1"/>
              </a:buClr>
            </a:pPr>
            <a:r>
              <a:rPr lang="en-US" sz="2000" dirty="0">
                <a:latin typeface="Arial"/>
                <a:cs typeface="Arial"/>
              </a:rPr>
              <a:t>	</a:t>
            </a:r>
            <a:r>
              <a:rPr lang="en-US" b="1" dirty="0" smtClean="0">
                <a:solidFill>
                  <a:srgbClr val="00B050"/>
                </a:solidFill>
                <a:latin typeface="Arial"/>
                <a:cs typeface="Arial"/>
              </a:rPr>
              <a:t>September</a:t>
            </a:r>
            <a:r>
              <a:rPr lang="en-US" sz="2000" dirty="0">
                <a:latin typeface="Arial"/>
                <a:cs typeface="Arial"/>
              </a:rPr>
              <a:t>	</a:t>
            </a:r>
            <a:endParaRPr lang="en-US" sz="2000" dirty="0" smtClean="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7/23/19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124206"/>
          </a:xfrm>
          <a:prstGeom prst="rect">
            <a:avLst/>
          </a:prstGeom>
          <a:noFill/>
        </p:spPr>
        <p:txBody>
          <a:bodyPr wrap="square" rtlCol="0">
            <a:spAutoFit/>
          </a:bodyPr>
          <a:lstStyle/>
          <a:p>
            <a:r>
              <a:rPr lang="en-US" sz="2200" u="sng" dirty="0" smtClean="0">
                <a:solidFill>
                  <a:srgbClr val="000000"/>
                </a:solidFill>
                <a:cs typeface="Arial" panose="020B0604020202020204" pitchFamily="34" charset="0"/>
              </a:rPr>
              <a:t>REPEAT APPLICANTS:</a:t>
            </a:r>
            <a:endParaRPr lang="en-US" sz="2200" u="sng" dirty="0">
              <a:solidFill>
                <a:srgbClr val="000000"/>
              </a:solidFill>
              <a:cs typeface="Arial" panose="020B0604020202020204" pitchFamily="34" charset="0"/>
            </a:endParaRPr>
          </a:p>
          <a:p>
            <a:pPr marL="742950" lvl="1" indent="-285750">
              <a:buClr>
                <a:srgbClr val="F8921E"/>
              </a:buClr>
              <a:buFont typeface="Wingdings" charset="2"/>
              <a:buChar char="§"/>
            </a:pPr>
            <a:r>
              <a:rPr lang="en-US" sz="2000" dirty="0">
                <a:solidFill>
                  <a:srgbClr val="000000"/>
                </a:solidFill>
                <a:cs typeface="Arial"/>
              </a:rPr>
              <a:t>For those applicants with previously approved projects who indicated they would like to receive data annually, we </a:t>
            </a:r>
            <a:r>
              <a:rPr lang="en-US" sz="2000" dirty="0" smtClean="0">
                <a:solidFill>
                  <a:srgbClr val="000000"/>
                </a:solidFill>
                <a:cs typeface="Arial"/>
              </a:rPr>
              <a:t>are currently </a:t>
            </a:r>
            <a:r>
              <a:rPr lang="en-US" sz="2000" dirty="0">
                <a:solidFill>
                  <a:srgbClr val="000000"/>
                </a:solidFill>
                <a:cs typeface="Arial"/>
              </a:rPr>
              <a:t>accepting Certificates of Continued Need and Compliance (Exhibit B of your DUA) </a:t>
            </a:r>
            <a:endParaRPr lang="en-US" sz="2000" dirty="0" smtClean="0">
              <a:solidFill>
                <a:srgbClr val="000000"/>
              </a:solidFill>
              <a:cs typeface="Arial"/>
            </a:endParaRPr>
          </a:p>
          <a:p>
            <a:pPr marL="742950" lvl="1" indent="-285750">
              <a:buClr>
                <a:srgbClr val="F8921E"/>
              </a:buClr>
              <a:buFont typeface="Wingdings" charset="2"/>
              <a:buChar char="§"/>
            </a:pPr>
            <a:r>
              <a:rPr lang="en-US" sz="2000" dirty="0" smtClean="0">
                <a:solidFill>
                  <a:srgbClr val="000000"/>
                </a:solidFill>
                <a:cs typeface="Arial"/>
              </a:rPr>
              <a:t>After </a:t>
            </a:r>
            <a:r>
              <a:rPr lang="en-US" sz="2000" dirty="0">
                <a:solidFill>
                  <a:srgbClr val="000000"/>
                </a:solidFill>
                <a:cs typeface="Arial"/>
              </a:rPr>
              <a:t>receiving this, we will send you an invoice for the </a:t>
            </a:r>
            <a:r>
              <a:rPr lang="en-US" sz="2000" dirty="0" smtClean="0">
                <a:solidFill>
                  <a:srgbClr val="000000"/>
                </a:solidFill>
                <a:cs typeface="Arial"/>
              </a:rPr>
              <a:t>FY18 </a:t>
            </a:r>
            <a:r>
              <a:rPr lang="en-US" sz="2000" dirty="0">
                <a:solidFill>
                  <a:srgbClr val="000000"/>
                </a:solidFill>
                <a:cs typeface="Arial"/>
              </a:rPr>
              <a:t>data and release data to you once payment is received and the data is </a:t>
            </a:r>
            <a:r>
              <a:rPr lang="en-US" sz="2000" dirty="0" smtClean="0">
                <a:solidFill>
                  <a:srgbClr val="000000"/>
                </a:solidFill>
                <a:cs typeface="Arial"/>
              </a:rPr>
              <a:t>ready.</a:t>
            </a:r>
          </a:p>
          <a:p>
            <a:pPr marL="742950" lvl="1" indent="-285750">
              <a:buClr>
                <a:srgbClr val="F8921E"/>
              </a:buClr>
              <a:buFont typeface="Wingdings" charset="2"/>
              <a:buChar char="§"/>
            </a:pPr>
            <a:r>
              <a:rPr lang="en-US" sz="2000" dirty="0">
                <a:solidFill>
                  <a:srgbClr val="000000"/>
                </a:solidFill>
                <a:cs typeface="Arial"/>
              </a:rPr>
              <a:t>If you are making any changes to your project, you must go through the amendment process </a:t>
            </a:r>
            <a:r>
              <a:rPr lang="en-US" sz="2000" dirty="0" smtClean="0">
                <a:solidFill>
                  <a:srgbClr val="000000"/>
                </a:solidFill>
                <a:cs typeface="Arial"/>
              </a:rPr>
              <a:t>first.</a:t>
            </a:r>
          </a:p>
          <a:p>
            <a:pPr marL="742950" lvl="1" indent="-285750">
              <a:buClr>
                <a:srgbClr val="F8921E"/>
              </a:buClr>
              <a:buFont typeface="Wingdings" charset="2"/>
              <a:buChar char="§"/>
            </a:pPr>
            <a:endParaRPr lang="en-US" sz="2000" dirty="0">
              <a:solidFill>
                <a:srgbClr val="000000"/>
              </a:solidFill>
              <a:cs typeface="Arial"/>
            </a:endParaRPr>
          </a:p>
          <a:p>
            <a:pPr marL="742950" lvl="1" indent="-285750">
              <a:buClr>
                <a:srgbClr val="F8921E"/>
              </a:buClr>
              <a:buFont typeface="Wingdings" charset="2"/>
              <a:buChar char="§"/>
            </a:pPr>
            <a:endParaRPr lang="en-US" sz="2000" dirty="0" smtClean="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a:solidFill>
                  <a:schemeClr val="accent4"/>
                </a:solidFill>
              </a:rPr>
              <a:t>7/23/19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00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2277547"/>
          </a:xfrm>
          <a:prstGeom prst="rect">
            <a:avLst/>
          </a:prstGeom>
          <a:noFill/>
        </p:spPr>
        <p:txBody>
          <a:bodyPr wrap="square" rtlCol="0">
            <a:spAutoFit/>
          </a:bodyPr>
          <a:lstStyle/>
          <a:p>
            <a:r>
              <a:rPr lang="en-US" sz="2200" u="sng" dirty="0" smtClean="0">
                <a:solidFill>
                  <a:srgbClr val="000000"/>
                </a:solidFill>
                <a:cs typeface="Arial" panose="020B0604020202020204" pitchFamily="34" charset="0"/>
              </a:rPr>
              <a:t>NEW APPLICANTS / NEW PROJECTS:</a:t>
            </a:r>
            <a:endParaRPr lang="en-US" sz="2200" u="sng" dirty="0">
              <a:solidFill>
                <a:srgbClr val="000000"/>
              </a:solidFill>
              <a:cs typeface="Arial" panose="020B0604020202020204" pitchFamily="34" charset="0"/>
            </a:endParaRPr>
          </a:p>
          <a:p>
            <a:pPr marL="742950" lvl="1" indent="-285750">
              <a:buClr>
                <a:srgbClr val="F8921E"/>
              </a:buClr>
              <a:buFont typeface="Wingdings" charset="2"/>
              <a:buChar char="§"/>
            </a:pPr>
            <a:r>
              <a:rPr lang="en-US" sz="2000" dirty="0">
                <a:solidFill>
                  <a:srgbClr val="000000"/>
                </a:solidFill>
                <a:cs typeface="Arial"/>
              </a:rPr>
              <a:t>We will continue to accept new applications on a rolling basis.</a:t>
            </a:r>
          </a:p>
          <a:p>
            <a:pPr marL="742950" lvl="1" indent="-285750">
              <a:buClr>
                <a:srgbClr val="F8921E"/>
              </a:buClr>
              <a:buFont typeface="Wingdings" charset="2"/>
              <a:buChar char="§"/>
            </a:pPr>
            <a:r>
              <a:rPr lang="en-US" sz="2000" dirty="0">
                <a:solidFill>
                  <a:srgbClr val="000000"/>
                </a:solidFill>
                <a:cs typeface="Arial"/>
              </a:rPr>
              <a:t>If you are requesting </a:t>
            </a:r>
            <a:r>
              <a:rPr lang="en-US" sz="2000" dirty="0" smtClean="0">
                <a:solidFill>
                  <a:srgbClr val="000000"/>
                </a:solidFill>
                <a:cs typeface="Arial"/>
              </a:rPr>
              <a:t>FY18 </a:t>
            </a:r>
            <a:r>
              <a:rPr lang="en-US" sz="2000" dirty="0">
                <a:solidFill>
                  <a:srgbClr val="000000"/>
                </a:solidFill>
                <a:cs typeface="Arial"/>
              </a:rPr>
              <a:t>data, just click the box for “Subscription” on p. 3 of the application form:</a:t>
            </a:r>
          </a:p>
          <a:p>
            <a:pPr lvl="1">
              <a:buClr>
                <a:srgbClr val="F8921E"/>
              </a:buClr>
            </a:pPr>
            <a:endParaRPr lang="en-US" sz="2000" dirty="0">
              <a:solidFill>
                <a:srgbClr val="000000"/>
              </a:solidFill>
              <a:cs typeface="Arial"/>
            </a:endParaRPr>
          </a:p>
          <a:p>
            <a:pPr marL="742950" lvl="1" indent="-285750">
              <a:buClr>
                <a:srgbClr val="F8921E"/>
              </a:buClr>
              <a:buFont typeface="Wingdings" charset="2"/>
              <a:buChar char="§"/>
            </a:pPr>
            <a:endParaRPr lang="en-US" sz="2000" dirty="0" smtClean="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a:solidFill>
                  <a:schemeClr val="accent4"/>
                </a:solidFill>
              </a:rPr>
              <a:t>7/23/19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11" y="3198628"/>
            <a:ext cx="71818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78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5940088"/>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Answer EVERY question on the Application form and Data </a:t>
            </a:r>
            <a:r>
              <a:rPr lang="en-US" sz="2000" dirty="0">
                <a:cs typeface="Arial"/>
              </a:rPr>
              <a:t>M</a:t>
            </a:r>
            <a:r>
              <a:rPr lang="en-US" sz="2000" dirty="0" smtClean="0">
                <a:cs typeface="Arial"/>
              </a:rPr>
              <a:t>anagement </a:t>
            </a:r>
            <a:r>
              <a:rPr lang="en-US" sz="2000" dirty="0">
                <a:cs typeface="Arial"/>
              </a:rPr>
              <a:t>P</a:t>
            </a:r>
            <a:r>
              <a:rPr lang="en-US" sz="2000" dirty="0" smtClean="0">
                <a:cs typeface="Arial"/>
              </a:rPr>
              <a:t>lan.</a:t>
            </a:r>
          </a:p>
          <a:p>
            <a:pPr marL="914400" lvl="1" indent="-457200">
              <a:buClr>
                <a:schemeClr val="accent1"/>
              </a:buClr>
              <a:buFont typeface="+mj-lt"/>
              <a:buAutoNum type="arabicPeriod"/>
            </a:pPr>
            <a:r>
              <a:rPr lang="en-US" sz="2000" dirty="0" smtClean="0">
                <a:cs typeface="Arial"/>
              </a:rPr>
              <a:t>Remember to submit your Research Methodology or IRB Protocol (not just the IRB approval letter) (per Section IV in the Application form).</a:t>
            </a:r>
          </a:p>
          <a:p>
            <a:pPr marL="914400" lvl="1" indent="-457200">
              <a:buClr>
                <a:schemeClr val="accent1"/>
              </a:buClr>
              <a:buFont typeface="+mj-lt"/>
              <a:buAutoNum type="arabicPeriod"/>
            </a:pPr>
            <a:r>
              <a:rPr lang="en-US" sz="2000" dirty="0" smtClean="0">
                <a:cs typeface="Arial"/>
              </a:rPr>
              <a:t>Make sure your IRB approval is up-to-date.  If it’s expiring soon, let us know of your plans to make sure it’s renewed.</a:t>
            </a:r>
          </a:p>
          <a:p>
            <a:pPr marL="914400" lvl="1" indent="-457200">
              <a:buClr>
                <a:schemeClr val="accent1"/>
              </a:buClr>
              <a:buFont typeface="+mj-lt"/>
              <a:buAutoNum type="arabicPeriod"/>
            </a:pPr>
            <a:r>
              <a:rPr lang="en-US" sz="2000" dirty="0" smtClean="0">
                <a:cs typeface="Arial"/>
              </a:rPr>
              <a:t>Submit Data Management Plans for any organization that will be storing CHIA data (including contractors).</a:t>
            </a:r>
          </a:p>
          <a:p>
            <a:pPr marL="914400" lvl="1" indent="-457200">
              <a:buClr>
                <a:schemeClr val="accent1"/>
              </a:buClr>
              <a:buFont typeface="+mj-lt"/>
              <a:buAutoNum type="arabicPeriod"/>
            </a:pPr>
            <a:r>
              <a:rPr lang="en-US" sz="2000" dirty="0" smtClean="0">
                <a:cs typeface="Arial"/>
              </a:rPr>
              <a:t>Provide as much information on proposed linkages as possible (per Section IX)</a:t>
            </a:r>
          </a:p>
          <a:p>
            <a:pPr marL="914400" lvl="1" indent="-457200">
              <a:buClr>
                <a:schemeClr val="accent1"/>
              </a:buClr>
              <a:buFont typeface="+mj-lt"/>
              <a:buAutoNum type="arabicPeriod"/>
            </a:pPr>
            <a:r>
              <a:rPr lang="en-US" sz="2000" dirty="0" smtClean="0">
                <a:cs typeface="Arial"/>
              </a:rPr>
              <a:t>Make sure your Application and Data Management Plan have the required signatures before submitting on IRBNet.</a:t>
            </a:r>
          </a:p>
          <a:p>
            <a:pPr marL="914400" lvl="1" indent="-457200">
              <a:buClr>
                <a:schemeClr val="accent1"/>
              </a:buClr>
              <a:buFont typeface="+mj-lt"/>
              <a:buAutoNum type="arabicPeriod"/>
            </a:pPr>
            <a:r>
              <a:rPr lang="en-US" sz="2000" dirty="0" smtClean="0">
                <a:cs typeface="Arial"/>
              </a:rPr>
              <a:t>If requesting a financial hardship waiver, make sure you submit supporting documentation.</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Top Application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7/23/19</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xEl>
                                              <p:pRg st="5" end="5"/>
                                            </p:txEl>
                                          </p:spTgt>
                                        </p:tgtEl>
                                        <p:attrNameLst>
                                          <p:attrName>style.visibility</p:attrName>
                                        </p:attrNameLst>
                                      </p:cBhvr>
                                      <p:to>
                                        <p:strVal val="visible"/>
                                      </p:to>
                                    </p:set>
                                    <p:animEffect transition="in" filter="fade">
                                      <p:cBhvr>
                                        <p:cTn id="42" dur="1000"/>
                                        <p:tgtEl>
                                          <p:spTgt spid="30">
                                            <p:txEl>
                                              <p:pRg st="5" end="5"/>
                                            </p:txEl>
                                          </p:spTgt>
                                        </p:tgtEl>
                                      </p:cBhvr>
                                    </p:animEffect>
                                    <p:anim calcmode="lin" valueType="num">
                                      <p:cBhvr>
                                        <p:cTn id="43"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
                                            <p:txEl>
                                              <p:pRg st="6" end="6"/>
                                            </p:txEl>
                                          </p:spTgt>
                                        </p:tgtEl>
                                        <p:attrNameLst>
                                          <p:attrName>style.visibility</p:attrName>
                                        </p:attrNameLst>
                                      </p:cBhvr>
                                      <p:to>
                                        <p:strVal val="visible"/>
                                      </p:to>
                                    </p:set>
                                    <p:animEffect transition="in" filter="fade">
                                      <p:cBhvr>
                                        <p:cTn id="49" dur="1000"/>
                                        <p:tgtEl>
                                          <p:spTgt spid="30">
                                            <p:txEl>
                                              <p:pRg st="6" end="6"/>
                                            </p:txEl>
                                          </p:spTgt>
                                        </p:tgtEl>
                                      </p:cBhvr>
                                    </p:animEffect>
                                    <p:anim calcmode="lin" valueType="num">
                                      <p:cBhvr>
                                        <p:cTn id="50"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4312</TotalTime>
  <Words>2108</Words>
  <Application>Microsoft Office PowerPoint</Application>
  <PresentationFormat>On-screen Show (4:3)</PresentationFormat>
  <Paragraphs>165</Paragraphs>
  <Slides>20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Our client is interested in evaluating racial differences in medical care sought for family planning services. We understand that race/ethnicity data is not available in the MA APCD. What is the trade-off in the magnitude of family planning services reported in the Case Mix data in comparison to the MA APCD? </vt:lpstr>
      <vt:lpstr>Question: The billing, service, and rendering providers numbers (MC076, MC024, and MC134) in the Medical Claims (MC) file have NPIs (MC026, MC077, MC242). However, the MC file does not contain NPIs for the referring (MC112), attending (MC125) and provider location (MC135).  Given the Provider (PV) file contains two NPI fields (PV039 National Provider ID and PV040 National Provider ID 2), how well populated are the NPIs for the referring, attending, and provider location in the PV file?        </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83</cp:revision>
  <cp:lastPrinted>2019-07-23T18:41:08Z</cp:lastPrinted>
  <dcterms:created xsi:type="dcterms:W3CDTF">2018-01-09T20:21:29Z</dcterms:created>
  <dcterms:modified xsi:type="dcterms:W3CDTF">2019-07-24T11:46:43Z</dcterms:modified>
</cp:coreProperties>
</file>