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1"/>
  </p:notesMasterIdLst>
  <p:handoutMasterIdLst>
    <p:handoutMasterId r:id="rId22"/>
  </p:handoutMasterIdLst>
  <p:sldIdLst>
    <p:sldId id="259" r:id="rId3"/>
    <p:sldId id="274" r:id="rId4"/>
    <p:sldId id="343" r:id="rId5"/>
    <p:sldId id="351" r:id="rId6"/>
    <p:sldId id="365" r:id="rId7"/>
    <p:sldId id="352" r:id="rId8"/>
    <p:sldId id="318" r:id="rId9"/>
    <p:sldId id="337" r:id="rId10"/>
    <p:sldId id="336" r:id="rId11"/>
    <p:sldId id="366" r:id="rId12"/>
    <p:sldId id="367" r:id="rId13"/>
    <p:sldId id="368" r:id="rId14"/>
    <p:sldId id="369" r:id="rId15"/>
    <p:sldId id="370" r:id="rId16"/>
    <p:sldId id="306" r:id="rId17"/>
    <p:sldId id="358" r:id="rId18"/>
    <p:sldId id="328" r:id="rId19"/>
    <p:sldId id="319"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cmAuthor>
  <p:cmAuthor id="2" name="Curley, Scott" initials="C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4" autoAdjust="0"/>
    <p:restoredTop sz="99635" autoAdjust="0"/>
  </p:normalViewPr>
  <p:slideViewPr>
    <p:cSldViewPr snapToGrid="0" snapToObjects="1" showGuides="1">
      <p:cViewPr varScale="1">
        <p:scale>
          <a:sx n="147" d="100"/>
          <a:sy n="147" d="100"/>
        </p:scale>
        <p:origin x="-11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600" dirty="0" smtClean="0">
                <a:solidFill>
                  <a:srgbClr val="0070C0"/>
                </a:solidFill>
              </a:rPr>
              <a:t>Figure 1. Comparison</a:t>
            </a:r>
            <a:r>
              <a:rPr lang="en-US" sz="1600" baseline="0" dirty="0" smtClean="0">
                <a:solidFill>
                  <a:srgbClr val="0070C0"/>
                </a:solidFill>
              </a:rPr>
              <a:t> of CDC Calendar Years 2010 to 2018 Newborn Data for Massachusetts to HIDD Fiscal Year Newborn Data</a:t>
            </a:r>
            <a:endParaRPr lang="en-US" sz="1600" dirty="0">
              <a:solidFill>
                <a:srgbClr val="0070C0"/>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CDC Calendar Year Birth Data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Sheet1!$B$2:$B$10</c:f>
              <c:numCache>
                <c:formatCode>#,##0</c:formatCode>
                <c:ptCount val="9"/>
                <c:pt idx="0">
                  <c:v>72865.0</c:v>
                </c:pt>
                <c:pt idx="1">
                  <c:v>73166.0</c:v>
                </c:pt>
                <c:pt idx="2">
                  <c:v>72439.0</c:v>
                </c:pt>
                <c:pt idx="3">
                  <c:v>71788.0</c:v>
                </c:pt>
                <c:pt idx="4">
                  <c:v>71908.0</c:v>
                </c:pt>
                <c:pt idx="5">
                  <c:v>71492.0</c:v>
                </c:pt>
                <c:pt idx="6">
                  <c:v>71317.0</c:v>
                </c:pt>
                <c:pt idx="7">
                  <c:v>70702.0</c:v>
                </c:pt>
                <c:pt idx="8">
                  <c:v>69109.0</c:v>
                </c:pt>
              </c:numCache>
            </c:numRef>
          </c:val>
        </c:ser>
        <c:ser>
          <c:idx val="1"/>
          <c:order val="1"/>
          <c:tx>
            <c:strRef>
              <c:f>Sheet1!$C$1</c:f>
              <c:strCache>
                <c:ptCount val="1"/>
                <c:pt idx="0">
                  <c:v>Case Mix Fiscal Year Birth Data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elete val="1"/>
          </c:dLbls>
          <c:cat>
            <c:numRef>
              <c:f>Sheet1!$A$2:$A$10</c:f>
              <c:numCache>
                <c:formatCode>General</c:formatCode>
                <c:ptCount val="9"/>
                <c:pt idx="0">
                  <c:v>2010.0</c:v>
                </c:pt>
                <c:pt idx="1">
                  <c:v>2011.0</c:v>
                </c:pt>
                <c:pt idx="2">
                  <c:v>2012.0</c:v>
                </c:pt>
                <c:pt idx="3">
                  <c:v>2013.0</c:v>
                </c:pt>
                <c:pt idx="4">
                  <c:v>2014.0</c:v>
                </c:pt>
                <c:pt idx="5">
                  <c:v>2015.0</c:v>
                </c:pt>
                <c:pt idx="6">
                  <c:v>2016.0</c:v>
                </c:pt>
                <c:pt idx="7">
                  <c:v>2017.0</c:v>
                </c:pt>
                <c:pt idx="8">
                  <c:v>2018.0</c:v>
                </c:pt>
              </c:numCache>
            </c:numRef>
          </c:cat>
          <c:val>
            <c:numRef>
              <c:f>Sheet1!$C$2:$C$10</c:f>
              <c:numCache>
                <c:formatCode>#,##0</c:formatCode>
                <c:ptCount val="9"/>
                <c:pt idx="0">
                  <c:v>72730.0</c:v>
                </c:pt>
                <c:pt idx="1">
                  <c:v>73220.0</c:v>
                </c:pt>
                <c:pt idx="2">
                  <c:v>72264.0</c:v>
                </c:pt>
                <c:pt idx="3">
                  <c:v>71966.0</c:v>
                </c:pt>
                <c:pt idx="4">
                  <c:v>71858.0</c:v>
                </c:pt>
                <c:pt idx="5">
                  <c:v>70968.0</c:v>
                </c:pt>
                <c:pt idx="6">
                  <c:v>71057.0</c:v>
                </c:pt>
                <c:pt idx="7">
                  <c:v>70664.0</c:v>
                </c:pt>
                <c:pt idx="8">
                  <c:v>70011.0</c:v>
                </c:pt>
              </c:numCache>
            </c:numRef>
          </c:val>
        </c:ser>
        <c:dLbls>
          <c:dLblPos val="outEnd"/>
          <c:showLegendKey val="0"/>
          <c:showVal val="1"/>
          <c:showCatName val="0"/>
          <c:showSerName val="0"/>
          <c:showPercent val="0"/>
          <c:showBubbleSize val="0"/>
        </c:dLbls>
        <c:gapWidth val="115"/>
        <c:axId val="2046972712"/>
        <c:axId val="2046969048"/>
      </c:barChart>
      <c:catAx>
        <c:axId val="2046972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969048"/>
        <c:crosses val="autoZero"/>
        <c:auto val="1"/>
        <c:lblAlgn val="ctr"/>
        <c:lblOffset val="100"/>
        <c:noMultiLvlLbl val="0"/>
      </c:catAx>
      <c:valAx>
        <c:axId val="2046969048"/>
        <c:scaling>
          <c:orientation val="minMax"/>
          <c:max val="74000.0"/>
          <c:min val="62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6972712"/>
        <c:crosses val="autoZero"/>
        <c:crossBetween val="between"/>
        <c:majorUnit val="4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25400">
      <a:solidFill>
        <a:schemeClr val="accent1"/>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Infants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Sheet1!$A$2:$A$6</c:f>
              <c:numCache>
                <c:formatCode>General</c:formatCode>
                <c:ptCount val="5"/>
                <c:pt idx="0">
                  <c:v>2011.0</c:v>
                </c:pt>
                <c:pt idx="1">
                  <c:v>2012.0</c:v>
                </c:pt>
                <c:pt idx="2">
                  <c:v>2013.0</c:v>
                </c:pt>
                <c:pt idx="3">
                  <c:v>2014.0</c:v>
                </c:pt>
                <c:pt idx="4">
                  <c:v>2015.0</c:v>
                </c:pt>
              </c:numCache>
            </c:numRef>
          </c:cat>
          <c:val>
            <c:numRef>
              <c:f>Sheet1!$B$2:$B$6</c:f>
              <c:numCache>
                <c:formatCode>_(* #,##0.00_);_(* \(#,##0.00\);_(* "-"??_);_(@_)</c:formatCode>
                <c:ptCount val="5"/>
                <c:pt idx="0">
                  <c:v>77471.0</c:v>
                </c:pt>
                <c:pt idx="1">
                  <c:v>77085.0</c:v>
                </c:pt>
                <c:pt idx="2">
                  <c:v>75615.0</c:v>
                </c:pt>
                <c:pt idx="3">
                  <c:v>78266.0</c:v>
                </c:pt>
                <c:pt idx="4">
                  <c:v>75378.0</c:v>
                </c:pt>
              </c:numCache>
            </c:numRef>
          </c:val>
        </c:ser>
        <c:dLbls>
          <c:showLegendKey val="0"/>
          <c:showVal val="0"/>
          <c:showCatName val="0"/>
          <c:showSerName val="0"/>
          <c:showPercent val="0"/>
          <c:showBubbleSize val="0"/>
        </c:dLbls>
        <c:gapWidth val="100"/>
        <c:overlap val="-24"/>
        <c:axId val="2090201896"/>
        <c:axId val="2090205544"/>
      </c:barChart>
      <c:catAx>
        <c:axId val="20902018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90205544"/>
        <c:crosses val="autoZero"/>
        <c:auto val="1"/>
        <c:lblAlgn val="ctr"/>
        <c:lblOffset val="100"/>
        <c:noMultiLvlLbl val="0"/>
      </c:catAx>
      <c:valAx>
        <c:axId val="2090205544"/>
        <c:scaling>
          <c:orientation val="minMax"/>
          <c:max val="79000.0"/>
          <c:min val="64000.0"/>
        </c:scaling>
        <c:delete val="0"/>
        <c:axPos val="l"/>
        <c:majorGridlines>
          <c:spPr>
            <a:ln w="9525" cap="flat" cmpd="sng" algn="ctr">
              <a:solidFill>
                <a:schemeClr val="lt1">
                  <a:lumMod val="95000"/>
                  <a:alpha val="1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n-US"/>
          </a:p>
        </c:txPr>
        <c:crossAx val="2090201896"/>
        <c:crosses val="autoZero"/>
        <c:crossBetween val="between"/>
        <c:majorUnit val="3000.0"/>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7/29/20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7/29/20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405060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55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5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4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0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09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959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49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87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957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54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20816B-656A-4A9B-908E-60A4F8BE27C5}" type="datetimeFigureOut">
              <a:rPr lang="en-US" smtClean="0">
                <a:solidFill>
                  <a:prstClr val="black">
                    <a:tint val="75000"/>
                  </a:prstClr>
                </a:solidFill>
              </a:rPr>
              <a:pPr/>
              <a:t>7/29/20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4005446-A02A-49C7-A34B-46CE84385D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305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7/29/20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7/29/20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7/29/20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7/29/20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7/29/20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7/29/20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820816B-656A-4A9B-908E-60A4F8BE27C5}" type="datetimeFigureOut">
              <a:rPr lang="en-US" smtClean="0">
                <a:solidFill>
                  <a:prstClr val="black">
                    <a:tint val="75000"/>
                  </a:prstClr>
                </a:solidFill>
              </a:rPr>
              <a:pPr defTabSz="914400"/>
              <a:t>7/29/20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4005446-A02A-49C7-A34B-46CE84385D6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509530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content.naic.org/" TargetMode="Externa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amass.gov/ma-apcd-and-case-mix-user-workgroup-information/" TargetMode="Externa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hyperlink" Target="mailto:apcd.data@state.ma.u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APCD user 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Amy Wyeth (Special Projects Analyst)</a:t>
            </a:r>
          </a:p>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July 28,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415561" y="100362"/>
            <a:ext cx="1594625" cy="1415671"/>
            <a:chOff x="7191469" y="200723"/>
            <a:chExt cx="1573390" cy="1415671"/>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7020" t="9972" r="21433" b="11977"/>
            <a:stretch/>
          </p:blipFill>
          <p:spPr>
            <a:xfrm>
              <a:off x="7404409" y="552703"/>
              <a:ext cx="1112703" cy="1063691"/>
            </a:xfrm>
            <a:prstGeom prst="rect">
              <a:avLst/>
            </a:prstGeom>
          </p:spPr>
        </p:pic>
        <p:sp>
          <p:nvSpPr>
            <p:cNvPr id="14" name="Rectangle 13"/>
            <p:cNvSpPr/>
            <p:nvPr/>
          </p:nvSpPr>
          <p:spPr>
            <a:xfrm>
              <a:off x="7191469" y="200723"/>
              <a:ext cx="1573390" cy="461665"/>
            </a:xfrm>
            <a:prstGeom prst="rect">
              <a:avLst/>
            </a:prstGeom>
            <a:noFill/>
          </p:spPr>
          <p:txBody>
            <a:bodyPr wrap="square" lIns="91440" tIns="45720" rIns="91440" bIns="45720">
              <a:spAutoFit/>
            </a:bodyPr>
            <a:lstStyle/>
            <a:p>
              <a:pPr algn="ctr" defTabSz="914400"/>
              <a:r>
                <a:rPr lang="en-US" sz="2400" b="1" dirty="0" smtClean="0">
                  <a:ln w="0"/>
                  <a:solidFill>
                    <a:srgbClr val="5B9BD5"/>
                  </a:solidFill>
                  <a:effectLst>
                    <a:outerShdw blurRad="38100" dist="25400" dir="5400000" algn="ctr" rotWithShape="0">
                      <a:srgbClr val="6E747A">
                        <a:alpha val="43000"/>
                      </a:srgbClr>
                    </a:outerShdw>
                  </a:effectLst>
                </a:rPr>
                <a:t>Newborns</a:t>
              </a:r>
              <a:endParaRPr lang="en-US" sz="2400" b="1" dirty="0">
                <a:ln w="0"/>
                <a:solidFill>
                  <a:srgbClr val="5B9BD5"/>
                </a:solidFill>
                <a:effectLst>
                  <a:outerShdw blurRad="38100" dist="25400" dir="5400000" algn="ctr" rotWithShape="0">
                    <a:srgbClr val="6E747A">
                      <a:alpha val="43000"/>
                    </a:srgbClr>
                  </a:outerShdw>
                </a:effectLst>
              </a:endParaRPr>
            </a:p>
          </p:txBody>
        </p:sp>
      </p:grpSp>
      <p:sp>
        <p:nvSpPr>
          <p:cNvPr id="16" name="TextBox 15"/>
          <p:cNvSpPr txBox="1"/>
          <p:nvPr/>
        </p:nvSpPr>
        <p:spPr>
          <a:xfrm>
            <a:off x="223026" y="128760"/>
            <a:ext cx="7092174" cy="1200329"/>
          </a:xfrm>
          <a:prstGeom prst="rect">
            <a:avLst/>
          </a:prstGeom>
          <a:noFill/>
        </p:spPr>
        <p:txBody>
          <a:bodyPr wrap="square" rtlCol="0">
            <a:spAutoFit/>
          </a:bodyPr>
          <a:lstStyle/>
          <a:p>
            <a:pPr defTabSz="914400">
              <a:spcBef>
                <a:spcPct val="0"/>
              </a:spcBef>
            </a:pPr>
            <a:r>
              <a:rPr lang="en-US" b="1" u="sng" dirty="0">
                <a:solidFill>
                  <a:srgbClr val="44546A"/>
                </a:solidFill>
              </a:rPr>
              <a:t>Question</a:t>
            </a:r>
            <a:r>
              <a:rPr lang="en-US" b="1" dirty="0" smtClean="0">
                <a:solidFill>
                  <a:srgbClr val="44546A"/>
                </a:solidFill>
              </a:rPr>
              <a:t>: I am having problems trying to distinguish newborns in the medical claims. What is the difference between MA APCD medical claims and the case mix hospital inpatient discharge data (HIDD) in terms of different types of data available on newborns?</a:t>
            </a:r>
            <a:endParaRPr lang="en-US" b="1" dirty="0">
              <a:solidFill>
                <a:srgbClr val="44546A"/>
              </a:solidFill>
            </a:endParaRPr>
          </a:p>
        </p:txBody>
      </p:sp>
      <p:sp>
        <p:nvSpPr>
          <p:cNvPr id="18" name="Rectangle 17"/>
          <p:cNvSpPr/>
          <p:nvPr/>
        </p:nvSpPr>
        <p:spPr>
          <a:xfrm>
            <a:off x="334537" y="1368704"/>
            <a:ext cx="8396868" cy="2246769"/>
          </a:xfrm>
          <a:prstGeom prst="rect">
            <a:avLst/>
          </a:prstGeom>
        </p:spPr>
        <p:txBody>
          <a:bodyPr wrap="square">
            <a:spAutoFit/>
          </a:bodyPr>
          <a:lstStyle/>
          <a:p>
            <a:pPr defTabSz="914400"/>
            <a:r>
              <a:rPr lang="en-US" sz="1400" b="1" i="1" u="sng" dirty="0">
                <a:solidFill>
                  <a:prstClr val="black"/>
                </a:solidFill>
              </a:rPr>
              <a:t>Answer</a:t>
            </a:r>
            <a:r>
              <a:rPr lang="en-US" sz="1400" i="1" dirty="0" smtClean="0">
                <a:solidFill>
                  <a:prstClr val="black"/>
                </a:solidFill>
              </a:rPr>
              <a:t>: One of the key differences in newborn data available between the HIDD </a:t>
            </a:r>
          </a:p>
          <a:p>
            <a:pPr defTabSz="914400"/>
            <a:r>
              <a:rPr lang="en-US" sz="1400" i="1" dirty="0" smtClean="0">
                <a:solidFill>
                  <a:prstClr val="black"/>
                </a:solidFill>
              </a:rPr>
              <a:t>and the MA APCD is that HIDD has a dedicated field for newborn birth weight. The HIDD filing specifications explain that birth weight in grams must be present for discharges:</a:t>
            </a:r>
          </a:p>
          <a:p>
            <a:pPr marL="1200150" lvl="2" indent="-285750" defTabSz="914400">
              <a:buFont typeface="Arial" panose="020B0604020202020204" pitchFamily="34" charset="0"/>
              <a:buChar char="•"/>
            </a:pPr>
            <a:r>
              <a:rPr lang="en-US" sz="1400" dirty="0" smtClean="0">
                <a:solidFill>
                  <a:srgbClr val="FF0000"/>
                </a:solidFill>
              </a:rPr>
              <a:t>If </a:t>
            </a:r>
            <a:r>
              <a:rPr lang="en-US" sz="1400" dirty="0">
                <a:solidFill>
                  <a:srgbClr val="FF0000"/>
                </a:solidFill>
              </a:rPr>
              <a:t>type of admission is 'newborn' </a:t>
            </a:r>
            <a:endParaRPr lang="en-US" sz="1400" dirty="0" smtClean="0">
              <a:solidFill>
                <a:srgbClr val="FF0000"/>
              </a:solidFill>
            </a:endParaRPr>
          </a:p>
          <a:p>
            <a:pPr marL="1200150" lvl="2" indent="-285750" defTabSz="914400">
              <a:buFont typeface="Arial" panose="020B0604020202020204" pitchFamily="34" charset="0"/>
              <a:buChar char="•"/>
            </a:pPr>
            <a:r>
              <a:rPr lang="en-US" sz="1400" dirty="0" smtClean="0">
                <a:solidFill>
                  <a:srgbClr val="FF0000"/>
                </a:solidFill>
              </a:rPr>
              <a:t>If </a:t>
            </a:r>
            <a:r>
              <a:rPr lang="en-US" sz="1400" dirty="0">
                <a:solidFill>
                  <a:srgbClr val="FF0000"/>
                </a:solidFill>
              </a:rPr>
              <a:t>type of admission is other than 'newborn’ and age is less than 29 </a:t>
            </a:r>
            <a:r>
              <a:rPr lang="en-US" sz="1400" dirty="0" smtClean="0">
                <a:solidFill>
                  <a:srgbClr val="FF0000"/>
                </a:solidFill>
              </a:rPr>
              <a:t>days</a:t>
            </a:r>
            <a:endParaRPr lang="en-US" sz="1400" dirty="0">
              <a:solidFill>
                <a:srgbClr val="FF0000"/>
              </a:solidFill>
            </a:endParaRPr>
          </a:p>
          <a:p>
            <a:pPr defTabSz="914400"/>
            <a:r>
              <a:rPr lang="en-US" sz="1400" i="1" dirty="0" smtClean="0">
                <a:solidFill>
                  <a:prstClr val="black"/>
                </a:solidFill>
              </a:rPr>
              <a:t>HIDD also has a newborn age in weeks field. Therefore, newborns can be easily distinguished in HIDD if the birth weight field is populated and the newborn age in weeks is ‘0’ . Massachusetts Department of Public Health submits annual birth data to the Centers for Disease Control and Prevention (CDC). When comparing the calendar year CDC birth data for Massachusetts to the fiscal year newborn data in case mix HIDD (see Figure 1 below),  even though one provides calendar year statistics and another fiscal year, the newborn counts are still very close.</a:t>
            </a:r>
            <a:endParaRPr lang="en-US" sz="1400" dirty="0">
              <a:solidFill>
                <a:prstClr val="black"/>
              </a:solidFill>
            </a:endParaRPr>
          </a:p>
        </p:txBody>
      </p:sp>
      <p:graphicFrame>
        <p:nvGraphicFramePr>
          <p:cNvPr id="22" name="Chart 21"/>
          <p:cNvGraphicFramePr/>
          <p:nvPr>
            <p:extLst/>
          </p:nvPr>
        </p:nvGraphicFramePr>
        <p:xfrm>
          <a:off x="468352" y="3713356"/>
          <a:ext cx="8129238" cy="275125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192536" y="6488668"/>
            <a:ext cx="935513" cy="307777"/>
          </a:xfrm>
          <a:prstGeom prst="rect">
            <a:avLst/>
          </a:prstGeom>
          <a:noFill/>
        </p:spPr>
        <p:txBody>
          <a:bodyPr wrap="none" rtlCol="0">
            <a:spAutoFit/>
          </a:bodyPr>
          <a:lstStyle/>
          <a:p>
            <a:pPr defTabSz="914400"/>
            <a:r>
              <a:rPr lang="en-US" sz="1400" b="1" i="1" dirty="0" smtClean="0">
                <a:solidFill>
                  <a:srgbClr val="0070C0"/>
                </a:solidFill>
              </a:rPr>
              <a:t>continued</a:t>
            </a:r>
            <a:endParaRPr lang="en-US" sz="1400" b="1" i="1" dirty="0">
              <a:solidFill>
                <a:srgbClr val="0070C0"/>
              </a:solidFill>
            </a:endParaRPr>
          </a:p>
        </p:txBody>
      </p:sp>
      <p:sp>
        <p:nvSpPr>
          <p:cNvPr id="25" name="Right Arrow 24"/>
          <p:cNvSpPr/>
          <p:nvPr/>
        </p:nvSpPr>
        <p:spPr>
          <a:xfrm>
            <a:off x="8151541" y="6523464"/>
            <a:ext cx="802888" cy="211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0766740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315201" y="89211"/>
            <a:ext cx="1683834" cy="1672682"/>
            <a:chOff x="7191469" y="200723"/>
            <a:chExt cx="1573390" cy="1415671"/>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020" t="9972" r="21433" b="11977"/>
            <a:stretch/>
          </p:blipFill>
          <p:spPr>
            <a:xfrm>
              <a:off x="7404409" y="552703"/>
              <a:ext cx="1112703" cy="1063691"/>
            </a:xfrm>
            <a:prstGeom prst="rect">
              <a:avLst/>
            </a:prstGeom>
          </p:spPr>
        </p:pic>
        <p:sp>
          <p:nvSpPr>
            <p:cNvPr id="6" name="Rectangle 5"/>
            <p:cNvSpPr/>
            <p:nvPr/>
          </p:nvSpPr>
          <p:spPr>
            <a:xfrm>
              <a:off x="7191469" y="200723"/>
              <a:ext cx="1573390" cy="430465"/>
            </a:xfrm>
            <a:prstGeom prst="rect">
              <a:avLst/>
            </a:prstGeom>
            <a:noFill/>
          </p:spPr>
          <p:txBody>
            <a:bodyPr wrap="square" lIns="91440" tIns="45720" rIns="91440" bIns="45720">
              <a:spAutoFit/>
            </a:bodyPr>
            <a:lstStyle/>
            <a:p>
              <a:pPr algn="ctr" defTabSz="914400"/>
              <a:r>
                <a:rPr lang="en-US" sz="2000" b="1" dirty="0" smtClean="0">
                  <a:ln w="0"/>
                  <a:solidFill>
                    <a:srgbClr val="5B9BD5"/>
                  </a:solidFill>
                  <a:effectLst>
                    <a:outerShdw blurRad="38100" dist="25400" dir="5400000" algn="ctr" rotWithShape="0">
                      <a:srgbClr val="6E747A">
                        <a:alpha val="43000"/>
                      </a:srgbClr>
                    </a:outerShdw>
                  </a:effectLst>
                </a:rPr>
                <a:t>Newborns</a:t>
              </a:r>
              <a:endParaRPr lang="en-US" sz="2000" b="1" dirty="0">
                <a:ln w="0"/>
                <a:solidFill>
                  <a:srgbClr val="5B9BD5"/>
                </a:solidFill>
                <a:effectLst>
                  <a:outerShdw blurRad="38100" dist="25400" dir="5400000" algn="ctr" rotWithShape="0">
                    <a:srgbClr val="6E747A">
                      <a:alpha val="43000"/>
                    </a:srgbClr>
                  </a:outerShdw>
                </a:effectLst>
              </a:endParaRPr>
            </a:p>
          </p:txBody>
        </p:sp>
      </p:grpSp>
      <p:sp>
        <p:nvSpPr>
          <p:cNvPr id="7" name="Rectangle 6"/>
          <p:cNvSpPr/>
          <p:nvPr/>
        </p:nvSpPr>
        <p:spPr>
          <a:xfrm>
            <a:off x="144966" y="342790"/>
            <a:ext cx="8887522" cy="2308324"/>
          </a:xfrm>
          <a:prstGeom prst="rect">
            <a:avLst/>
          </a:prstGeom>
        </p:spPr>
        <p:txBody>
          <a:bodyPr wrap="square">
            <a:spAutoFit/>
          </a:bodyPr>
          <a:lstStyle/>
          <a:p>
            <a:pPr defTabSz="914400"/>
            <a:r>
              <a:rPr lang="en-US" sz="1600" b="1" i="1" u="sng" dirty="0" smtClean="0">
                <a:solidFill>
                  <a:prstClr val="black"/>
                </a:solidFill>
              </a:rPr>
              <a:t>Answer  (Continued)</a:t>
            </a:r>
            <a:r>
              <a:rPr lang="en-US" sz="1600" i="1" dirty="0" smtClean="0">
                <a:solidFill>
                  <a:prstClr val="black"/>
                </a:solidFill>
              </a:rPr>
              <a:t>: While the MA APCD does not have a dedicated field for birth </a:t>
            </a:r>
          </a:p>
          <a:p>
            <a:pPr defTabSz="914400"/>
            <a:r>
              <a:rPr lang="en-US" sz="1600" i="1" dirty="0" smtClean="0">
                <a:solidFill>
                  <a:prstClr val="black"/>
                </a:solidFill>
              </a:rPr>
              <a:t>weight, it is possible to determine whether the claim is associated with a newborn by </a:t>
            </a:r>
          </a:p>
          <a:p>
            <a:pPr defTabSz="914400"/>
            <a:r>
              <a:rPr lang="en-US" sz="1600" i="1" dirty="0" smtClean="0">
                <a:solidFill>
                  <a:prstClr val="black"/>
                </a:solidFill>
              </a:rPr>
              <a:t>provider’s use of </a:t>
            </a:r>
            <a:r>
              <a:rPr lang="en-US" sz="1600" i="1" u="sng" dirty="0" smtClean="0">
                <a:solidFill>
                  <a:prstClr val="black"/>
                </a:solidFill>
              </a:rPr>
              <a:t>diagnosis codes to record birth weight in grams </a:t>
            </a:r>
            <a:r>
              <a:rPr lang="en-US" sz="1600" i="1" dirty="0" smtClean="0">
                <a:solidFill>
                  <a:prstClr val="black"/>
                </a:solidFill>
              </a:rPr>
              <a:t>(</a:t>
            </a:r>
            <a:r>
              <a:rPr lang="en-US" sz="1600" b="1" i="1" dirty="0" smtClean="0">
                <a:solidFill>
                  <a:prstClr val="black"/>
                </a:solidFill>
              </a:rPr>
              <a:t>see Table 1 below</a:t>
            </a:r>
            <a:r>
              <a:rPr lang="en-US" sz="1600" i="1" dirty="0" smtClean="0">
                <a:solidFill>
                  <a:prstClr val="black"/>
                </a:solidFill>
              </a:rPr>
              <a:t>) </a:t>
            </a:r>
          </a:p>
          <a:p>
            <a:pPr defTabSz="914400"/>
            <a:r>
              <a:rPr lang="en-US" sz="1600" i="1" dirty="0" smtClean="0">
                <a:solidFill>
                  <a:prstClr val="black"/>
                </a:solidFill>
              </a:rPr>
              <a:t>and the use of </a:t>
            </a:r>
            <a:r>
              <a:rPr lang="en-US" sz="1600" i="1" u="sng" dirty="0" smtClean="0">
                <a:solidFill>
                  <a:prstClr val="black"/>
                </a:solidFill>
              </a:rPr>
              <a:t>revenue codes to record hospital room and board nursery level </a:t>
            </a:r>
            <a:r>
              <a:rPr lang="en-US" sz="1600" i="1" dirty="0" smtClean="0">
                <a:solidFill>
                  <a:prstClr val="black"/>
                </a:solidFill>
              </a:rPr>
              <a:t>(</a:t>
            </a:r>
            <a:r>
              <a:rPr lang="en-US" sz="1600" b="1" i="1" dirty="0" smtClean="0">
                <a:solidFill>
                  <a:prstClr val="black"/>
                </a:solidFill>
              </a:rPr>
              <a:t>see </a:t>
            </a:r>
          </a:p>
          <a:p>
            <a:pPr defTabSz="914400"/>
            <a:r>
              <a:rPr lang="en-US" sz="1600" b="1" i="1" dirty="0" smtClean="0">
                <a:solidFill>
                  <a:prstClr val="black"/>
                </a:solidFill>
              </a:rPr>
              <a:t>Table 2 below</a:t>
            </a:r>
            <a:r>
              <a:rPr lang="en-US" sz="1600" i="1" dirty="0" smtClean="0">
                <a:solidFill>
                  <a:prstClr val="black"/>
                </a:solidFill>
              </a:rPr>
              <a:t>).  As seen in both the CDC data and the case mix HIDD, the annual birth </a:t>
            </a:r>
          </a:p>
          <a:p>
            <a:pPr defTabSz="914400"/>
            <a:r>
              <a:rPr lang="en-US" sz="1600" i="1" dirty="0" smtClean="0">
                <a:solidFill>
                  <a:prstClr val="black"/>
                </a:solidFill>
              </a:rPr>
              <a:t>rate for Massachusetts is in the seventy thousands. In fact, if a simple query is run </a:t>
            </a:r>
          </a:p>
          <a:p>
            <a:pPr defTabSz="914400"/>
            <a:r>
              <a:rPr lang="en-US" sz="1600" i="1" dirty="0" smtClean="0">
                <a:solidFill>
                  <a:prstClr val="black"/>
                </a:solidFill>
              </a:rPr>
              <a:t>filtering on the newborn nursery revenue codes alone by year of service during the pre-Gobeille period (CY2011 to 2015), the MA APCD volume of infants is also in the seventy thousands. This number is slightly higher because non-resident infants cared for at hospitals outside of Massachusetts are also included. </a:t>
            </a:r>
            <a:endParaRPr lang="en-US" sz="1600" dirty="0">
              <a:solidFill>
                <a:prstClr val="black"/>
              </a:solidFill>
            </a:endParaRPr>
          </a:p>
        </p:txBody>
      </p:sp>
      <p:graphicFrame>
        <p:nvGraphicFramePr>
          <p:cNvPr id="8" name="Table 7"/>
          <p:cNvGraphicFramePr>
            <a:graphicFrameLocks noGrp="1"/>
          </p:cNvGraphicFramePr>
          <p:nvPr>
            <p:extLst/>
          </p:nvPr>
        </p:nvGraphicFramePr>
        <p:xfrm>
          <a:off x="4761572" y="3211550"/>
          <a:ext cx="4226312" cy="2426145"/>
        </p:xfrm>
        <a:graphic>
          <a:graphicData uri="http://schemas.openxmlformats.org/drawingml/2006/table">
            <a:tbl>
              <a:tblPr/>
              <a:tblGrid>
                <a:gridCol w="932380"/>
                <a:gridCol w="604787"/>
                <a:gridCol w="871831"/>
                <a:gridCol w="1817314"/>
              </a:tblGrid>
              <a:tr h="330645">
                <a:tc gridSpan="3">
                  <a:txBody>
                    <a:bodyPr/>
                    <a:lstStyle/>
                    <a:p>
                      <a:pPr algn="ctr" fontAlgn="ctr"/>
                      <a:r>
                        <a:rPr lang="en-US" sz="1100" b="1" i="0" u="none" strike="noStrike" dirty="0">
                          <a:solidFill>
                            <a:srgbClr val="000000"/>
                          </a:solidFill>
                          <a:effectLst/>
                          <a:latin typeface="Verdana" panose="020B0604030504040204" pitchFamily="34" charset="0"/>
                        </a:rPr>
                        <a:t>ICD-10-CM Diagnosis Codes</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r>
                        <a:rPr lang="en-US" sz="1100" b="1" i="0" u="none" strike="noStrike" dirty="0">
                          <a:solidFill>
                            <a:srgbClr val="000000"/>
                          </a:solidFill>
                          <a:effectLst/>
                          <a:latin typeface="Verdana" panose="020B0604030504040204" pitchFamily="34" charset="0"/>
                        </a:rPr>
                        <a:t>Birth Weight (grams)</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30645">
                <a:tc>
                  <a:txBody>
                    <a:bodyPr/>
                    <a:lstStyle/>
                    <a:p>
                      <a:pPr algn="l" fontAlgn="ctr"/>
                      <a:r>
                        <a:rPr lang="en-US" sz="1100" b="0" i="0" u="none" strike="noStrike" dirty="0">
                          <a:solidFill>
                            <a:srgbClr val="000000"/>
                          </a:solidFill>
                          <a:effectLst/>
                          <a:latin typeface="Verdana" panose="020B0604030504040204" pitchFamily="34" charset="0"/>
                        </a:rPr>
                        <a:t>P05.00</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P05.10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0000"/>
                          </a:solidFill>
                          <a:effectLst/>
                          <a:latin typeface="Verdana" panose="020B0604030504040204" pitchFamily="34" charset="0"/>
                        </a:rPr>
                        <a:t>P07.00,</a:t>
                      </a:r>
                    </a:p>
                    <a:p>
                      <a:pPr algn="ctr" fontAlgn="ctr"/>
                      <a:r>
                        <a:rPr lang="en-US" sz="1100" b="0" i="0" u="none" strike="noStrike" dirty="0" smtClean="0">
                          <a:solidFill>
                            <a:srgbClr val="000000"/>
                          </a:solidFill>
                          <a:effectLst/>
                          <a:latin typeface="Verdana" panose="020B0604030504040204" pitchFamily="34" charset="0"/>
                        </a:rPr>
                        <a:t>P0.710</a:t>
                      </a:r>
                      <a:endParaRPr lang="en-US" sz="1100" b="0" i="0" u="none" strike="noStrike" dirty="0">
                        <a:solidFill>
                          <a:srgbClr val="000000"/>
                        </a:solidFill>
                        <a:effectLst/>
                        <a:latin typeface="Verdana" panose="020B060403050404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Unspecified weight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P05.01</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P05.11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Less than 500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P05.02</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500-749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P05.01</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P07.01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Less than 500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P05.02</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P07.02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500-749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P05.03</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P07.03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750- 999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P05.04</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P07.14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1,000-1,249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P05.05</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1,250-1,499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P05.06</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P07.16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1,500-1,749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P05.07</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P07.17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1,750-1,999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696">
                <a:tc>
                  <a:txBody>
                    <a:bodyPr/>
                    <a:lstStyle/>
                    <a:p>
                      <a:pPr algn="l" fontAlgn="ctr"/>
                      <a:r>
                        <a:rPr lang="en-US" sz="1100" b="0" i="0" u="none" strike="noStrike">
                          <a:solidFill>
                            <a:srgbClr val="000000"/>
                          </a:solidFill>
                          <a:effectLst/>
                          <a:latin typeface="Verdana" panose="020B0604030504040204" pitchFamily="34" charset="0"/>
                        </a:rPr>
                        <a:t>P05.08</a:t>
                      </a:r>
                    </a:p>
                  </a:txBody>
                  <a:tcPr marL="2743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P05.18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P07.18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2,000-2,499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4580319" y="2832410"/>
            <a:ext cx="4429867" cy="338554"/>
          </a:xfrm>
          <a:prstGeom prst="rect">
            <a:avLst/>
          </a:prstGeom>
          <a:noFill/>
        </p:spPr>
        <p:txBody>
          <a:bodyPr wrap="none" rtlCol="0">
            <a:spAutoFit/>
          </a:bodyPr>
          <a:lstStyle/>
          <a:p>
            <a:pPr defTabSz="914400"/>
            <a:r>
              <a:rPr lang="en-US" sz="1600" b="1" dirty="0" smtClean="0">
                <a:solidFill>
                  <a:srgbClr val="0070C0"/>
                </a:solidFill>
              </a:rPr>
              <a:t>Table 1. ICD-10-CM Codes for Birth Weight Ranges</a:t>
            </a:r>
            <a:endParaRPr lang="en-US" sz="1600" b="1" dirty="0">
              <a:solidFill>
                <a:srgbClr val="0070C0"/>
              </a:solidFill>
            </a:endParaRPr>
          </a:p>
        </p:txBody>
      </p:sp>
      <p:graphicFrame>
        <p:nvGraphicFramePr>
          <p:cNvPr id="10" name="Table 9"/>
          <p:cNvGraphicFramePr>
            <a:graphicFrameLocks noGrp="1"/>
          </p:cNvGraphicFramePr>
          <p:nvPr>
            <p:extLst/>
          </p:nvPr>
        </p:nvGraphicFramePr>
        <p:xfrm>
          <a:off x="278781" y="5062653"/>
          <a:ext cx="4226312" cy="1615275"/>
        </p:xfrm>
        <a:graphic>
          <a:graphicData uri="http://schemas.openxmlformats.org/drawingml/2006/table">
            <a:tbl>
              <a:tblPr/>
              <a:tblGrid>
                <a:gridCol w="1628019"/>
                <a:gridCol w="2598293"/>
              </a:tblGrid>
              <a:tr h="289932">
                <a:tc>
                  <a:txBody>
                    <a:bodyPr/>
                    <a:lstStyle/>
                    <a:p>
                      <a:pPr algn="ctr" fontAlgn="ctr"/>
                      <a:r>
                        <a:rPr lang="en-US" sz="1100" b="1" i="0" u="none" strike="noStrike" dirty="0">
                          <a:solidFill>
                            <a:srgbClr val="000000"/>
                          </a:solidFill>
                          <a:effectLst/>
                          <a:latin typeface="Verdana" panose="020B0604030504040204" pitchFamily="34" charset="0"/>
                        </a:rPr>
                        <a:t>Revenue Codes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100" b="1" i="0" u="none" strike="noStrike">
                          <a:solidFill>
                            <a:srgbClr val="000000"/>
                          </a:solidFill>
                          <a:effectLst/>
                          <a:latin typeface="Verdana" panose="020B0604030504040204" pitchFamily="34" charset="0"/>
                        </a:rPr>
                        <a:t>Description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0116">
                <a:tc>
                  <a:txBody>
                    <a:bodyPr/>
                    <a:lstStyle/>
                    <a:p>
                      <a:pPr algn="ctr" fontAlgn="ctr"/>
                      <a:r>
                        <a:rPr lang="en-US" sz="1100" b="0" i="0" u="none" strike="noStrike" dirty="0">
                          <a:solidFill>
                            <a:srgbClr val="000000"/>
                          </a:solidFill>
                          <a:effectLst/>
                          <a:latin typeface="Verdana" panose="020B0604030504040204" pitchFamily="34" charset="0"/>
                        </a:rPr>
                        <a:t>0170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Verdana" panose="020B0604030504040204" pitchFamily="34" charset="0"/>
                        </a:rPr>
                        <a:t>Room and board nursery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725">
                <a:tc>
                  <a:txBody>
                    <a:bodyPr/>
                    <a:lstStyle/>
                    <a:p>
                      <a:pPr algn="ctr" fontAlgn="ctr"/>
                      <a:r>
                        <a:rPr lang="en-US" sz="1100" b="0" i="0" u="none" strike="noStrike">
                          <a:solidFill>
                            <a:srgbClr val="000000"/>
                          </a:solidFill>
                          <a:effectLst/>
                          <a:latin typeface="Verdana" panose="020B0604030504040204" pitchFamily="34" charset="0"/>
                        </a:rPr>
                        <a:t>0171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Newborn Level 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810">
                <a:tc>
                  <a:txBody>
                    <a:bodyPr/>
                    <a:lstStyle/>
                    <a:p>
                      <a:pPr algn="ctr" fontAlgn="ctr"/>
                      <a:r>
                        <a:rPr lang="en-US" sz="1100" b="0" i="0" u="none" strike="noStrike">
                          <a:solidFill>
                            <a:srgbClr val="000000"/>
                          </a:solidFill>
                          <a:effectLst/>
                          <a:latin typeface="Verdana" panose="020B0604030504040204" pitchFamily="34" charset="0"/>
                        </a:rPr>
                        <a:t>0172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Newborn Level 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26">
                <a:tc>
                  <a:txBody>
                    <a:bodyPr/>
                    <a:lstStyle/>
                    <a:p>
                      <a:pPr algn="ctr" fontAlgn="ctr"/>
                      <a:r>
                        <a:rPr lang="en-US" sz="1100" b="0" i="0" u="none" strike="noStrike">
                          <a:solidFill>
                            <a:srgbClr val="000000"/>
                          </a:solidFill>
                          <a:effectLst/>
                          <a:latin typeface="Verdana" panose="020B0604030504040204" pitchFamily="34" charset="0"/>
                        </a:rPr>
                        <a:t>0173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Newborn Level III</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66">
                <a:tc>
                  <a:txBody>
                    <a:bodyPr/>
                    <a:lstStyle/>
                    <a:p>
                      <a:pPr algn="ctr" fontAlgn="ctr"/>
                      <a:r>
                        <a:rPr lang="en-US" sz="1100" b="0" i="0" u="none" strike="noStrike">
                          <a:solidFill>
                            <a:srgbClr val="000000"/>
                          </a:solidFill>
                          <a:effectLst/>
                          <a:latin typeface="Verdana" panose="020B0604030504040204" pitchFamily="34" charset="0"/>
                        </a:rPr>
                        <a:t>0174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Verdana" panose="020B0604030504040204" pitchFamily="34" charset="0"/>
                        </a:rPr>
                        <a:t>Newborn Level IV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197005" y="4705816"/>
            <a:ext cx="3936975" cy="338554"/>
          </a:xfrm>
          <a:prstGeom prst="rect">
            <a:avLst/>
          </a:prstGeom>
          <a:noFill/>
        </p:spPr>
        <p:txBody>
          <a:bodyPr wrap="none" rtlCol="0">
            <a:spAutoFit/>
          </a:bodyPr>
          <a:lstStyle/>
          <a:p>
            <a:pPr defTabSz="914400"/>
            <a:r>
              <a:rPr lang="en-US" sz="1600" b="1" dirty="0" smtClean="0">
                <a:solidFill>
                  <a:srgbClr val="0070C0"/>
                </a:solidFill>
              </a:rPr>
              <a:t>Table 2. Revenue Codes for Nursery Services</a:t>
            </a:r>
            <a:endParaRPr lang="en-US" sz="1600" b="1" dirty="0">
              <a:solidFill>
                <a:srgbClr val="0070C0"/>
              </a:solidFill>
            </a:endParaRPr>
          </a:p>
        </p:txBody>
      </p:sp>
      <p:graphicFrame>
        <p:nvGraphicFramePr>
          <p:cNvPr id="14" name="Chart 13"/>
          <p:cNvGraphicFramePr/>
          <p:nvPr>
            <p:extLst/>
          </p:nvPr>
        </p:nvGraphicFramePr>
        <p:xfrm>
          <a:off x="189572" y="3147742"/>
          <a:ext cx="4337824" cy="154692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71871" y="2828693"/>
            <a:ext cx="4094647" cy="338554"/>
          </a:xfrm>
          <a:prstGeom prst="rect">
            <a:avLst/>
          </a:prstGeom>
          <a:noFill/>
        </p:spPr>
        <p:txBody>
          <a:bodyPr wrap="none" rtlCol="0">
            <a:spAutoFit/>
          </a:bodyPr>
          <a:lstStyle/>
          <a:p>
            <a:pPr defTabSz="914400"/>
            <a:r>
              <a:rPr lang="en-US" sz="1600" b="1" dirty="0" smtClean="0">
                <a:solidFill>
                  <a:srgbClr val="0070C0"/>
                </a:solidFill>
              </a:rPr>
              <a:t>Fig 1. MA APCD Infants using Nursery Services</a:t>
            </a:r>
            <a:endParaRPr lang="en-US" sz="1600" b="1" dirty="0">
              <a:solidFill>
                <a:srgbClr val="0070C0"/>
              </a:solidFill>
            </a:endParaRPr>
          </a:p>
        </p:txBody>
      </p:sp>
    </p:spTree>
    <p:extLst>
      <p:ext uri="{BB962C8B-B14F-4D97-AF65-F5344CB8AC3E}">
        <p14:creationId xmlns:p14="http://schemas.microsoft.com/office/powerpoint/2010/main" val="2542351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6751" y="858644"/>
            <a:ext cx="1923863" cy="1261884"/>
          </a:xfrm>
          <a:prstGeom prst="rect">
            <a:avLst/>
          </a:prstGeom>
          <a:noFill/>
        </p:spPr>
        <p:txBody>
          <a:bodyPr wrap="square" lIns="91440" tIns="45720" rIns="91440" bIns="45720">
            <a:spAutoFit/>
          </a:bodyPr>
          <a:lstStyle/>
          <a:p>
            <a:pPr algn="ctr" defTabSz="914400"/>
            <a:r>
              <a:rPr lang="en-US" sz="2800" b="1" dirty="0" smtClean="0">
                <a:ln w="0"/>
                <a:solidFill>
                  <a:srgbClr val="5B9BD5"/>
                </a:solidFill>
                <a:effectLst>
                  <a:outerShdw blurRad="38100" dist="25400" dir="5400000" algn="ctr" rotWithShape="0">
                    <a:srgbClr val="6E747A">
                      <a:alpha val="43000"/>
                    </a:srgbClr>
                  </a:outerShdw>
                </a:effectLst>
              </a:rPr>
              <a:t>NAIC Code</a:t>
            </a:r>
          </a:p>
          <a:p>
            <a:pPr algn="ctr" defTabSz="914400"/>
            <a:r>
              <a:rPr lang="en-US" sz="1600" dirty="0" smtClean="0">
                <a:ln w="0"/>
                <a:solidFill>
                  <a:srgbClr val="5B9BD5"/>
                </a:solidFill>
                <a:effectLst>
                  <a:outerShdw blurRad="38100" dist="25400" dir="5400000" algn="ctr" rotWithShape="0">
                    <a:srgbClr val="6E747A">
                      <a:alpha val="43000"/>
                    </a:srgbClr>
                  </a:outerShdw>
                </a:effectLst>
              </a:rPr>
              <a:t>National Association of Insurance Commissioners Code</a:t>
            </a:r>
          </a:p>
        </p:txBody>
      </p:sp>
      <p:sp>
        <p:nvSpPr>
          <p:cNvPr id="5" name="TextBox 4"/>
          <p:cNvSpPr txBox="1"/>
          <p:nvPr/>
        </p:nvSpPr>
        <p:spPr>
          <a:xfrm>
            <a:off x="178423" y="374088"/>
            <a:ext cx="6155471" cy="1785104"/>
          </a:xfrm>
          <a:prstGeom prst="rect">
            <a:avLst/>
          </a:prstGeom>
          <a:noFill/>
        </p:spPr>
        <p:txBody>
          <a:bodyPr wrap="square" rtlCol="0">
            <a:spAutoFit/>
          </a:bodyPr>
          <a:lstStyle/>
          <a:p>
            <a:pPr defTabSz="914400">
              <a:spcBef>
                <a:spcPct val="0"/>
              </a:spcBef>
            </a:pPr>
            <a:r>
              <a:rPr lang="en-US" sz="2200" b="1" u="sng" dirty="0">
                <a:solidFill>
                  <a:srgbClr val="44546A"/>
                </a:solidFill>
              </a:rPr>
              <a:t>Question</a:t>
            </a:r>
            <a:r>
              <a:rPr lang="en-US" sz="2200" b="1" dirty="0" smtClean="0">
                <a:solidFill>
                  <a:srgbClr val="44546A"/>
                </a:solidFill>
              </a:rPr>
              <a:t>: I am including the medical claims and member eligibility files in my application requesting the MA APCD.  I am considering adding the product file to my request but wanted to know how complete the NAIC Codes (PR017)are?</a:t>
            </a:r>
            <a:endParaRPr lang="en-US" sz="2200" b="1" dirty="0">
              <a:solidFill>
                <a:srgbClr val="44546A"/>
              </a:solidFill>
            </a:endParaRPr>
          </a:p>
        </p:txBody>
      </p:sp>
      <p:sp>
        <p:nvSpPr>
          <p:cNvPr id="7" name="TextBox 6"/>
          <p:cNvSpPr txBox="1"/>
          <p:nvPr/>
        </p:nvSpPr>
        <p:spPr>
          <a:xfrm>
            <a:off x="126847" y="6380171"/>
            <a:ext cx="8274204" cy="307777"/>
          </a:xfrm>
          <a:prstGeom prst="rect">
            <a:avLst/>
          </a:prstGeom>
          <a:noFill/>
        </p:spPr>
        <p:txBody>
          <a:bodyPr wrap="square" rtlCol="0">
            <a:spAutoFit/>
          </a:bodyPr>
          <a:lstStyle/>
          <a:p>
            <a:pPr defTabSz="914400"/>
            <a:r>
              <a:rPr lang="en-US" sz="1400" i="1" dirty="0" smtClean="0">
                <a:solidFill>
                  <a:prstClr val="black"/>
                </a:solidFill>
              </a:rPr>
              <a:t>Reference: National Association of Insurance Commissioners: </a:t>
            </a:r>
            <a:r>
              <a:rPr lang="en-US" sz="1400" i="1" dirty="0">
                <a:solidFill>
                  <a:prstClr val="black"/>
                </a:solidFill>
                <a:hlinkClick r:id="rId2"/>
              </a:rPr>
              <a:t>https://content.naic.org/</a:t>
            </a:r>
            <a:endParaRPr lang="en-US" sz="1400" i="1" dirty="0">
              <a:solidFill>
                <a:prstClr val="black"/>
              </a:solidFill>
            </a:endParaRPr>
          </a:p>
        </p:txBody>
      </p:sp>
      <p:sp>
        <p:nvSpPr>
          <p:cNvPr id="8" name="Rectangle 7"/>
          <p:cNvSpPr/>
          <p:nvPr/>
        </p:nvSpPr>
        <p:spPr>
          <a:xfrm>
            <a:off x="256478" y="2338861"/>
            <a:ext cx="8396867" cy="2862322"/>
          </a:xfrm>
          <a:prstGeom prst="rect">
            <a:avLst/>
          </a:prstGeom>
        </p:spPr>
        <p:txBody>
          <a:bodyPr wrap="square">
            <a:spAutoFit/>
          </a:bodyPr>
          <a:lstStyle/>
          <a:p>
            <a:pPr defTabSz="914400"/>
            <a:r>
              <a:rPr lang="en-US" sz="2000" b="1" i="1" u="sng" dirty="0">
                <a:solidFill>
                  <a:prstClr val="black"/>
                </a:solidFill>
              </a:rPr>
              <a:t>Answer</a:t>
            </a:r>
            <a:r>
              <a:rPr lang="en-US" sz="2000" i="1" dirty="0" smtClean="0">
                <a:solidFill>
                  <a:prstClr val="black"/>
                </a:solidFill>
              </a:rPr>
              <a:t>: </a:t>
            </a:r>
            <a:r>
              <a:rPr lang="en-US" sz="2000" i="1" dirty="0">
                <a:solidFill>
                  <a:prstClr val="black"/>
                </a:solidFill>
              </a:rPr>
              <a:t>The NAIC code is the number that the National Association of Insurance Commissioner's (NAIC) assigns to insurance carriers and can be used to lookup more detailed information on the product line of business. The </a:t>
            </a:r>
            <a:r>
              <a:rPr lang="en-US" sz="2000" i="1" dirty="0" smtClean="0">
                <a:solidFill>
                  <a:prstClr val="black"/>
                </a:solidFill>
              </a:rPr>
              <a:t>product file in MA APCD release 8.0 has 8,987,978 records submitted for 96 OrgIDs. Sixty of the 96 OrgIDs have NAIC Codes for 3,312,158 records (</a:t>
            </a:r>
            <a:r>
              <a:rPr lang="en-US" sz="2000" b="1" i="1" dirty="0" smtClean="0">
                <a:solidFill>
                  <a:prstClr val="black"/>
                </a:solidFill>
              </a:rPr>
              <a:t>37% of the product file records</a:t>
            </a:r>
            <a:r>
              <a:rPr lang="en-US" sz="2000" i="1" dirty="0" smtClean="0">
                <a:solidFill>
                  <a:prstClr val="black"/>
                </a:solidFill>
              </a:rPr>
              <a:t>). The completeness of the NAIC codes in MA APCD release 8.0 in comparison to previous releases of the MA APCD has significantly improved. In MA APCD release 5, the codes were 14% complete, in release 6 (17% complete) and in release 7 (18% complete). </a:t>
            </a:r>
            <a:endParaRPr lang="en-US" sz="2000" dirty="0">
              <a:solidFill>
                <a:prstClr val="black"/>
              </a:solidFill>
            </a:endParaRPr>
          </a:p>
        </p:txBody>
      </p:sp>
      <p:pic>
        <p:nvPicPr>
          <p:cNvPr id="9" name="Picture 8"/>
          <p:cNvPicPr>
            <a:picLocks noChangeAspect="1"/>
          </p:cNvPicPr>
          <p:nvPr/>
        </p:nvPicPr>
        <p:blipFill rotWithShape="1">
          <a:blip r:embed="rId3"/>
          <a:srcRect l="51951" t="56179" r="17561" b="33631"/>
          <a:stretch/>
        </p:blipFill>
        <p:spPr>
          <a:xfrm>
            <a:off x="6356196" y="312234"/>
            <a:ext cx="2787804" cy="524107"/>
          </a:xfrm>
          <a:prstGeom prst="rect">
            <a:avLst/>
          </a:prstGeom>
        </p:spPr>
      </p:pic>
    </p:spTree>
    <p:extLst>
      <p:ext uri="{BB962C8B-B14F-4D97-AF65-F5344CB8AC3E}">
        <p14:creationId xmlns:p14="http://schemas.microsoft.com/office/powerpoint/2010/main" val="188095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quid Acetaminophen-Over/Underdosing Your Child – CBS Den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614" y="850765"/>
            <a:ext cx="2263698" cy="15607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42676" y="133815"/>
            <a:ext cx="2636427"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defTabSz="914400"/>
            <a:r>
              <a:rPr lang="en-US" sz="3600" b="1" dirty="0" smtClean="0">
                <a:ln/>
                <a:solidFill>
                  <a:srgbClr val="A5A5A5"/>
                </a:solidFill>
              </a:rPr>
              <a:t>Underdosing</a:t>
            </a:r>
            <a:endParaRPr lang="en-US" sz="3600" b="1" dirty="0">
              <a:ln/>
              <a:solidFill>
                <a:srgbClr val="A5A5A5"/>
              </a:solidFill>
            </a:endParaRPr>
          </a:p>
        </p:txBody>
      </p:sp>
      <p:sp>
        <p:nvSpPr>
          <p:cNvPr id="6" name="TextBox 5"/>
          <p:cNvSpPr txBox="1"/>
          <p:nvPr/>
        </p:nvSpPr>
        <p:spPr>
          <a:xfrm>
            <a:off x="234177" y="284877"/>
            <a:ext cx="5887843" cy="2308324"/>
          </a:xfrm>
          <a:prstGeom prst="rect">
            <a:avLst/>
          </a:prstGeom>
          <a:noFill/>
        </p:spPr>
        <p:txBody>
          <a:bodyPr wrap="square" rtlCol="0">
            <a:spAutoFit/>
          </a:bodyPr>
          <a:lstStyle/>
          <a:p>
            <a:pPr defTabSz="914400">
              <a:spcBef>
                <a:spcPct val="0"/>
              </a:spcBef>
            </a:pPr>
            <a:r>
              <a:rPr lang="en-US" b="1" u="sng" dirty="0">
                <a:solidFill>
                  <a:srgbClr val="44546A"/>
                </a:solidFill>
              </a:rPr>
              <a:t>Question</a:t>
            </a:r>
            <a:r>
              <a:rPr lang="en-US" b="1" dirty="0" smtClean="0">
                <a:solidFill>
                  <a:srgbClr val="44546A"/>
                </a:solidFill>
              </a:rPr>
              <a:t>: I am interested in using the MA APCD pharmacy data to analyze patterns in the failure of patients to refill prescriptions due to financial barriers to make the co-pay and how coupons and rebates are used to help patients. I understand that the pharmacy claims file has a diagnosis code field. Have any diagnosis codes associated with underdosing been entered into this field or would I also have to apply for the medical claims to get this information?</a:t>
            </a:r>
            <a:endParaRPr lang="en-US" b="1" dirty="0">
              <a:solidFill>
                <a:srgbClr val="44546A"/>
              </a:solidFill>
            </a:endParaRPr>
          </a:p>
        </p:txBody>
      </p:sp>
      <p:sp>
        <p:nvSpPr>
          <p:cNvPr id="7" name="Rectangle 6"/>
          <p:cNvSpPr/>
          <p:nvPr/>
        </p:nvSpPr>
        <p:spPr>
          <a:xfrm>
            <a:off x="345688" y="2695700"/>
            <a:ext cx="8396867" cy="3785652"/>
          </a:xfrm>
          <a:prstGeom prst="rect">
            <a:avLst/>
          </a:prstGeom>
        </p:spPr>
        <p:txBody>
          <a:bodyPr wrap="square">
            <a:spAutoFit/>
          </a:bodyPr>
          <a:lstStyle/>
          <a:p>
            <a:pPr defTabSz="914400"/>
            <a:r>
              <a:rPr lang="en-US" sz="1600" b="1" i="1" u="sng" dirty="0">
                <a:solidFill>
                  <a:prstClr val="black"/>
                </a:solidFill>
              </a:rPr>
              <a:t>Answer</a:t>
            </a:r>
            <a:r>
              <a:rPr lang="en-US" sz="1600" i="1" dirty="0" smtClean="0">
                <a:solidFill>
                  <a:prstClr val="black"/>
                </a:solidFill>
              </a:rPr>
              <a:t>: At this time, the diagnosis code field in the pharmacy claims file is not well populated and only has a 1% reporting threshold. The pharmacy claims file has 869,524,971 records and only 5,804,922 (0.67%) records contain a diagnosis code</a:t>
            </a:r>
            <a:r>
              <a:rPr lang="en-US" sz="1600" i="1" dirty="0">
                <a:solidFill>
                  <a:prstClr val="black"/>
                </a:solidFill>
              </a:rPr>
              <a:t>. However, the principal diagnosis code field in the medical claims file has a 99% reporting threshold and the first associated diagnosis code has a 70% reporting threshold. Therefore</a:t>
            </a:r>
            <a:r>
              <a:rPr lang="en-US" sz="1600" i="1" dirty="0" smtClean="0">
                <a:solidFill>
                  <a:prstClr val="black"/>
                </a:solidFill>
              </a:rPr>
              <a:t>, if you intend to analyze medical conditions associated with therapeutic drugs, you would need to apply for the medical claims data. With regards to the use of underdosing codes, we recently compared the latest release of the MA APCD to the latest release of case mix data to analyze the extent to which new ICD-10-CM codes that did not previously exist in ICD-9-CM had been deployed. ICD-10-CM has 995 new codes for different components of underdosing, none of these codes have been used in the pharmacy claims diagnosis code field. However, they have been used in the both the MA APCD and case mix data. In the case mix data, 117 of the 995 underdosing codes are being used and in the MA APCD medical claims, 147 of the underdosing codes are being used. The specific ICD-10-CM code </a:t>
            </a:r>
            <a:r>
              <a:rPr lang="en-US" sz="1600" i="1" dirty="0">
                <a:solidFill>
                  <a:prstClr val="black"/>
                </a:solidFill>
              </a:rPr>
              <a:t>Z91120 for </a:t>
            </a:r>
            <a:r>
              <a:rPr lang="en-US" sz="1600" b="1" i="1" dirty="0" smtClean="0">
                <a:solidFill>
                  <a:srgbClr val="0070C0"/>
                </a:solidFill>
              </a:rPr>
              <a:t>patient's </a:t>
            </a:r>
            <a:r>
              <a:rPr lang="en-US" sz="1600" b="1" i="1" dirty="0">
                <a:solidFill>
                  <a:srgbClr val="0070C0"/>
                </a:solidFill>
              </a:rPr>
              <a:t>intentional underdosing of medication regimen due to financial </a:t>
            </a:r>
            <a:r>
              <a:rPr lang="en-US" sz="1600" b="1" i="1" dirty="0" smtClean="0">
                <a:solidFill>
                  <a:srgbClr val="0070C0"/>
                </a:solidFill>
              </a:rPr>
              <a:t>hardship </a:t>
            </a:r>
            <a:r>
              <a:rPr lang="en-US" sz="1600" i="1" dirty="0" smtClean="0">
                <a:solidFill>
                  <a:prstClr val="black"/>
                </a:solidFill>
              </a:rPr>
              <a:t>is being used in both the MA APCD medical claims and in CHIA’s case mix data.</a:t>
            </a:r>
            <a:endParaRPr lang="en-US" sz="1600" dirty="0">
              <a:solidFill>
                <a:prstClr val="black"/>
              </a:solidFill>
            </a:endParaRPr>
          </a:p>
        </p:txBody>
      </p:sp>
    </p:spTree>
    <p:extLst>
      <p:ext uri="{BB962C8B-B14F-4D97-AF65-F5344CB8AC3E}">
        <p14:creationId xmlns:p14="http://schemas.microsoft.com/office/powerpoint/2010/main" val="127546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082" y="1239116"/>
            <a:ext cx="184731" cy="300082"/>
          </a:xfrm>
          <a:prstGeom prst="rect">
            <a:avLst/>
          </a:prstGeom>
          <a:noFill/>
        </p:spPr>
        <p:txBody>
          <a:bodyPr wrap="none" rtlCol="0">
            <a:spAutoFit/>
          </a:bodyPr>
          <a:lstStyle/>
          <a:p>
            <a:pPr defTabSz="914400"/>
            <a:endParaRPr lang="en-US" sz="1350" dirty="0">
              <a:solidFill>
                <a:prstClr val="black"/>
              </a:solidFill>
            </a:endParaRPr>
          </a:p>
        </p:txBody>
      </p:sp>
      <p:sp>
        <p:nvSpPr>
          <p:cNvPr id="7" name="TextBox 6"/>
          <p:cNvSpPr txBox="1"/>
          <p:nvPr/>
        </p:nvSpPr>
        <p:spPr>
          <a:xfrm>
            <a:off x="428487" y="273447"/>
            <a:ext cx="6212343" cy="1569660"/>
          </a:xfrm>
          <a:prstGeom prst="rect">
            <a:avLst/>
          </a:prstGeom>
          <a:noFill/>
        </p:spPr>
        <p:txBody>
          <a:bodyPr wrap="square" rtlCol="0">
            <a:spAutoFit/>
          </a:bodyPr>
          <a:lstStyle/>
          <a:p>
            <a:pPr defTabSz="914400">
              <a:spcBef>
                <a:spcPct val="0"/>
              </a:spcBef>
            </a:pPr>
            <a:r>
              <a:rPr lang="en-US" sz="2400" b="1" u="sng" dirty="0">
                <a:solidFill>
                  <a:srgbClr val="44546A"/>
                </a:solidFill>
              </a:rPr>
              <a:t>Question</a:t>
            </a:r>
            <a:r>
              <a:rPr lang="en-US" sz="2400" b="1" dirty="0" smtClean="0">
                <a:solidFill>
                  <a:srgbClr val="44546A"/>
                </a:solidFill>
              </a:rPr>
              <a:t>: I understand that the APCD ID code is now available to non-government data applicants. </a:t>
            </a:r>
            <a:r>
              <a:rPr lang="en-US" sz="2400" b="1" dirty="0">
                <a:solidFill>
                  <a:srgbClr val="44546A"/>
                </a:solidFill>
              </a:rPr>
              <a:t>In which MA APCD file is it included and how well populated is it?</a:t>
            </a:r>
          </a:p>
        </p:txBody>
      </p:sp>
      <p:sp>
        <p:nvSpPr>
          <p:cNvPr id="5" name="Rectangle 4"/>
          <p:cNvSpPr/>
          <p:nvPr/>
        </p:nvSpPr>
        <p:spPr>
          <a:xfrm>
            <a:off x="6503669" y="240030"/>
            <a:ext cx="2526031" cy="1569660"/>
          </a:xfrm>
          <a:prstGeom prst="rect">
            <a:avLst/>
          </a:prstGeom>
          <a:noFill/>
        </p:spPr>
        <p:txBody>
          <a:bodyPr wrap="square" lIns="91440" tIns="45720" rIns="91440" bIns="45720">
            <a:spAutoFit/>
          </a:bodyPr>
          <a:lstStyle/>
          <a:p>
            <a:pPr algn="ctr" defTabSz="914400"/>
            <a:r>
              <a:rPr lang="en-US" sz="4800" b="1" dirty="0" smtClean="0">
                <a:ln w="13462">
                  <a:solidFill>
                    <a:prstClr val="white"/>
                  </a:solidFill>
                  <a:prstDash val="solid"/>
                </a:ln>
                <a:solidFill>
                  <a:srgbClr val="0070C0"/>
                </a:solidFill>
                <a:effectLst>
                  <a:outerShdw dist="38100" dir="2700000" algn="bl" rotWithShape="0">
                    <a:srgbClr val="4472C4"/>
                  </a:outerShdw>
                </a:effectLst>
              </a:rPr>
              <a:t>APCD ID CODE</a:t>
            </a:r>
          </a:p>
        </p:txBody>
      </p:sp>
      <p:sp>
        <p:nvSpPr>
          <p:cNvPr id="8" name="Rectangle 7"/>
          <p:cNvSpPr/>
          <p:nvPr/>
        </p:nvSpPr>
        <p:spPr>
          <a:xfrm>
            <a:off x="420121" y="1828693"/>
            <a:ext cx="8396867" cy="4031873"/>
          </a:xfrm>
          <a:prstGeom prst="rect">
            <a:avLst/>
          </a:prstGeom>
        </p:spPr>
        <p:txBody>
          <a:bodyPr wrap="square">
            <a:spAutoFit/>
          </a:bodyPr>
          <a:lstStyle/>
          <a:p>
            <a:pPr defTabSz="914400"/>
            <a:r>
              <a:rPr lang="en-US" sz="1600" b="1" i="1" u="sng" dirty="0">
                <a:solidFill>
                  <a:prstClr val="black"/>
                </a:solidFill>
              </a:rPr>
              <a:t>Answer</a:t>
            </a:r>
            <a:r>
              <a:rPr lang="en-US" sz="1600" i="1" dirty="0" smtClean="0">
                <a:solidFill>
                  <a:prstClr val="black"/>
                </a:solidFill>
              </a:rPr>
              <a:t>: Yes, the APCD ID Code is now available to approved applicants as part of the limited data set. </a:t>
            </a:r>
            <a:r>
              <a:rPr lang="en-US" sz="1600" i="1" dirty="0">
                <a:solidFill>
                  <a:prstClr val="black"/>
                </a:solidFill>
              </a:rPr>
              <a:t>In this field, carriers report the value that describe the member’s/subscriber’s enrollment into one of the predefined categories.  </a:t>
            </a:r>
            <a:r>
              <a:rPr lang="en-US" sz="1600" i="1" dirty="0" smtClean="0">
                <a:solidFill>
                  <a:prstClr val="black"/>
                </a:solidFill>
              </a:rPr>
              <a:t>Those categories are as follows:</a:t>
            </a:r>
          </a:p>
          <a:p>
            <a:pPr defTabSz="914400"/>
            <a:endParaRPr lang="en-US" sz="1600" i="1" dirty="0">
              <a:solidFill>
                <a:prstClr val="black"/>
              </a:solidFill>
            </a:endParaRPr>
          </a:p>
          <a:p>
            <a:pPr defTabSz="914400"/>
            <a:endParaRPr lang="en-US" sz="1600" i="1" dirty="0" smtClean="0">
              <a:solidFill>
                <a:prstClr val="black"/>
              </a:solidFill>
            </a:endParaRPr>
          </a:p>
          <a:p>
            <a:pPr defTabSz="914400"/>
            <a:endParaRPr lang="en-US" sz="1600" i="1" dirty="0">
              <a:solidFill>
                <a:prstClr val="black"/>
              </a:solidFill>
            </a:endParaRPr>
          </a:p>
          <a:p>
            <a:pPr defTabSz="914400"/>
            <a:endParaRPr lang="en-US" sz="1600" i="1" dirty="0" smtClean="0">
              <a:solidFill>
                <a:prstClr val="black"/>
              </a:solidFill>
            </a:endParaRPr>
          </a:p>
          <a:p>
            <a:pPr defTabSz="914400"/>
            <a:endParaRPr lang="en-US" sz="1600" i="1" dirty="0">
              <a:solidFill>
                <a:prstClr val="black"/>
              </a:solidFill>
            </a:endParaRPr>
          </a:p>
          <a:p>
            <a:pPr defTabSz="914400"/>
            <a:endParaRPr lang="en-US" sz="1600" i="1" dirty="0" smtClean="0">
              <a:solidFill>
                <a:prstClr val="black"/>
              </a:solidFill>
            </a:endParaRPr>
          </a:p>
          <a:p>
            <a:pPr defTabSz="914400"/>
            <a:endParaRPr lang="en-US" sz="1600" i="1" dirty="0">
              <a:solidFill>
                <a:prstClr val="black"/>
              </a:solidFill>
            </a:endParaRPr>
          </a:p>
          <a:p>
            <a:pPr defTabSz="914400"/>
            <a:endParaRPr lang="en-US" sz="1600" i="1" dirty="0" smtClean="0">
              <a:solidFill>
                <a:prstClr val="black"/>
              </a:solidFill>
            </a:endParaRPr>
          </a:p>
          <a:p>
            <a:pPr defTabSz="914400"/>
            <a:endParaRPr lang="en-US" sz="1600" i="1" dirty="0">
              <a:solidFill>
                <a:prstClr val="black"/>
              </a:solidFill>
            </a:endParaRPr>
          </a:p>
          <a:p>
            <a:pPr defTabSz="914400"/>
            <a:endParaRPr lang="en-US" sz="1600" i="1" dirty="0" smtClean="0">
              <a:solidFill>
                <a:prstClr val="black"/>
              </a:solidFill>
            </a:endParaRPr>
          </a:p>
          <a:p>
            <a:pPr defTabSz="914400"/>
            <a:r>
              <a:rPr lang="en-US" sz="1600" i="1" dirty="0" smtClean="0">
                <a:solidFill>
                  <a:prstClr val="black"/>
                </a:solidFill>
              </a:rPr>
              <a:t>The APCD ID Code is included in the medical claims, dental claims, pharmacy claims, and member eligibility files.  In all four files, the code has a 100% reporting threshold and is well populated at 99.9%.</a:t>
            </a:r>
            <a:endParaRPr lang="en-US" sz="1600" dirty="0">
              <a:solidFill>
                <a:prstClr val="black"/>
              </a:solidFill>
            </a:endParaRPr>
          </a:p>
        </p:txBody>
      </p:sp>
      <p:graphicFrame>
        <p:nvGraphicFramePr>
          <p:cNvPr id="10" name="Table 9"/>
          <p:cNvGraphicFramePr>
            <a:graphicFrameLocks noGrp="1"/>
          </p:cNvGraphicFramePr>
          <p:nvPr>
            <p:extLst/>
          </p:nvPr>
        </p:nvGraphicFramePr>
        <p:xfrm>
          <a:off x="1696999" y="3023239"/>
          <a:ext cx="6041948" cy="1714500"/>
        </p:xfrm>
        <a:graphic>
          <a:graphicData uri="http://schemas.openxmlformats.org/drawingml/2006/table">
            <a:tbl>
              <a:tblPr/>
              <a:tblGrid>
                <a:gridCol w="522474"/>
                <a:gridCol w="5519474"/>
              </a:tblGrid>
              <a:tr h="190500">
                <a:tc>
                  <a:txBody>
                    <a:bodyPr/>
                    <a:lstStyle/>
                    <a:p>
                      <a:pPr algn="ctr" fontAlgn="ctr"/>
                      <a:r>
                        <a:rPr lang="en-US" sz="900" b="1" i="1" u="none" strike="noStrike">
                          <a:solidFill>
                            <a:srgbClr val="000000"/>
                          </a:solidFill>
                          <a:effectLst/>
                          <a:latin typeface="Arial" panose="020B0604020202020204" pitchFamily="34" charset="0"/>
                        </a:rPr>
                        <a:t>Value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900" b="1" i="1" u="none" strike="noStrike">
                          <a:solidFill>
                            <a:srgbClr val="000000"/>
                          </a:solidFill>
                          <a:effectLst/>
                          <a:latin typeface="Arial" panose="020B0604020202020204" pitchFamily="34" charset="0"/>
                        </a:rPr>
                        <a:t>Description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90500">
                <a:tc>
                  <a:txBody>
                    <a:bodyPr/>
                    <a:lstStyle/>
                    <a:p>
                      <a:pPr algn="ctr" fontAlgn="b"/>
                      <a:r>
                        <a:rPr lang="en-US" sz="1100" b="0" i="0" u="none" strike="noStrike">
                          <a:solidFill>
                            <a:srgbClr val="000000"/>
                          </a:solidFill>
                          <a:effectLst/>
                          <a:latin typeface="Calibri" panose="020F0502020204030204" pitchFamily="34" charset="0"/>
                        </a:rPr>
                        <a:t>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FIG - Fully-Insured Commercial Group Enrollee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SIG - Self-Insured Group Enrollee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GIC - Group Insurance Commission Enrollee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MCO - MassHealth Managed Care Organization Enrollee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Supplemental Policy Enrollee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ICO - Integrated Care Organization or SCO – Senior Care Option</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ACO – Accountable Care Organization Enrollee (MassHealth only – unless approved by CHIA)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a:solidFill>
                            <a:srgbClr val="000000"/>
                          </a:solidFill>
                          <a:effectLst/>
                          <a:latin typeface="Calibri" panose="020F0502020204030204" pitchFamily="34" charset="0"/>
                        </a:rPr>
                        <a:t>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Unknown / Not Applicable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3490332" y="2676293"/>
            <a:ext cx="2565959" cy="369332"/>
          </a:xfrm>
          <a:prstGeom prst="rect">
            <a:avLst/>
          </a:prstGeom>
          <a:noFill/>
        </p:spPr>
        <p:txBody>
          <a:bodyPr wrap="none" rtlCol="0">
            <a:spAutoFit/>
          </a:bodyPr>
          <a:lstStyle/>
          <a:p>
            <a:pPr defTabSz="914400"/>
            <a:r>
              <a:rPr lang="en-US" b="1" dirty="0" smtClean="0">
                <a:solidFill>
                  <a:srgbClr val="FF0000"/>
                </a:solidFill>
              </a:rPr>
              <a:t>APCD ID Code Categories</a:t>
            </a:r>
            <a:endParaRPr lang="en-US" b="1" dirty="0">
              <a:solidFill>
                <a:srgbClr val="FF0000"/>
              </a:solidFill>
            </a:endParaRPr>
          </a:p>
        </p:txBody>
      </p:sp>
    </p:spTree>
    <p:extLst>
      <p:ext uri="{BB962C8B-B14F-4D97-AF65-F5344CB8AC3E}">
        <p14:creationId xmlns:p14="http://schemas.microsoft.com/office/powerpoint/2010/main" val="37884903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lnSpcReduction="10000"/>
          </a:bodyPr>
          <a:lstStyle/>
          <a:p>
            <a:r>
              <a:rPr lang="en-US" sz="2800" dirty="0" smtClean="0"/>
              <a:t>The next User Group will meet Tuesday, August 25.</a:t>
            </a: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245327" y="2848811"/>
            <a:ext cx="8686800" cy="1971040"/>
          </a:xfrm>
          <a:prstGeom prst="rect">
            <a:avLst/>
          </a:prstGeom>
        </p:spPr>
      </p:pic>
    </p:spTree>
    <p:extLst>
      <p:ext uri="{BB962C8B-B14F-4D97-AF65-F5344CB8AC3E}">
        <p14:creationId xmlns:p14="http://schemas.microsoft.com/office/powerpoint/2010/main" val="1466137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17</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430887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4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rgbClr val="63666A"/>
                </a:solidFill>
                <a:latin typeface="Arial"/>
                <a:cs typeface="Arial"/>
              </a:rPr>
              <a:t>Website Updates</a:t>
            </a:r>
          </a:p>
          <a:p>
            <a:pPr marL="342900" indent="-342900">
              <a:buFont typeface="Wingdings" panose="05000000000000000000" pitchFamily="2" charset="2"/>
              <a:buChar char="Ø"/>
            </a:pPr>
            <a:r>
              <a:rPr lang="en-US" sz="24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4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Differences </a:t>
            </a:r>
            <a:r>
              <a:rPr lang="en-US" dirty="0">
                <a:solidFill>
                  <a:srgbClr val="63666A"/>
                </a:solidFill>
              </a:rPr>
              <a:t>between newborn data in the MA APCD and  in case mix</a:t>
            </a:r>
          </a:p>
          <a:p>
            <a:pPr marL="800100" lvl="1" indent="-342900">
              <a:buFont typeface="Wingdings" panose="05000000000000000000" pitchFamily="2" charset="2"/>
              <a:buChar char="Ø"/>
            </a:pPr>
            <a:r>
              <a:rPr lang="en-US" dirty="0" err="1" smtClean="0">
                <a:solidFill>
                  <a:srgbClr val="63666A"/>
                </a:solidFill>
              </a:rPr>
              <a:t>Underdosing</a:t>
            </a:r>
            <a:r>
              <a:rPr lang="en-US" dirty="0" smtClean="0">
                <a:solidFill>
                  <a:srgbClr val="63666A"/>
                </a:solidFill>
              </a:rPr>
              <a:t> </a:t>
            </a:r>
            <a:r>
              <a:rPr lang="en-US" dirty="0">
                <a:solidFill>
                  <a:srgbClr val="63666A"/>
                </a:solidFill>
              </a:rPr>
              <a:t>in the MA APCD compared to case mix</a:t>
            </a:r>
          </a:p>
          <a:p>
            <a:pPr marL="800100" lvl="1" indent="-342900">
              <a:buFont typeface="Wingdings" panose="05000000000000000000" pitchFamily="2" charset="2"/>
              <a:buChar char="Ø"/>
            </a:pPr>
            <a:r>
              <a:rPr lang="en-US" dirty="0" smtClean="0">
                <a:solidFill>
                  <a:srgbClr val="63666A"/>
                </a:solidFill>
              </a:rPr>
              <a:t>APCD </a:t>
            </a:r>
            <a:r>
              <a:rPr lang="en-US" dirty="0">
                <a:solidFill>
                  <a:srgbClr val="63666A"/>
                </a:solidFill>
              </a:rPr>
              <a:t>ID Code in Release 8</a:t>
            </a:r>
          </a:p>
          <a:p>
            <a:pPr marL="800100" lvl="1" indent="-342900">
              <a:buFont typeface="Wingdings" panose="05000000000000000000" pitchFamily="2" charset="2"/>
              <a:buChar char="Ø"/>
            </a:pPr>
            <a:r>
              <a:rPr lang="en-US" dirty="0" smtClean="0">
                <a:solidFill>
                  <a:srgbClr val="63666A"/>
                </a:solidFill>
              </a:rPr>
              <a:t>NAIC </a:t>
            </a:r>
            <a:r>
              <a:rPr lang="en-US" dirty="0">
                <a:solidFill>
                  <a:srgbClr val="63666A"/>
                </a:solidFill>
              </a:rPr>
              <a:t>Code</a:t>
            </a:r>
          </a:p>
          <a:p>
            <a:pPr marL="342900" indent="-342900">
              <a:buFont typeface="Wingdings" panose="05000000000000000000" pitchFamily="2" charset="2"/>
              <a:buChar char="Ø"/>
            </a:pPr>
            <a:r>
              <a:rPr lang="en-US" sz="24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278094"/>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this time it is unknown when CHIA will be able to fulfill data </a:t>
            </a:r>
            <a:r>
              <a:rPr lang="en-US" sz="1600" dirty="0" smtClean="0"/>
              <a:t>requests but CHIA is exploring alternative data delivery options in order to maintain business as usual. </a:t>
            </a:r>
            <a:r>
              <a:rPr lang="en-US" sz="1600" dirty="0"/>
              <a:t>CHIA will continue to do its best to limit the impact of our energy response to data requestors. </a:t>
            </a:r>
            <a:endParaRPr lang="en-US" sz="1600" dirty="0" smtClean="0"/>
          </a:p>
          <a:p>
            <a:endParaRPr lang="en-US" sz="1600" dirty="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a:t>
            </a:r>
            <a:r>
              <a:rPr lang="en-US" dirty="0" smtClean="0">
                <a:solidFill>
                  <a:srgbClr val="63666A"/>
                </a:solidFill>
              </a:rPr>
              <a:t>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a:t>
            </a:r>
            <a:r>
              <a:rPr lang="en-US" dirty="0" smtClean="0">
                <a:solidFill>
                  <a:schemeClr val="accent4"/>
                </a:solidFill>
              </a:rPr>
              <a:t>Support</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5387</TotalTime>
  <Words>2084</Words>
  <Application>Microsoft Macintosh PowerPoint</Application>
  <PresentationFormat>On-screen Show (4:3)</PresentationFormat>
  <Paragraphs>228</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153</cp:revision>
  <cp:lastPrinted>2019-07-23T18:41:08Z</cp:lastPrinted>
  <dcterms:created xsi:type="dcterms:W3CDTF">2018-01-09T20:21:29Z</dcterms:created>
  <dcterms:modified xsi:type="dcterms:W3CDTF">2020-07-29T17:27:46Z</dcterms:modified>
</cp:coreProperties>
</file>