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1"/>
  </p:notesMasterIdLst>
  <p:handoutMasterIdLst>
    <p:handoutMasterId r:id="rId22"/>
  </p:handoutMasterIdLst>
  <p:sldIdLst>
    <p:sldId id="317" r:id="rId5"/>
    <p:sldId id="264" r:id="rId6"/>
    <p:sldId id="557" r:id="rId7"/>
    <p:sldId id="612" r:id="rId8"/>
    <p:sldId id="566" r:id="rId9"/>
    <p:sldId id="613" r:id="rId10"/>
    <p:sldId id="614" r:id="rId11"/>
    <p:sldId id="615" r:id="rId12"/>
    <p:sldId id="616" r:id="rId13"/>
    <p:sldId id="574" r:id="rId14"/>
    <p:sldId id="620" r:id="rId15"/>
    <p:sldId id="617" r:id="rId16"/>
    <p:sldId id="618" r:id="rId17"/>
    <p:sldId id="619" r:id="rId18"/>
    <p:sldId id="296" r:id="rId19"/>
    <p:sldId id="560" r:id="rId20"/>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6/28/2016</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6/28/2016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367768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12</a:t>
            </a:fld>
            <a:endParaRPr lang="en-US" altLang="en-US" dirty="0">
              <a:solidFill>
                <a:prstClr val="black"/>
              </a:solidFill>
            </a:endParaRPr>
          </a:p>
        </p:txBody>
      </p:sp>
    </p:spTree>
    <p:extLst>
      <p:ext uri="{BB962C8B-B14F-4D97-AF65-F5344CB8AC3E}">
        <p14:creationId xmlns:p14="http://schemas.microsoft.com/office/powerpoint/2010/main" val="1277155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2710529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681433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705848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23076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14859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293349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55852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dirty="0"/>
          </a:p>
        </p:txBody>
      </p:sp>
    </p:spTree>
    <p:extLst>
      <p:ext uri="{BB962C8B-B14F-4D97-AF65-F5344CB8AC3E}">
        <p14:creationId xmlns:p14="http://schemas.microsoft.com/office/powerpoint/2010/main" val="22958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dirty="0"/>
              <a:t>Title  |  Name, Position Title  |  Date     </a:t>
            </a:r>
          </a:p>
          <a:p>
            <a:pPr>
              <a:defRPr/>
            </a:pPr>
            <a:endParaRPr lang="en-US" dirty="0"/>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dirty="0"/>
          </a:p>
        </p:txBody>
      </p:sp>
    </p:spTree>
    <p:extLst>
      <p:ext uri="{BB962C8B-B14F-4D97-AF65-F5344CB8AC3E}">
        <p14:creationId xmlns:p14="http://schemas.microsoft.com/office/powerpoint/2010/main" val="11714355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dirty="0"/>
              <a:t>Title  |  Name, Position Title  |  Date   </a:t>
            </a:r>
          </a:p>
          <a:p>
            <a:pPr>
              <a:defRPr/>
            </a:pPr>
            <a:endParaRPr lang="en-US" dirty="0"/>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dirty="0"/>
          </a:p>
        </p:txBody>
      </p:sp>
    </p:spTree>
    <p:extLst>
      <p:ext uri="{BB962C8B-B14F-4D97-AF65-F5344CB8AC3E}">
        <p14:creationId xmlns:p14="http://schemas.microsoft.com/office/powerpoint/2010/main" val="3879510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94003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solidFill>
                  <a:prstClr val="white">
                    <a:lumMod val="50000"/>
                  </a:prstClr>
                </a:solidFill>
              </a:rPr>
              <a:t>Title  |  Name, Position Title  |  Date     </a:t>
            </a:r>
          </a:p>
          <a:p>
            <a:pPr>
              <a:defRPr/>
            </a:pPr>
            <a:endParaRPr lang="en-US">
              <a:solidFill>
                <a:prstClr val="white">
                  <a:lumMod val="50000"/>
                </a:prstClr>
              </a:solidFill>
            </a:endParaRPr>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dirty="0"/>
          </a:p>
        </p:txBody>
      </p:sp>
    </p:spTree>
    <p:extLst>
      <p:ext uri="{BB962C8B-B14F-4D97-AF65-F5344CB8AC3E}">
        <p14:creationId xmlns:p14="http://schemas.microsoft.com/office/powerpoint/2010/main" val="243285242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NO LINE">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dirty="0"/>
          </a:p>
        </p:txBody>
      </p:sp>
    </p:spTree>
    <p:extLst>
      <p:ext uri="{BB962C8B-B14F-4D97-AF65-F5344CB8AC3E}">
        <p14:creationId xmlns:p14="http://schemas.microsoft.com/office/powerpoint/2010/main" val="31687490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ea typeface="ＭＳ Ｐゴシック" charset="-128"/>
              </a:rPr>
              <a:pPr/>
              <a:t>‹#›</a:t>
            </a:fld>
            <a:endParaRPr lang="en-US" altLang="en-US" dirty="0">
              <a:ea typeface="ＭＳ Ｐゴシック" charset="-128"/>
            </a:endParaRPr>
          </a:p>
        </p:txBody>
      </p:sp>
    </p:spTree>
    <p:extLst>
      <p:ext uri="{BB962C8B-B14F-4D97-AF65-F5344CB8AC3E}">
        <p14:creationId xmlns:p14="http://schemas.microsoft.com/office/powerpoint/2010/main" val="338241712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ma-apcd/"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www.chiamass.gov/assets/Uploads/data-apps/Data-Managment-Plan-for-Non-Government-Entities.docx"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June</a:t>
            </a:r>
            <a:r>
              <a:rPr lang="en-US" sz="2400" dirty="0" smtClean="0">
                <a:latin typeface="Arial" panose="020B0604020202020204" pitchFamily="34" charset="0"/>
                <a:cs typeface="Arial" panose="020B0604020202020204" pitchFamily="34" charset="0"/>
              </a:rPr>
              <a:t> 28, </a:t>
            </a:r>
            <a:r>
              <a:rPr lang="en-US" sz="2400" dirty="0" smtClean="0">
                <a:latin typeface="Arial" panose="020B0604020202020204" pitchFamily="34" charset="0"/>
                <a:cs typeface="Arial" panose="020B0604020202020204" pitchFamily="34" charset="0"/>
              </a:rPr>
              <a:t>2016</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6100" y="2497137"/>
            <a:ext cx="8039100" cy="1878217"/>
          </a:xfrm>
        </p:spPr>
        <p:txBody>
          <a:bodyPr/>
          <a:lstStyle/>
          <a:p>
            <a:r>
              <a:rPr lang="en-US" sz="3200" dirty="0" smtClean="0">
                <a:latin typeface="Arial" panose="020B0604020202020204" pitchFamily="34" charset="0"/>
                <a:cs typeface="Arial" panose="020B0604020202020204" pitchFamily="34" charset="0"/>
              </a:rPr>
              <a:t>Questions Submitted by APCD Users</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(and answered by CHIA)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2170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9263" y="1630198"/>
            <a:ext cx="8039100" cy="4360698"/>
          </a:xfrm>
        </p:spPr>
        <p:txBody>
          <a:bodyPr>
            <a:normAutofit/>
          </a:bodyPr>
          <a:lstStyle/>
          <a:p>
            <a:pPr marL="0" indent="0" algn="l"/>
            <a:endParaRPr lang="en-US" sz="1600" dirty="0">
              <a:latin typeface="+mn-lt"/>
            </a:endParaRPr>
          </a:p>
          <a:p>
            <a:pPr marL="0" indent="0" algn="l"/>
            <a:r>
              <a:rPr lang="en-US" sz="1800" b="1" u="sng" dirty="0" smtClean="0">
                <a:latin typeface="Arial" panose="020B0604020202020204" pitchFamily="34" charset="0"/>
                <a:cs typeface="Arial" panose="020B0604020202020204" pitchFamily="34" charset="0"/>
              </a:rPr>
              <a:t>Answer</a:t>
            </a:r>
            <a:r>
              <a:rPr lang="en-US" sz="1800" b="1" dirty="0" smtClean="0">
                <a:latin typeface="Arial" panose="020B0604020202020204" pitchFamily="34" charset="0"/>
                <a:cs typeface="Arial" panose="020B0604020202020204" pitchFamily="34" charset="0"/>
              </a:rPr>
              <a:t>: Yes, HCPCS procedure code modifiers combining </a:t>
            </a:r>
            <a:r>
              <a:rPr lang="en-US" sz="1800" b="1" dirty="0">
                <a:latin typeface="Arial" panose="020B0604020202020204" pitchFamily="34" charset="0"/>
                <a:cs typeface="Arial" panose="020B0604020202020204" pitchFamily="34" charset="0"/>
              </a:rPr>
              <a:t>two alpha </a:t>
            </a:r>
            <a:r>
              <a:rPr lang="en-US" sz="1800" b="1" dirty="0" smtClean="0">
                <a:latin typeface="Arial" panose="020B0604020202020204" pitchFamily="34" charset="0"/>
                <a:cs typeface="Arial" panose="020B0604020202020204" pitchFamily="34" charset="0"/>
              </a:rPr>
              <a:t>characters indicate </a:t>
            </a:r>
            <a:r>
              <a:rPr lang="en-US" sz="1800" b="1" dirty="0">
                <a:latin typeface="Arial" panose="020B0604020202020204" pitchFamily="34" charset="0"/>
                <a:cs typeface="Arial" panose="020B0604020202020204" pitchFamily="34" charset="0"/>
              </a:rPr>
              <a:t>the origin and destination for each ambulance trip. </a:t>
            </a:r>
            <a:endParaRPr lang="en-US" sz="1800" b="1" dirty="0" smtClean="0">
              <a:latin typeface="Arial" panose="020B0604020202020204" pitchFamily="34" charset="0"/>
              <a:cs typeface="Arial" panose="020B0604020202020204" pitchFamily="34" charset="0"/>
            </a:endParaRPr>
          </a:p>
          <a:p>
            <a:pPr marL="914400" lvl="2" indent="0">
              <a:spcBef>
                <a:spcPts val="0"/>
              </a:spcBef>
              <a:buNone/>
            </a:pPr>
            <a:endParaRPr lang="en-US" sz="1600" b="1" dirty="0">
              <a:latin typeface="Arial" panose="020B0604020202020204" pitchFamily="34" charset="0"/>
              <a:cs typeface="Arial" panose="020B0604020202020204" pitchFamily="34" charset="0"/>
            </a:endParaRPr>
          </a:p>
          <a:p>
            <a:pPr marL="914400" lvl="2" indent="0">
              <a:spcBef>
                <a:spcPts val="0"/>
              </a:spcBef>
              <a:buNone/>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first position alpha code equals </a:t>
            </a:r>
            <a:r>
              <a:rPr lang="en-US" sz="1400" dirty="0" smtClean="0">
                <a:latin typeface="Arial" panose="020B0604020202020204" pitchFamily="34" charset="0"/>
                <a:cs typeface="Arial" panose="020B0604020202020204" pitchFamily="34" charset="0"/>
              </a:rPr>
              <a:t>origin and the second </a:t>
            </a:r>
            <a:r>
              <a:rPr lang="en-US" sz="1400" dirty="0">
                <a:latin typeface="Arial" panose="020B0604020202020204" pitchFamily="34" charset="0"/>
                <a:cs typeface="Arial" panose="020B0604020202020204" pitchFamily="34" charset="0"/>
              </a:rPr>
              <a:t>position alpha code equals </a:t>
            </a:r>
            <a:r>
              <a:rPr lang="en-US" sz="1400" dirty="0" smtClean="0">
                <a:latin typeface="Arial" panose="020B0604020202020204" pitchFamily="34" charset="0"/>
                <a:cs typeface="Arial" panose="020B0604020202020204" pitchFamily="34" charset="0"/>
              </a:rPr>
              <a:t>destination</a:t>
            </a:r>
          </a:p>
          <a:p>
            <a:pPr marL="914400" lvl="2" indent="0">
              <a:spcBef>
                <a:spcPts val="0"/>
              </a:spcBef>
              <a:buNone/>
            </a:pPr>
            <a:endParaRPr lang="en-US" sz="1400" dirty="0">
              <a:latin typeface="Arial" panose="020B0604020202020204" pitchFamily="34" charset="0"/>
              <a:cs typeface="Arial" panose="020B0604020202020204" pitchFamily="34" charset="0"/>
            </a:endParaRPr>
          </a:p>
          <a:p>
            <a:pPr lvl="3">
              <a:spcBef>
                <a:spcPts val="0"/>
              </a:spcBef>
            </a:pPr>
            <a:r>
              <a:rPr lang="en-US" sz="1100" dirty="0" smtClean="0">
                <a:latin typeface="Arial" panose="020B0604020202020204" pitchFamily="34" charset="0"/>
                <a:cs typeface="Arial" panose="020B0604020202020204" pitchFamily="34" charset="0"/>
              </a:rPr>
              <a:t>D	Diagnostic </a:t>
            </a:r>
            <a:r>
              <a:rPr lang="en-US" sz="1100" dirty="0">
                <a:latin typeface="Arial" panose="020B0604020202020204" pitchFamily="34" charset="0"/>
                <a:cs typeface="Arial" panose="020B0604020202020204" pitchFamily="34" charset="0"/>
              </a:rPr>
              <a:t>or therapeutic site</a:t>
            </a:r>
          </a:p>
          <a:p>
            <a:pPr lvl="3">
              <a:spcBef>
                <a:spcPts val="0"/>
              </a:spcBef>
            </a:pPr>
            <a:r>
              <a:rPr lang="en-US" sz="1100" dirty="0">
                <a:latin typeface="Arial" panose="020B0604020202020204" pitchFamily="34" charset="0"/>
                <a:cs typeface="Arial" panose="020B0604020202020204" pitchFamily="34" charset="0"/>
              </a:rPr>
              <a:t>E </a:t>
            </a:r>
            <a:r>
              <a:rPr lang="en-US" sz="1100" dirty="0" smtClean="0">
                <a:latin typeface="Arial" panose="020B0604020202020204" pitchFamily="34" charset="0"/>
                <a:cs typeface="Arial" panose="020B0604020202020204" pitchFamily="34" charset="0"/>
              </a:rPr>
              <a:t>	Residential </a:t>
            </a:r>
            <a:r>
              <a:rPr lang="en-US" sz="1100" dirty="0">
                <a:latin typeface="Arial" panose="020B0604020202020204" pitchFamily="34" charset="0"/>
                <a:cs typeface="Arial" panose="020B0604020202020204" pitchFamily="34" charset="0"/>
              </a:rPr>
              <a:t>facility site (nursing home, prisons, etc.)</a:t>
            </a:r>
          </a:p>
          <a:p>
            <a:pPr lvl="3">
              <a:spcBef>
                <a:spcPts val="0"/>
              </a:spcBef>
            </a:pPr>
            <a:r>
              <a:rPr lang="en-US" sz="1100" dirty="0">
                <a:latin typeface="Arial" panose="020B0604020202020204" pitchFamily="34" charset="0"/>
                <a:cs typeface="Arial" panose="020B0604020202020204" pitchFamily="34" charset="0"/>
              </a:rPr>
              <a:t>G </a:t>
            </a:r>
            <a:r>
              <a:rPr lang="en-US" sz="1100" dirty="0" smtClean="0">
                <a:latin typeface="Arial" panose="020B0604020202020204" pitchFamily="34" charset="0"/>
                <a:cs typeface="Arial" panose="020B0604020202020204" pitchFamily="34" charset="0"/>
              </a:rPr>
              <a:t>	Hospital </a:t>
            </a:r>
            <a:r>
              <a:rPr lang="en-US" sz="1100" dirty="0">
                <a:latin typeface="Arial" panose="020B0604020202020204" pitchFamily="34" charset="0"/>
                <a:cs typeface="Arial" panose="020B0604020202020204" pitchFamily="34" charset="0"/>
              </a:rPr>
              <a:t>dialysis site</a:t>
            </a:r>
          </a:p>
          <a:p>
            <a:pPr lvl="3">
              <a:spcBef>
                <a:spcPts val="0"/>
              </a:spcBef>
            </a:pPr>
            <a:r>
              <a:rPr lang="en-US" sz="1100" dirty="0">
                <a:latin typeface="Arial" panose="020B0604020202020204" pitchFamily="34" charset="0"/>
                <a:cs typeface="Arial" panose="020B0604020202020204" pitchFamily="34" charset="0"/>
              </a:rPr>
              <a:t>H </a:t>
            </a:r>
            <a:r>
              <a:rPr lang="en-US" sz="1100" dirty="0" smtClean="0">
                <a:latin typeface="Arial" panose="020B0604020202020204" pitchFamily="34" charset="0"/>
                <a:cs typeface="Arial" panose="020B0604020202020204" pitchFamily="34" charset="0"/>
              </a:rPr>
              <a:t>	Hospital</a:t>
            </a:r>
            <a:endParaRPr lang="en-US" sz="1100" dirty="0">
              <a:latin typeface="Arial" panose="020B0604020202020204" pitchFamily="34" charset="0"/>
              <a:cs typeface="Arial" panose="020B0604020202020204" pitchFamily="34" charset="0"/>
            </a:endParaRPr>
          </a:p>
          <a:p>
            <a:pPr lvl="3">
              <a:spcBef>
                <a:spcPts val="0"/>
              </a:spcBef>
            </a:pPr>
            <a:r>
              <a:rPr lang="en-US" sz="1100" dirty="0">
                <a:latin typeface="Arial" panose="020B0604020202020204" pitchFamily="34" charset="0"/>
                <a:cs typeface="Arial" panose="020B0604020202020204" pitchFamily="34" charset="0"/>
              </a:rPr>
              <a:t>I </a:t>
            </a:r>
            <a:r>
              <a:rPr lang="en-US" sz="1100" dirty="0" smtClean="0">
                <a:latin typeface="Arial" panose="020B0604020202020204" pitchFamily="34" charset="0"/>
                <a:cs typeface="Arial" panose="020B0604020202020204" pitchFamily="34" charset="0"/>
              </a:rPr>
              <a:t>	Interfacility </a:t>
            </a:r>
            <a:r>
              <a:rPr lang="en-US" sz="1100" dirty="0">
                <a:latin typeface="Arial" panose="020B0604020202020204" pitchFamily="34" charset="0"/>
                <a:cs typeface="Arial" panose="020B0604020202020204" pitchFamily="34" charset="0"/>
              </a:rPr>
              <a:t>transfer sites </a:t>
            </a:r>
            <a:r>
              <a:rPr lang="en-US" sz="1100" dirty="0" smtClean="0">
                <a:latin typeface="Arial" panose="020B0604020202020204" pitchFamily="34" charset="0"/>
                <a:cs typeface="Arial" panose="020B0604020202020204" pitchFamily="34" charset="0"/>
              </a:rPr>
              <a:t>(helipads</a:t>
            </a:r>
            <a:r>
              <a:rPr lang="en-US" sz="1100" dirty="0">
                <a:latin typeface="Arial" panose="020B0604020202020204" pitchFamily="34" charset="0"/>
                <a:cs typeface="Arial" panose="020B0604020202020204" pitchFamily="34" charset="0"/>
              </a:rPr>
              <a:t>, airports, </a:t>
            </a:r>
            <a:r>
              <a:rPr lang="en-US" sz="1100" dirty="0" smtClean="0">
                <a:latin typeface="Arial" panose="020B0604020202020204" pitchFamily="34" charset="0"/>
                <a:cs typeface="Arial" panose="020B0604020202020204" pitchFamily="34" charset="0"/>
              </a:rPr>
              <a:t>etc.)</a:t>
            </a:r>
            <a:endParaRPr lang="en-US" sz="1100" dirty="0">
              <a:latin typeface="Arial" panose="020B0604020202020204" pitchFamily="34" charset="0"/>
              <a:cs typeface="Arial" panose="020B0604020202020204" pitchFamily="34" charset="0"/>
            </a:endParaRPr>
          </a:p>
          <a:p>
            <a:pPr lvl="3">
              <a:spcBef>
                <a:spcPts val="0"/>
              </a:spcBef>
            </a:pPr>
            <a:r>
              <a:rPr lang="en-US" sz="1100" dirty="0">
                <a:latin typeface="Arial" panose="020B0604020202020204" pitchFamily="34" charset="0"/>
                <a:cs typeface="Arial" panose="020B0604020202020204" pitchFamily="34" charset="0"/>
              </a:rPr>
              <a:t>J </a:t>
            </a:r>
            <a:r>
              <a:rPr lang="en-US" sz="1100" dirty="0" smtClean="0">
                <a:latin typeface="Arial" panose="020B0604020202020204" pitchFamily="34" charset="0"/>
                <a:cs typeface="Arial" panose="020B0604020202020204" pitchFamily="34" charset="0"/>
              </a:rPr>
              <a:t>	Non-hospital-based </a:t>
            </a:r>
            <a:r>
              <a:rPr lang="en-US" sz="1100" dirty="0">
                <a:latin typeface="Arial" panose="020B0604020202020204" pitchFamily="34" charset="0"/>
                <a:cs typeface="Arial" panose="020B0604020202020204" pitchFamily="34" charset="0"/>
              </a:rPr>
              <a:t>dialysis site</a:t>
            </a:r>
          </a:p>
          <a:p>
            <a:pPr lvl="3">
              <a:spcBef>
                <a:spcPts val="0"/>
              </a:spcBef>
            </a:pPr>
            <a:r>
              <a:rPr lang="en-US" sz="1100" dirty="0">
                <a:latin typeface="Arial" panose="020B0604020202020204" pitchFamily="34" charset="0"/>
                <a:cs typeface="Arial" panose="020B0604020202020204" pitchFamily="34" charset="0"/>
              </a:rPr>
              <a:t>N </a:t>
            </a:r>
            <a:r>
              <a:rPr lang="en-US" sz="1100" dirty="0" smtClean="0">
                <a:latin typeface="Arial" panose="020B0604020202020204" pitchFamily="34" charset="0"/>
                <a:cs typeface="Arial" panose="020B0604020202020204" pitchFamily="34" charset="0"/>
              </a:rPr>
              <a:t>	Skilled </a:t>
            </a:r>
            <a:r>
              <a:rPr lang="en-US" sz="1100" dirty="0">
                <a:latin typeface="Arial" panose="020B0604020202020204" pitchFamily="34" charset="0"/>
                <a:cs typeface="Arial" panose="020B0604020202020204" pitchFamily="34" charset="0"/>
              </a:rPr>
              <a:t>Nursing Facility</a:t>
            </a:r>
          </a:p>
          <a:p>
            <a:pPr lvl="3">
              <a:spcBef>
                <a:spcPts val="0"/>
              </a:spcBef>
            </a:pPr>
            <a:r>
              <a:rPr lang="en-US" sz="1100" dirty="0">
                <a:latin typeface="Arial" panose="020B0604020202020204" pitchFamily="34" charset="0"/>
                <a:cs typeface="Arial" panose="020B0604020202020204" pitchFamily="34" charset="0"/>
              </a:rPr>
              <a:t>P </a:t>
            </a:r>
            <a:r>
              <a:rPr lang="en-US" sz="1100" dirty="0" smtClean="0">
                <a:latin typeface="Arial" panose="020B0604020202020204" pitchFamily="34" charset="0"/>
                <a:cs typeface="Arial" panose="020B0604020202020204" pitchFamily="34" charset="0"/>
              </a:rPr>
              <a:t>	Physician's </a:t>
            </a:r>
            <a:r>
              <a:rPr lang="en-US" sz="1100" dirty="0">
                <a:latin typeface="Arial" panose="020B0604020202020204" pitchFamily="34" charset="0"/>
                <a:cs typeface="Arial" panose="020B0604020202020204" pitchFamily="34" charset="0"/>
              </a:rPr>
              <a:t>Office (includes HMO non-hospital facility, clinic, etc.)</a:t>
            </a:r>
          </a:p>
          <a:p>
            <a:pPr lvl="3">
              <a:spcBef>
                <a:spcPts val="0"/>
              </a:spcBef>
            </a:pPr>
            <a:r>
              <a:rPr lang="en-US" sz="1100" dirty="0">
                <a:latin typeface="Arial" panose="020B0604020202020204" pitchFamily="34" charset="0"/>
                <a:cs typeface="Arial" panose="020B0604020202020204" pitchFamily="34" charset="0"/>
              </a:rPr>
              <a:t>R </a:t>
            </a:r>
            <a:r>
              <a:rPr lang="en-US" sz="1100" dirty="0" smtClean="0">
                <a:latin typeface="Arial" panose="020B0604020202020204" pitchFamily="34" charset="0"/>
                <a:cs typeface="Arial" panose="020B0604020202020204" pitchFamily="34" charset="0"/>
              </a:rPr>
              <a:t>	Home </a:t>
            </a:r>
            <a:r>
              <a:rPr lang="en-US" sz="1100" dirty="0">
                <a:latin typeface="Arial" panose="020B0604020202020204" pitchFamily="34" charset="0"/>
                <a:cs typeface="Arial" panose="020B0604020202020204" pitchFamily="34" charset="0"/>
              </a:rPr>
              <a:t>Residence</a:t>
            </a:r>
          </a:p>
          <a:p>
            <a:pPr lvl="3">
              <a:spcBef>
                <a:spcPts val="0"/>
              </a:spcBef>
            </a:pPr>
            <a:r>
              <a:rPr lang="en-US" sz="1100" dirty="0">
                <a:latin typeface="Arial" panose="020B0604020202020204" pitchFamily="34" charset="0"/>
                <a:cs typeface="Arial" panose="020B0604020202020204" pitchFamily="34" charset="0"/>
              </a:rPr>
              <a:t>S </a:t>
            </a:r>
            <a:r>
              <a:rPr lang="en-US" sz="1100" dirty="0" smtClean="0">
                <a:latin typeface="Arial" panose="020B0604020202020204" pitchFamily="34" charset="0"/>
                <a:cs typeface="Arial" panose="020B0604020202020204" pitchFamily="34" charset="0"/>
              </a:rPr>
              <a:t>	Accident </a:t>
            </a:r>
            <a:r>
              <a:rPr lang="en-US" sz="1100" dirty="0">
                <a:latin typeface="Arial" panose="020B0604020202020204" pitchFamily="34" charset="0"/>
                <a:cs typeface="Arial" panose="020B0604020202020204" pitchFamily="34" charset="0"/>
              </a:rPr>
              <a:t>or Acute Event Scene</a:t>
            </a:r>
          </a:p>
          <a:p>
            <a:pPr lvl="3">
              <a:spcBef>
                <a:spcPts val="0"/>
              </a:spcBef>
            </a:pPr>
            <a:r>
              <a:rPr lang="en-US" sz="1100" dirty="0">
                <a:latin typeface="Arial" panose="020B0604020202020204" pitchFamily="34" charset="0"/>
                <a:cs typeface="Arial" panose="020B0604020202020204" pitchFamily="34" charset="0"/>
              </a:rPr>
              <a:t>X </a:t>
            </a:r>
            <a:r>
              <a:rPr lang="en-US" sz="1100" dirty="0" smtClean="0">
                <a:latin typeface="Arial" panose="020B0604020202020204" pitchFamily="34" charset="0"/>
                <a:cs typeface="Arial" panose="020B0604020202020204" pitchFamily="34" charset="0"/>
              </a:rPr>
              <a:t>	Intermediate </a:t>
            </a:r>
            <a:r>
              <a:rPr lang="en-US" sz="1100" dirty="0">
                <a:latin typeface="Arial" panose="020B0604020202020204" pitchFamily="34" charset="0"/>
                <a:cs typeface="Arial" panose="020B0604020202020204" pitchFamily="34" charset="0"/>
              </a:rPr>
              <a:t>stop </a:t>
            </a:r>
            <a:r>
              <a:rPr lang="en-US" sz="1100" dirty="0" smtClean="0">
                <a:latin typeface="Arial" panose="020B0604020202020204" pitchFamily="34" charset="0"/>
                <a:cs typeface="Arial" panose="020B0604020202020204" pitchFamily="34" charset="0"/>
              </a:rPr>
              <a:t>in route </a:t>
            </a:r>
            <a:r>
              <a:rPr lang="en-US" sz="1100" dirty="0">
                <a:latin typeface="Arial" panose="020B0604020202020204" pitchFamily="34" charset="0"/>
                <a:cs typeface="Arial" panose="020B0604020202020204" pitchFamily="34" charset="0"/>
              </a:rPr>
              <a:t>to hospital</a:t>
            </a:r>
          </a:p>
          <a:p>
            <a:pPr marL="914400" lvl="2" indent="0">
              <a:spcBef>
                <a:spcPts val="0"/>
              </a:spcBef>
              <a:buNone/>
            </a:pPr>
            <a:endParaRPr lang="en-US" sz="1400" dirty="0">
              <a:latin typeface="Arial" panose="020B0604020202020204" pitchFamily="34" charset="0"/>
              <a:cs typeface="Arial" panose="020B0604020202020204" pitchFamily="34" charset="0"/>
            </a:endParaRPr>
          </a:p>
          <a:p>
            <a:pPr marL="914400" lvl="2" indent="0">
              <a:spcBef>
                <a:spcPts val="0"/>
              </a:spcBef>
              <a:buNone/>
            </a:pPr>
            <a:r>
              <a:rPr lang="en-US" sz="1400" dirty="0" smtClean="0">
                <a:latin typeface="Arial" panose="020B0604020202020204" pitchFamily="34" charset="0"/>
                <a:cs typeface="Arial" panose="020B0604020202020204" pitchFamily="34" charset="0"/>
              </a:rPr>
              <a:t>For further information see CMS </a:t>
            </a:r>
            <a:r>
              <a:rPr lang="en-US" sz="1400" dirty="0">
                <a:latin typeface="Arial" panose="020B0604020202020204" pitchFamily="34" charset="0"/>
                <a:cs typeface="Arial" panose="020B0604020202020204" pitchFamily="34" charset="0"/>
              </a:rPr>
              <a:t>billing guideline for Modifiers Specific to Ambulance</a:t>
            </a:r>
            <a:endParaRPr lang="en-US" sz="14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49263" y="736600"/>
            <a:ext cx="5741329" cy="641350"/>
          </a:xfrm>
        </p:spPr>
        <p:txBody>
          <a:bodyPr/>
          <a:lstStyle/>
          <a:p>
            <a:pPr algn="ctr"/>
            <a:r>
              <a:rPr lang="en-US" sz="1600" u="sng" dirty="0" smtClean="0"/>
              <a:t>Question</a:t>
            </a:r>
            <a:r>
              <a:rPr lang="en-US" sz="1600" dirty="0" smtClean="0"/>
              <a:t>: Is it possible to identify the type of origin and destination for ambulance claims in </a:t>
            </a:r>
            <a:r>
              <a:rPr lang="en-US" sz="1600" dirty="0" smtClean="0"/>
              <a:t>APCD Release 4.0? </a:t>
            </a:r>
            <a:r>
              <a:rPr lang="en-US" sz="1600" dirty="0" smtClean="0"/>
              <a:t>We want to limit our analysis to home-to-hospital </a:t>
            </a:r>
            <a:r>
              <a:rPr lang="en-US" sz="1600" dirty="0"/>
              <a:t>ambulance </a:t>
            </a:r>
            <a:r>
              <a:rPr lang="en-US" sz="1600" dirty="0" smtClean="0"/>
              <a:t>trips.</a:t>
            </a:r>
            <a:endParaRPr lang="en-US" sz="16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9779" y="573119"/>
            <a:ext cx="2108584" cy="1351975"/>
          </a:xfrm>
          <a:prstGeom prst="rect">
            <a:avLst/>
          </a:prstGeom>
        </p:spPr>
      </p:pic>
      <p:sp>
        <p:nvSpPr>
          <p:cNvPr id="5" name="TextBox 4"/>
          <p:cNvSpPr txBox="1"/>
          <p:nvPr/>
        </p:nvSpPr>
        <p:spPr>
          <a:xfrm>
            <a:off x="186813" y="5732206"/>
            <a:ext cx="1995948" cy="307777"/>
          </a:xfrm>
          <a:prstGeom prst="rect">
            <a:avLst/>
          </a:prstGeom>
          <a:noFill/>
        </p:spPr>
        <p:txBody>
          <a:bodyPr wrap="square" rtlCol="0">
            <a:spAutoFit/>
          </a:bodyPr>
          <a:lstStyle/>
          <a:p>
            <a:r>
              <a:rPr lang="en-US" sz="1400" dirty="0" smtClean="0"/>
              <a:t>[APCD Release 4.0]</a:t>
            </a:r>
            <a:endParaRPr lang="en-US" sz="1400" dirty="0"/>
          </a:p>
        </p:txBody>
      </p:sp>
    </p:spTree>
    <p:extLst>
      <p:ext uri="{BB962C8B-B14F-4D97-AF65-F5344CB8AC3E}">
        <p14:creationId xmlns:p14="http://schemas.microsoft.com/office/powerpoint/2010/main" val="203431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0794" y="732931"/>
            <a:ext cx="7937992" cy="641350"/>
          </a:xfrm>
        </p:spPr>
        <p:txBody>
          <a:bodyPr/>
          <a:lstStyle/>
          <a:p>
            <a:pPr algn="ctr"/>
            <a:r>
              <a:rPr lang="en-US" sz="2400" u="sng" dirty="0"/>
              <a:t>Question</a:t>
            </a:r>
            <a:r>
              <a:rPr lang="en-US" sz="2400" dirty="0" smtClean="0"/>
              <a:t>: How reliable is the information on inpatient deaths in </a:t>
            </a:r>
            <a:r>
              <a:rPr lang="en-US" sz="2400" dirty="0" smtClean="0"/>
              <a:t>the APCD </a:t>
            </a:r>
            <a:r>
              <a:rPr lang="en-US" sz="2400" dirty="0" smtClean="0"/>
              <a:t>discharge </a:t>
            </a:r>
            <a:r>
              <a:rPr lang="en-US" sz="2400" dirty="0"/>
              <a:t>s</a:t>
            </a:r>
            <a:r>
              <a:rPr lang="en-US" sz="2400" dirty="0" smtClean="0"/>
              <a:t>tatus (MC023) </a:t>
            </a:r>
            <a:r>
              <a:rPr lang="en-US" sz="2400" dirty="0" smtClean="0"/>
              <a:t>field in APCD Release 4.0?</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2825437652"/>
              </p:ext>
            </p:extLst>
          </p:nvPr>
        </p:nvGraphicFramePr>
        <p:xfrm>
          <a:off x="388884" y="3457796"/>
          <a:ext cx="7583542" cy="1909815"/>
        </p:xfrm>
        <a:graphic>
          <a:graphicData uri="http://schemas.openxmlformats.org/drawingml/2006/table">
            <a:tbl>
              <a:tblPr firstRow="1" firstCol="1" bandRow="1">
                <a:tableStyleId>{5C22544A-7EE6-4342-B048-85BDC9FD1C3A}</a:tableStyleId>
              </a:tblPr>
              <a:tblGrid>
                <a:gridCol w="673158"/>
                <a:gridCol w="2448413"/>
                <a:gridCol w="2764221"/>
                <a:gridCol w="1697750"/>
              </a:tblGrid>
              <a:tr h="446947">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Year</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APCD MC File </a:t>
                      </a:r>
                    </a:p>
                    <a:p>
                      <a:pPr marL="0" marR="0" algn="ctr">
                        <a:spcBef>
                          <a:spcPts val="0"/>
                        </a:spcBef>
                        <a:spcAft>
                          <a:spcPts val="0"/>
                        </a:spcAft>
                      </a:pPr>
                      <a:r>
                        <a:rPr lang="en-US" sz="1400" dirty="0" smtClean="0">
                          <a:effectLst/>
                          <a:latin typeface="Arial" panose="020B0604020202020204" pitchFamily="34" charset="0"/>
                          <a:cs typeface="Arial" panose="020B0604020202020204" pitchFamily="34" charset="0"/>
                        </a:rPr>
                        <a:t>Inpatient</a:t>
                      </a:r>
                      <a:r>
                        <a:rPr lang="en-US" sz="1400" baseline="0" dirty="0" smtClean="0">
                          <a:effectLst/>
                          <a:latin typeface="Arial" panose="020B0604020202020204" pitchFamily="34" charset="0"/>
                          <a:cs typeface="Arial" panose="020B0604020202020204" pitchFamily="34" charset="0"/>
                        </a:rPr>
                        <a:t> </a:t>
                      </a:r>
                      <a:r>
                        <a:rPr lang="en-US" sz="1400" dirty="0" smtClean="0">
                          <a:effectLst/>
                          <a:latin typeface="Arial" panose="020B0604020202020204" pitchFamily="34" charset="0"/>
                          <a:cs typeface="Arial" panose="020B0604020202020204" pitchFamily="34" charset="0"/>
                        </a:rPr>
                        <a:t>Deaths </a:t>
                      </a:r>
                      <a:r>
                        <a:rPr lang="en-US" sz="1400" dirty="0">
                          <a:effectLst/>
                          <a:latin typeface="Arial" panose="020B0604020202020204" pitchFamily="34" charset="0"/>
                          <a:cs typeface="Arial" panose="020B0604020202020204" pitchFamily="34" charset="0"/>
                        </a:rPr>
                        <a:t>for All MEIDs</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APCD MC File </a:t>
                      </a:r>
                      <a:r>
                        <a:rPr lang="en-US" sz="1400" dirty="0" smtClean="0">
                          <a:effectLst/>
                          <a:latin typeface="Arial" panose="020B0604020202020204" pitchFamily="34" charset="0"/>
                          <a:cs typeface="Arial" panose="020B0604020202020204" pitchFamily="34" charset="0"/>
                        </a:rPr>
                        <a:t>Inpatient </a:t>
                      </a:r>
                      <a:r>
                        <a:rPr lang="en-US" sz="1400" dirty="0">
                          <a:effectLst/>
                          <a:latin typeface="Arial" panose="020B0604020202020204" pitchFamily="34" charset="0"/>
                          <a:cs typeface="Arial" panose="020B0604020202020204" pitchFamily="34" charset="0"/>
                        </a:rPr>
                        <a:t>Deaths for Massachusetts Resident MEIDs</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MDPH </a:t>
                      </a:r>
                    </a:p>
                    <a:p>
                      <a:pPr marL="0" marR="0" algn="ctr">
                        <a:spcBef>
                          <a:spcPts val="0"/>
                        </a:spcBef>
                        <a:spcAft>
                          <a:spcPts val="0"/>
                        </a:spcAft>
                      </a:pPr>
                      <a:r>
                        <a:rPr lang="en-US" sz="1400" dirty="0" smtClean="0">
                          <a:effectLst/>
                          <a:latin typeface="Arial" panose="020B0604020202020204" pitchFamily="34" charset="0"/>
                          <a:cs typeface="Arial" panose="020B0604020202020204" pitchFamily="34" charset="0"/>
                        </a:rPr>
                        <a:t>Inpatient</a:t>
                      </a:r>
                      <a:r>
                        <a:rPr lang="en-US" sz="1400" baseline="0" dirty="0" smtClean="0">
                          <a:effectLst/>
                          <a:latin typeface="Arial" panose="020B0604020202020204" pitchFamily="34" charset="0"/>
                          <a:cs typeface="Arial" panose="020B0604020202020204" pitchFamily="34" charset="0"/>
                        </a:rPr>
                        <a:t> </a:t>
                      </a:r>
                      <a:r>
                        <a:rPr lang="en-US" sz="1400" dirty="0" smtClean="0">
                          <a:effectLst/>
                          <a:latin typeface="Arial" panose="020B0604020202020204" pitchFamily="34" charset="0"/>
                          <a:cs typeface="Arial" panose="020B0604020202020204" pitchFamily="34" charset="0"/>
                        </a:rPr>
                        <a:t> </a:t>
                      </a:r>
                      <a:r>
                        <a:rPr lang="en-US" sz="1400" dirty="0">
                          <a:effectLst/>
                          <a:latin typeface="Arial" panose="020B0604020202020204" pitchFamily="34" charset="0"/>
                          <a:cs typeface="Arial" panose="020B0604020202020204" pitchFamily="34" charset="0"/>
                        </a:rPr>
                        <a:t>Deaths </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r>
              <a:tr h="253947">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2010</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15,595</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14,766</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20,736</a:t>
                      </a:r>
                      <a:endParaRPr lang="en-US" sz="1400">
                        <a:effectLst/>
                        <a:latin typeface="Arial" panose="020B0604020202020204" pitchFamily="34" charset="0"/>
                        <a:ea typeface="Calibri"/>
                        <a:cs typeface="Arial" panose="020B0604020202020204" pitchFamily="34" charset="0"/>
                      </a:endParaRPr>
                    </a:p>
                  </a:txBody>
                  <a:tcPr marL="68580" marR="68580" marT="0" marB="0" anchor="b"/>
                </a:tc>
              </a:tr>
              <a:tr h="253947">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2011</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15,680</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14,873</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20,582</a:t>
                      </a:r>
                      <a:endParaRPr lang="en-US" sz="1400">
                        <a:effectLst/>
                        <a:latin typeface="Arial" panose="020B0604020202020204" pitchFamily="34" charset="0"/>
                        <a:ea typeface="Calibri"/>
                        <a:cs typeface="Arial" panose="020B0604020202020204" pitchFamily="34" charset="0"/>
                      </a:endParaRPr>
                    </a:p>
                  </a:txBody>
                  <a:tcPr marL="68580" marR="68580" marT="0" marB="0" anchor="b"/>
                </a:tc>
              </a:tr>
              <a:tr h="253947">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2012</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15,356</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14,535</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19,951</a:t>
                      </a:r>
                      <a:endParaRPr lang="en-US" sz="1400">
                        <a:effectLst/>
                        <a:latin typeface="Arial" panose="020B0604020202020204" pitchFamily="34" charset="0"/>
                        <a:ea typeface="Calibri"/>
                        <a:cs typeface="Arial" panose="020B0604020202020204" pitchFamily="34" charset="0"/>
                      </a:endParaRPr>
                    </a:p>
                  </a:txBody>
                  <a:tcPr marL="68580" marR="68580" marT="0" marB="0" anchor="b"/>
                </a:tc>
              </a:tr>
              <a:tr h="253947">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2013</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14,501</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13,447</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20,294</a:t>
                      </a:r>
                      <a:endParaRPr lang="en-US" sz="1400">
                        <a:effectLst/>
                        <a:latin typeface="Arial" panose="020B0604020202020204" pitchFamily="34" charset="0"/>
                        <a:ea typeface="Calibri"/>
                        <a:cs typeface="Arial" panose="020B0604020202020204" pitchFamily="34" charset="0"/>
                      </a:endParaRPr>
                    </a:p>
                  </a:txBody>
                  <a:tcPr marL="68580" marR="68580" marT="0" marB="0" anchor="b"/>
                </a:tc>
              </a:tr>
              <a:tr h="253947">
                <a:tc>
                  <a:txBody>
                    <a:bodyPr/>
                    <a:lstStyle/>
                    <a:p>
                      <a:pPr marL="0" marR="0" algn="ctr">
                        <a:spcBef>
                          <a:spcPts val="0"/>
                        </a:spcBef>
                        <a:spcAft>
                          <a:spcPts val="0"/>
                        </a:spcAft>
                      </a:pPr>
                      <a:r>
                        <a:rPr lang="en-US" sz="1400">
                          <a:effectLst/>
                          <a:latin typeface="Arial" panose="020B0604020202020204" pitchFamily="34" charset="0"/>
                          <a:cs typeface="Arial" panose="020B0604020202020204" pitchFamily="34" charset="0"/>
                        </a:rPr>
                        <a:t>2014</a:t>
                      </a:r>
                      <a:endParaRPr lang="en-US" sz="140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17,124</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16,001</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marL="0" marR="0" algn="ctr">
                        <a:spcBef>
                          <a:spcPts val="0"/>
                        </a:spcBef>
                        <a:spcAft>
                          <a:spcPts val="0"/>
                        </a:spcAft>
                      </a:pPr>
                      <a:r>
                        <a:rPr lang="en-US" sz="1400" dirty="0">
                          <a:effectLst/>
                          <a:latin typeface="Arial" panose="020B0604020202020204" pitchFamily="34" charset="0"/>
                          <a:cs typeface="Arial" panose="020B0604020202020204" pitchFamily="34" charset="0"/>
                        </a:rPr>
                        <a:t>20,601</a:t>
                      </a:r>
                      <a:endParaRPr lang="en-US" sz="1400" dirty="0">
                        <a:effectLst/>
                        <a:latin typeface="Arial" panose="020B0604020202020204" pitchFamily="34" charset="0"/>
                        <a:ea typeface="Calibri"/>
                        <a:cs typeface="Arial" panose="020B0604020202020204" pitchFamily="34" charset="0"/>
                      </a:endParaRPr>
                    </a:p>
                  </a:txBody>
                  <a:tcPr marL="68580" marR="68580" marT="0" marB="0" anchor="b"/>
                </a:tc>
              </a:tr>
            </a:tbl>
          </a:graphicData>
        </a:graphic>
      </p:graphicFrame>
      <p:sp>
        <p:nvSpPr>
          <p:cNvPr id="6" name="Rectangle 1"/>
          <p:cNvSpPr>
            <a:spLocks noChangeArrowheads="1"/>
          </p:cNvSpPr>
          <p:nvPr/>
        </p:nvSpPr>
        <p:spPr bwMode="auto">
          <a:xfrm>
            <a:off x="388884" y="3048537"/>
            <a:ext cx="73770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r>
              <a:rPr lang="en-US" altLang="en-US" sz="1400" b="1" dirty="0" smtClean="0">
                <a:solidFill>
                  <a:srgbClr val="1F497D"/>
                </a:solidFill>
                <a:latin typeface="Arial" pitchFamily="34" charset="0"/>
                <a:ea typeface="Calibri" pitchFamily="34" charset="0"/>
                <a:cs typeface="Arial" pitchFamily="34" charset="0"/>
              </a:rPr>
              <a:t>Comparison </a:t>
            </a:r>
            <a:r>
              <a:rPr lang="en-US" altLang="en-US" sz="1400" b="1" dirty="0" smtClean="0">
                <a:solidFill>
                  <a:srgbClr val="1F497D"/>
                </a:solidFill>
                <a:latin typeface="Arial" pitchFamily="34" charset="0"/>
                <a:ea typeface="Calibri" pitchFamily="34" charset="0"/>
                <a:cs typeface="Arial" pitchFamily="34" charset="0"/>
              </a:rPr>
              <a:t>of APCD Medical Claims File Inpatient Deaths to MDPH Inpatient Deaths</a:t>
            </a:r>
            <a:endParaRPr lang="en-US" altLang="en-US" sz="1400" b="1" dirty="0" smtClean="0">
              <a:solidFill>
                <a:prstClr val="black"/>
              </a:solidFill>
              <a:latin typeface="Arial" pitchFamily="34" charset="0"/>
              <a:ea typeface="ＭＳ Ｐゴシック" charset="-128"/>
              <a:cs typeface="Arial" pitchFamily="34" charset="0"/>
            </a:endParaRPr>
          </a:p>
        </p:txBody>
      </p:sp>
      <p:sp>
        <p:nvSpPr>
          <p:cNvPr id="7" name="TextBox 6"/>
          <p:cNvSpPr txBox="1"/>
          <p:nvPr/>
        </p:nvSpPr>
        <p:spPr>
          <a:xfrm>
            <a:off x="84084" y="1702676"/>
            <a:ext cx="8923282" cy="1323439"/>
          </a:xfrm>
          <a:prstGeom prst="rect">
            <a:avLst/>
          </a:prstGeom>
          <a:noFill/>
        </p:spPr>
        <p:txBody>
          <a:bodyPr wrap="square" rtlCol="0">
            <a:spAutoFit/>
          </a:bodyPr>
          <a:lstStyle/>
          <a:p>
            <a:r>
              <a:rPr lang="en-US" sz="1600" u="sng" dirty="0" smtClean="0">
                <a:solidFill>
                  <a:prstClr val="black"/>
                </a:solidFill>
                <a:latin typeface="Arial" panose="020B0604020202020204" pitchFamily="34" charset="0"/>
                <a:ea typeface="ＭＳ Ｐゴシック" charset="-128"/>
                <a:cs typeface="Arial" panose="020B0604020202020204" pitchFamily="34" charset="0"/>
              </a:rPr>
              <a:t>Answer</a:t>
            </a:r>
            <a:r>
              <a:rPr lang="en-US" sz="1600" dirty="0" smtClean="0">
                <a:solidFill>
                  <a:prstClr val="black"/>
                </a:solidFill>
                <a:latin typeface="Arial" panose="020B0604020202020204" pitchFamily="34" charset="0"/>
                <a:ea typeface="ＭＳ Ｐゴシック" charset="-128"/>
                <a:cs typeface="Arial" panose="020B0604020202020204" pitchFamily="34" charset="0"/>
              </a:rPr>
              <a:t>: Since the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APCD available to Non-Government entities does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not include the entire Medicare population (only Medicare dual-</a:t>
            </a:r>
            <a:r>
              <a:rPr lang="en-US" sz="1600" dirty="0" err="1" smtClean="0">
                <a:solidFill>
                  <a:prstClr val="black"/>
                </a:solidFill>
                <a:latin typeface="Arial" panose="020B0604020202020204" pitchFamily="34" charset="0"/>
                <a:ea typeface="ＭＳ Ｐゴシック" charset="-128"/>
                <a:cs typeface="Arial" panose="020B0604020202020204" pitchFamily="34" charset="0"/>
              </a:rPr>
              <a:t>eligibles</a:t>
            </a:r>
            <a:r>
              <a:rPr lang="en-US" sz="1600" dirty="0" smtClean="0">
                <a:solidFill>
                  <a:prstClr val="black"/>
                </a:solidFill>
                <a:latin typeface="Arial" panose="020B0604020202020204" pitchFamily="34" charset="0"/>
                <a:ea typeface="ＭＳ Ｐゴシック" charset="-128"/>
                <a:cs typeface="Arial" panose="020B0604020202020204" pitchFamily="34" charset="0"/>
              </a:rPr>
              <a:t>), as an indicator of reliability,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it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is expected that APCD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inpatient </a:t>
            </a:r>
            <a:r>
              <a:rPr lang="en-US" sz="1600" dirty="0" smtClean="0">
                <a:solidFill>
                  <a:prstClr val="black"/>
                </a:solidFill>
                <a:latin typeface="Arial" panose="020B0604020202020204" pitchFamily="34" charset="0"/>
                <a:ea typeface="ＭＳ Ｐゴシック" charset="-128"/>
                <a:cs typeface="Arial" panose="020B0604020202020204" pitchFamily="34" charset="0"/>
              </a:rPr>
              <a:t>deaths would be lower than the inpatient deaths reported in the State Annual DPH death file. In comparing 5 years of APCD inpatient deaths to 5 years of DPH inpatient deaths, as expected, the APCD did not exceed the DPH</a:t>
            </a:r>
            <a:r>
              <a:rPr lang="en-US" sz="1600" dirty="0" smtClean="0">
                <a:solidFill>
                  <a:prstClr val="black"/>
                </a:solidFill>
                <a:latin typeface="Arial" panose="020B0604020202020204" pitchFamily="34" charset="0"/>
                <a:ea typeface="ＭＳ Ｐゴシック" charset="-128"/>
                <a:cs typeface="Arial" panose="020B0604020202020204" pitchFamily="34" charset="0"/>
              </a:rPr>
              <a:t>.</a:t>
            </a:r>
            <a:endParaRPr lang="en-US" sz="1600" dirty="0">
              <a:solidFill>
                <a:prstClr val="black"/>
              </a:solidFill>
              <a:latin typeface="Arial" panose="020B0604020202020204" pitchFamily="34" charset="0"/>
              <a:ea typeface="ＭＳ Ｐゴシック" charset="-128"/>
              <a:cs typeface="Arial" panose="020B0604020202020204" pitchFamily="34" charset="0"/>
            </a:endParaRPr>
          </a:p>
        </p:txBody>
      </p:sp>
      <p:sp>
        <p:nvSpPr>
          <p:cNvPr id="8" name="TextBox 7"/>
          <p:cNvSpPr txBox="1"/>
          <p:nvPr/>
        </p:nvSpPr>
        <p:spPr>
          <a:xfrm>
            <a:off x="186813" y="5732206"/>
            <a:ext cx="1995948" cy="307777"/>
          </a:xfrm>
          <a:prstGeom prst="rect">
            <a:avLst/>
          </a:prstGeom>
          <a:noFill/>
        </p:spPr>
        <p:txBody>
          <a:bodyPr wrap="square" rtlCol="0">
            <a:spAutoFit/>
          </a:bodyPr>
          <a:lstStyle/>
          <a:p>
            <a:r>
              <a:rPr lang="en-US" sz="1400" dirty="0" smtClean="0"/>
              <a:t>[APCD Release 4.0]</a:t>
            </a:r>
            <a:endParaRPr lang="en-US" sz="1400" dirty="0"/>
          </a:p>
        </p:txBody>
      </p:sp>
    </p:spTree>
    <p:extLst>
      <p:ext uri="{BB962C8B-B14F-4D97-AF65-F5344CB8AC3E}">
        <p14:creationId xmlns:p14="http://schemas.microsoft.com/office/powerpoint/2010/main" val="173228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2400" u="sng" dirty="0" smtClean="0"/>
              <a:t>Question</a:t>
            </a:r>
            <a:r>
              <a:rPr lang="en-US" sz="2400" dirty="0" smtClean="0"/>
              <a:t>: In analyzing Insurance Product Type (ME003) in the Member Eligibility </a:t>
            </a:r>
            <a:r>
              <a:rPr lang="en-US" sz="2400" dirty="0" smtClean="0"/>
              <a:t>file in APCD Release 4.0, </a:t>
            </a:r>
            <a:r>
              <a:rPr lang="en-US" sz="2400" dirty="0" smtClean="0"/>
              <a:t>for a single </a:t>
            </a:r>
            <a:r>
              <a:rPr lang="en-US" sz="2400" dirty="0" smtClean="0"/>
              <a:t>year, </a:t>
            </a:r>
            <a:r>
              <a:rPr lang="en-US" sz="2400" dirty="0" smtClean="0"/>
              <a:t>would most of the MEIDs have one product?</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215454259"/>
              </p:ext>
            </p:extLst>
          </p:nvPr>
        </p:nvGraphicFramePr>
        <p:xfrm>
          <a:off x="1545021" y="2702729"/>
          <a:ext cx="5264095" cy="3027346"/>
        </p:xfrm>
        <a:graphic>
          <a:graphicData uri="http://schemas.openxmlformats.org/drawingml/2006/table">
            <a:tbl>
              <a:tblPr firstRow="1" firstCol="1" bandRow="1">
                <a:tableStyleId>{5C22544A-7EE6-4342-B048-85BDC9FD1C3A}</a:tableStyleId>
              </a:tblPr>
              <a:tblGrid>
                <a:gridCol w="1473228"/>
                <a:gridCol w="2163351"/>
                <a:gridCol w="1627516"/>
              </a:tblGrid>
              <a:tr h="588946">
                <a:tc>
                  <a:txBody>
                    <a:bodyPr/>
                    <a:lstStyle/>
                    <a:p>
                      <a:pPr marL="0" marR="0" algn="ctr">
                        <a:spcBef>
                          <a:spcPts val="0"/>
                        </a:spcBef>
                        <a:spcAft>
                          <a:spcPts val="0"/>
                        </a:spcAft>
                      </a:pPr>
                      <a:r>
                        <a:rPr lang="en-US" sz="1600" dirty="0" smtClean="0">
                          <a:effectLst/>
                          <a:latin typeface="Arial" panose="020B0604020202020204" pitchFamily="34" charset="0"/>
                          <a:cs typeface="Arial" panose="020B0604020202020204" pitchFamily="34" charset="0"/>
                        </a:rPr>
                        <a:t>Number </a:t>
                      </a:r>
                      <a:r>
                        <a:rPr lang="en-US" sz="1600" dirty="0">
                          <a:effectLst/>
                          <a:latin typeface="Arial" panose="020B0604020202020204" pitchFamily="34" charset="0"/>
                          <a:cs typeface="Arial" panose="020B0604020202020204" pitchFamily="34" charset="0"/>
                        </a:rPr>
                        <a:t>of Products</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smtClean="0">
                          <a:effectLst/>
                          <a:latin typeface="Arial" panose="020B0604020202020204" pitchFamily="34" charset="0"/>
                          <a:cs typeface="Arial" panose="020B0604020202020204" pitchFamily="34" charset="0"/>
                        </a:rPr>
                        <a:t>Number </a:t>
                      </a:r>
                      <a:r>
                        <a:rPr lang="en-US" sz="1600" dirty="0">
                          <a:effectLst/>
                          <a:latin typeface="Arial" panose="020B0604020202020204" pitchFamily="34" charset="0"/>
                          <a:cs typeface="Arial" panose="020B0604020202020204" pitchFamily="34" charset="0"/>
                        </a:rPr>
                        <a:t>of </a:t>
                      </a:r>
                      <a:r>
                        <a:rPr lang="en-US" sz="1600" dirty="0" smtClean="0">
                          <a:effectLst/>
                          <a:latin typeface="Arial" panose="020B0604020202020204" pitchFamily="34" charset="0"/>
                          <a:cs typeface="Arial" panose="020B0604020202020204" pitchFamily="34" charset="0"/>
                        </a:rPr>
                        <a:t>Distinct MEIDs</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endParaRPr lang="en-US" sz="1600" dirty="0" smtClean="0">
                        <a:effectLst/>
                        <a:latin typeface="Arial" panose="020B0604020202020204" pitchFamily="34" charset="0"/>
                        <a:cs typeface="Arial" panose="020B0604020202020204" pitchFamily="34" charset="0"/>
                      </a:endParaRPr>
                    </a:p>
                    <a:p>
                      <a:pPr marL="0" marR="0" algn="ctr">
                        <a:spcBef>
                          <a:spcPts val="0"/>
                        </a:spcBef>
                        <a:spcAft>
                          <a:spcPts val="0"/>
                        </a:spcAft>
                      </a:pPr>
                      <a:r>
                        <a:rPr lang="en-US" sz="1600" dirty="0" smtClean="0">
                          <a:effectLst/>
                          <a:latin typeface="Arial" panose="020B0604020202020204" pitchFamily="34" charset="0"/>
                          <a:cs typeface="Arial" panose="020B0604020202020204" pitchFamily="34" charset="0"/>
                        </a:rPr>
                        <a:t>Distribution</a:t>
                      </a:r>
                      <a:endParaRPr lang="en-US" sz="1600" dirty="0">
                        <a:effectLst/>
                        <a:latin typeface="Arial" panose="020B0604020202020204" pitchFamily="34" charset="0"/>
                        <a:ea typeface="Calibri"/>
                        <a:cs typeface="Arial" panose="020B0604020202020204" pitchFamily="34" charset="0"/>
                      </a:endParaRPr>
                    </a:p>
                  </a:txBody>
                  <a:tcPr marL="68580" marR="68580" marT="0" marB="0"/>
                </a:tc>
              </a:tr>
              <a:tr h="175895">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1</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2,227,876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29.829%</a:t>
                      </a:r>
                      <a:endParaRPr lang="en-US" sz="160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2</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      2,858,763 </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38.276%</a:t>
                      </a:r>
                      <a:endParaRPr lang="en-US" sz="160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3</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      1,374,610 </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18.405%</a:t>
                      </a:r>
                      <a:endParaRPr lang="en-US" sz="160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4</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675,722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9.047%</a:t>
                      </a:r>
                      <a:endParaRPr lang="en-US" sz="160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5</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242,754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3.250%</a:t>
                      </a:r>
                      <a:endParaRPr lang="en-US" sz="160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6</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69,737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0.934%</a:t>
                      </a:r>
                      <a:endParaRPr lang="en-US" sz="1600" dirty="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7</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16,135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0.216%</a:t>
                      </a:r>
                      <a:endParaRPr lang="en-US" sz="1600" dirty="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8</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2,857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0.038%</a:t>
                      </a:r>
                      <a:endParaRPr lang="en-US" sz="1600" dirty="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9</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372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0.005%</a:t>
                      </a:r>
                      <a:endParaRPr lang="en-US" sz="1600" dirty="0">
                        <a:effectLst/>
                        <a:latin typeface="Arial" panose="020B0604020202020204" pitchFamily="34" charset="0"/>
                        <a:ea typeface="Calibri"/>
                        <a:cs typeface="Arial" panose="020B0604020202020204" pitchFamily="34" charset="0"/>
                      </a:endParaRPr>
                    </a:p>
                  </a:txBody>
                  <a:tcPr marL="68580" marR="68580" marT="0" marB="0" anchor="b"/>
                </a:tc>
              </a:tr>
              <a:tr h="200025">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10</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a:effectLst/>
                          <a:latin typeface="Arial" panose="020B0604020202020204" pitchFamily="34" charset="0"/>
                          <a:cs typeface="Arial" panose="020B0604020202020204" pitchFamily="34" charset="0"/>
                        </a:rPr>
                        <a:t>                44 </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spcBef>
                          <a:spcPts val="0"/>
                        </a:spcBef>
                        <a:spcAft>
                          <a:spcPts val="0"/>
                        </a:spcAft>
                      </a:pPr>
                      <a:r>
                        <a:rPr lang="en-US" sz="1600" dirty="0">
                          <a:effectLst/>
                          <a:latin typeface="Arial" panose="020B0604020202020204" pitchFamily="34" charset="0"/>
                          <a:cs typeface="Arial" panose="020B0604020202020204" pitchFamily="34" charset="0"/>
                        </a:rPr>
                        <a:t>0.001%</a:t>
                      </a:r>
                      <a:endParaRPr lang="en-US" sz="1600" dirty="0">
                        <a:effectLst/>
                        <a:latin typeface="Arial" panose="020B0604020202020204" pitchFamily="34" charset="0"/>
                        <a:ea typeface="Calibri"/>
                        <a:cs typeface="Arial" panose="020B0604020202020204" pitchFamily="34" charset="0"/>
                      </a:endParaRPr>
                    </a:p>
                  </a:txBody>
                  <a:tcPr marL="68580" marR="68580" marT="0" marB="0" anchor="b"/>
                </a:tc>
              </a:tr>
            </a:tbl>
          </a:graphicData>
        </a:graphic>
      </p:graphicFrame>
      <p:sp>
        <p:nvSpPr>
          <p:cNvPr id="6" name="Rectangle 1"/>
          <p:cNvSpPr>
            <a:spLocks noChangeArrowheads="1"/>
          </p:cNvSpPr>
          <p:nvPr/>
        </p:nvSpPr>
        <p:spPr bwMode="auto">
          <a:xfrm>
            <a:off x="367862" y="1846944"/>
            <a:ext cx="848184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a:r>
              <a:rPr lang="en-US" altLang="en-US" sz="1400" b="1" u="sng" dirty="0" smtClean="0">
                <a:solidFill>
                  <a:prstClr val="black"/>
                </a:solidFill>
                <a:latin typeface="Arial" pitchFamily="34" charset="0"/>
                <a:ea typeface="Calibri" pitchFamily="34" charset="0"/>
                <a:cs typeface="Arial" pitchFamily="34" charset="0"/>
              </a:rPr>
              <a:t>Answer</a:t>
            </a:r>
            <a:r>
              <a:rPr lang="en-US" altLang="en-US" sz="1400" dirty="0" smtClean="0">
                <a:solidFill>
                  <a:prstClr val="black"/>
                </a:solidFill>
                <a:latin typeface="Arial" pitchFamily="34" charset="0"/>
                <a:ea typeface="Calibri" pitchFamily="34" charset="0"/>
                <a:cs typeface="Arial" pitchFamily="34" charset="0"/>
              </a:rPr>
              <a:t>: In looking at the Member Eligibility file for distribution of multiple products Massachusetts </a:t>
            </a:r>
          </a:p>
          <a:p>
            <a:pPr defTabSz="914400"/>
            <a:r>
              <a:rPr lang="en-US" altLang="en-US" sz="1400" dirty="0" smtClean="0">
                <a:solidFill>
                  <a:prstClr val="black"/>
                </a:solidFill>
                <a:latin typeface="Arial" pitchFamily="34" charset="0"/>
                <a:ea typeface="Calibri" pitchFamily="34" charset="0"/>
                <a:cs typeface="Arial" pitchFamily="34" charset="0"/>
              </a:rPr>
              <a:t>residents within a single year (2014</a:t>
            </a:r>
            <a:r>
              <a:rPr lang="en-US" altLang="en-US" sz="1400" dirty="0" smtClean="0">
                <a:solidFill>
                  <a:prstClr val="black"/>
                </a:solidFill>
                <a:latin typeface="Arial" pitchFamily="34" charset="0"/>
                <a:ea typeface="Calibri" pitchFamily="34" charset="0"/>
                <a:cs typeface="Arial" pitchFamily="34" charset="0"/>
              </a:rPr>
              <a:t>), </a:t>
            </a:r>
            <a:r>
              <a:rPr lang="en-US" altLang="en-US" sz="1400" dirty="0" smtClean="0">
                <a:solidFill>
                  <a:prstClr val="black"/>
                </a:solidFill>
                <a:latin typeface="Arial" pitchFamily="34" charset="0"/>
                <a:ea typeface="Calibri" pitchFamily="34" charset="0"/>
                <a:cs typeface="Arial" pitchFamily="34" charset="0"/>
              </a:rPr>
              <a:t>for the 16.5 million Massachusetts resident MEID records, there were 7.4 </a:t>
            </a:r>
            <a:r>
              <a:rPr lang="en-US" altLang="en-US" sz="1400" dirty="0" smtClean="0">
                <a:solidFill>
                  <a:prstClr val="black"/>
                </a:solidFill>
                <a:latin typeface="Arial" pitchFamily="34" charset="0"/>
                <a:ea typeface="Calibri" pitchFamily="34" charset="0"/>
                <a:cs typeface="Arial" pitchFamily="34" charset="0"/>
              </a:rPr>
              <a:t>million </a:t>
            </a:r>
            <a:r>
              <a:rPr lang="en-US" altLang="en-US" sz="1400" dirty="0" smtClean="0">
                <a:solidFill>
                  <a:prstClr val="black"/>
                </a:solidFill>
                <a:latin typeface="Arial" pitchFamily="34" charset="0"/>
                <a:ea typeface="Calibri" pitchFamily="34" charset="0"/>
                <a:cs typeface="Arial" pitchFamily="34" charset="0"/>
              </a:rPr>
              <a:t>distinct MEIDs with the following distribution of multiple products within a single </a:t>
            </a:r>
            <a:r>
              <a:rPr lang="en-US" altLang="en-US" sz="1400" dirty="0" smtClean="0">
                <a:solidFill>
                  <a:prstClr val="black"/>
                </a:solidFill>
                <a:latin typeface="Arial" pitchFamily="34" charset="0"/>
                <a:ea typeface="Calibri" pitchFamily="34" charset="0"/>
                <a:cs typeface="Arial" pitchFamily="34" charset="0"/>
              </a:rPr>
              <a:t>year:</a:t>
            </a:r>
            <a:endParaRPr lang="en-US" altLang="en-US" sz="1400" dirty="0" smtClean="0">
              <a:solidFill>
                <a:prstClr val="black"/>
              </a:solidFill>
              <a:latin typeface="Arial" pitchFamily="34" charset="0"/>
              <a:ea typeface="ＭＳ Ｐゴシック" charset="-128"/>
              <a:cs typeface="Arial" pitchFamily="34" charset="0"/>
            </a:endParaRPr>
          </a:p>
          <a:p>
            <a:pPr defTabSz="914400" eaLnBrk="0" hangingPunct="0"/>
            <a:endParaRPr lang="en-US" altLang="en-US" sz="1400" dirty="0" smtClean="0">
              <a:solidFill>
                <a:prstClr val="black"/>
              </a:solidFill>
              <a:latin typeface="Arial" pitchFamily="34" charset="0"/>
              <a:ea typeface="ＭＳ Ｐゴシック" charset="-128"/>
              <a:cs typeface="Arial" pitchFamily="34" charset="0"/>
            </a:endParaRPr>
          </a:p>
        </p:txBody>
      </p:sp>
      <p:sp>
        <p:nvSpPr>
          <p:cNvPr id="7" name="TextBox 6"/>
          <p:cNvSpPr txBox="1"/>
          <p:nvPr/>
        </p:nvSpPr>
        <p:spPr>
          <a:xfrm>
            <a:off x="186813" y="5732206"/>
            <a:ext cx="1995948" cy="307777"/>
          </a:xfrm>
          <a:prstGeom prst="rect">
            <a:avLst/>
          </a:prstGeom>
          <a:noFill/>
        </p:spPr>
        <p:txBody>
          <a:bodyPr wrap="square" rtlCol="0">
            <a:spAutoFit/>
          </a:bodyPr>
          <a:lstStyle/>
          <a:p>
            <a:r>
              <a:rPr lang="en-US" sz="1400" dirty="0" smtClean="0"/>
              <a:t>[APCD Release 4.0]</a:t>
            </a:r>
            <a:endParaRPr lang="en-US" sz="1400" dirty="0"/>
          </a:p>
        </p:txBody>
      </p:sp>
    </p:spTree>
    <p:extLst>
      <p:ext uri="{BB962C8B-B14F-4D97-AF65-F5344CB8AC3E}">
        <p14:creationId xmlns:p14="http://schemas.microsoft.com/office/powerpoint/2010/main" val="392030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APCD Release 5.0</a:t>
            </a:r>
            <a:r>
              <a:rPr lang="en-US" sz="2400"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Important Dates</a:t>
            </a:r>
          </a:p>
          <a:p>
            <a:pPr marL="1028700" lvl="1" indent="-5715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Highlights of the Release</a:t>
            </a:r>
          </a:p>
          <a:p>
            <a:pPr marL="1028700" lvl="1" indent="-5715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Revised Application Forms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Questions Submitted by Users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endParaRPr lang="en-US" sz="2400" dirty="0" smtClean="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Announcement</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New CHIA Executive Director – Ray Campbell</a:t>
            </a:r>
            <a:endParaRPr lang="en-US" dirty="0" smtClean="0"/>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Commissioner (Acting E.D.) at the GIC and former CEO of MA Health Data Consortium</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Will be starting August 1st</a:t>
            </a:r>
            <a:endParaRPr lang="en-US" sz="1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Steve McCabe, CHIA’s current Deputy Executive Director of Health Analytics and Finance will be the Interim Executive Director</a:t>
            </a:r>
            <a:endParaRPr lang="en-US"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7282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FY15 Release</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We are accepting applications for FY15 Case Mix data NOW</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Inpatient Data is scheduled to be ready for release on 6/30</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ready </a:t>
            </a:r>
            <a:r>
              <a:rPr lang="en-US" sz="2000" dirty="0" smtClean="0">
                <a:solidFill>
                  <a:schemeClr val="tx2"/>
                </a:solidFill>
                <a:latin typeface="Arial" panose="020B0604020202020204" pitchFamily="34" charset="0"/>
                <a:cs typeface="Arial" panose="020B0604020202020204" pitchFamily="34" charset="0"/>
              </a:rPr>
              <a:t>in August</a:t>
            </a:r>
          </a:p>
          <a:p>
            <a:pPr marL="800100" lvl="1" indent="-342900" algn="l">
              <a:buFont typeface="Wingdings" panose="05000000000000000000" pitchFamily="2" charset="2"/>
              <a:buChar char="§"/>
            </a:pPr>
            <a:r>
              <a:rPr lang="en-US" sz="2000" smtClean="0">
                <a:solidFill>
                  <a:schemeClr val="tx2"/>
                </a:solidFill>
                <a:latin typeface="Arial" panose="020B0604020202020204" pitchFamily="34" charset="0"/>
                <a:cs typeface="Arial" panose="020B0604020202020204" pitchFamily="34" charset="0"/>
              </a:rPr>
              <a:t>Outpatient Observation</a:t>
            </a:r>
            <a:r>
              <a:rPr lang="en-US" sz="2000" smtClean="0">
                <a:solidFill>
                  <a:schemeClr val="tx2"/>
                </a:solidFill>
                <a:latin typeface="Arial" panose="020B0604020202020204" pitchFamily="34" charset="0"/>
                <a:cs typeface="Arial" panose="020B0604020202020204" pitchFamily="34" charset="0"/>
              </a:rPr>
              <a:t> </a:t>
            </a:r>
            <a:r>
              <a:rPr lang="en-US" sz="2000" dirty="0" smtClean="0">
                <a:solidFill>
                  <a:schemeClr val="tx2"/>
                </a:solidFill>
                <a:latin typeface="Arial" panose="020B0604020202020204" pitchFamily="34" charset="0"/>
                <a:cs typeface="Arial" panose="020B0604020202020204" pitchFamily="34" charset="0"/>
              </a:rPr>
              <a:t>ready in September</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Apply for all files now and we will fulfill them as they become available.</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FY15 Case Mix data in LDS format</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FY04-FY14 available in old “Levels” format (can request on the same application form</a:t>
            </a:r>
            <a:r>
              <a:rPr lang="en-US" dirty="0" smtClean="0">
                <a:solidFill>
                  <a:schemeClr val="tx2"/>
                </a:solidFill>
                <a:latin typeface="Arial" panose="020B0604020202020204" pitchFamily="34" charset="0"/>
                <a:cs typeface="Arial" panose="020B0604020202020204" pitchFamily="34" charset="0"/>
              </a:rPr>
              <a:t>)</a:t>
            </a:r>
            <a:endParaRPr lang="en-US"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92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r>
              <a:rPr lang="en-US" sz="2400" u="sng" dirty="0" smtClean="0">
                <a:solidFill>
                  <a:schemeClr val="tx2"/>
                </a:solidFill>
                <a:latin typeface="Arial" panose="020B0604020202020204" pitchFamily="34" charset="0"/>
                <a:cs typeface="Arial" panose="020B0604020202020204" pitchFamily="34" charset="0"/>
              </a:rPr>
              <a:t>Timeline</a:t>
            </a:r>
            <a:r>
              <a:rPr lang="en-US" sz="2400" dirty="0" smtClean="0">
                <a:solidFill>
                  <a:schemeClr val="tx2"/>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for data NOW – application forms </a:t>
            </a:r>
            <a:r>
              <a:rPr lang="en-US" sz="2400" dirty="0">
                <a:solidFill>
                  <a:schemeClr val="tx2"/>
                </a:solidFill>
                <a:latin typeface="Arial" panose="020B0604020202020204" pitchFamily="34" charset="0"/>
                <a:cs typeface="Arial" panose="020B0604020202020204" pitchFamily="34" charset="0"/>
              </a:rPr>
              <a:t>are posted on the APCD website: </a:t>
            </a:r>
            <a:r>
              <a:rPr lang="en-US" sz="2400" dirty="0">
                <a:solidFill>
                  <a:schemeClr val="tx2"/>
                </a:solidFill>
                <a:latin typeface="Arial" panose="020B0604020202020204" pitchFamily="34" charset="0"/>
                <a:cs typeface="Arial" panose="020B0604020202020204" pitchFamily="34" charset="0"/>
                <a:hlinkClick r:id="rId3"/>
              </a:rPr>
              <a:t>http://</a:t>
            </a:r>
            <a:r>
              <a:rPr lang="en-US" sz="2400" dirty="0" smtClean="0">
                <a:solidFill>
                  <a:schemeClr val="tx2"/>
                </a:solidFill>
                <a:latin typeface="Arial" panose="020B0604020202020204" pitchFamily="34" charset="0"/>
                <a:cs typeface="Arial" panose="020B0604020202020204" pitchFamily="34" charset="0"/>
                <a:hlinkClick r:id="rId3"/>
              </a:rPr>
              <a:t>www.chiamass.gov/application-documents\</a:t>
            </a:r>
            <a:endParaRPr lang="en-US" sz="24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Data should be ready to go out the door by July 31</a:t>
            </a:r>
            <a:r>
              <a:rPr lang="en-US" sz="2400" baseline="30000" dirty="0" smtClean="0">
                <a:solidFill>
                  <a:schemeClr val="tx2"/>
                </a:solidFill>
                <a:latin typeface="Arial" panose="020B0604020202020204" pitchFamily="34" charset="0"/>
                <a:cs typeface="Arial" panose="020B0604020202020204" pitchFamily="34" charset="0"/>
              </a:rPr>
              <a:t>st</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(release notes, full data specifications, etc.) will be posted over the next couple of weeks)</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No change in fees or fee waiver provisions with this release</a:t>
            </a:r>
          </a:p>
        </p:txBody>
      </p:sp>
    </p:spTree>
    <p:extLst>
      <p:ext uri="{BB962C8B-B14F-4D97-AF65-F5344CB8AC3E}">
        <p14:creationId xmlns:p14="http://schemas.microsoft.com/office/powerpoint/2010/main" val="261418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r>
              <a:rPr lang="en-US" u="sng" dirty="0" smtClean="0"/>
              <a:t>Highlights of Release 5.0 Include:</a:t>
            </a:r>
          </a:p>
          <a:p>
            <a:pPr marL="342900" indent="-342900">
              <a:buFont typeface="Arial" panose="020B0604020202020204" pitchFamily="34" charset="0"/>
              <a:buChar char="•"/>
            </a:pPr>
            <a:r>
              <a:rPr lang="en-US" dirty="0"/>
              <a:t>Data is available for dates of service from January 1, 2011 to December 31, 2015 as paid through March 31, </a:t>
            </a:r>
            <a:r>
              <a:rPr lang="en-US" dirty="0" smtClean="0"/>
              <a:t>2016. </a:t>
            </a:r>
            <a:endParaRPr lang="en-US" dirty="0"/>
          </a:p>
          <a:p>
            <a:pPr marL="800100" lvl="1" indent="-342900" algn="l">
              <a:buFont typeface="Wingdings" panose="05000000000000000000" pitchFamily="2" charset="2"/>
              <a:buChar char="§"/>
            </a:pPr>
            <a:r>
              <a:rPr lang="en-US" sz="1600" dirty="0" smtClean="0">
                <a:solidFill>
                  <a:schemeClr val="tx2"/>
                </a:solidFill>
                <a:latin typeface="Tw Cen MT"/>
                <a:ea typeface="Tw Cen MT"/>
                <a:cs typeface="Times New Roman"/>
              </a:rPr>
              <a:t>Data submitted </a:t>
            </a:r>
            <a:r>
              <a:rPr lang="en-US" sz="1600" dirty="0">
                <a:solidFill>
                  <a:schemeClr val="tx2"/>
                </a:solidFill>
                <a:latin typeface="Tw Cen MT"/>
                <a:ea typeface="Tw Cen MT"/>
                <a:cs typeface="Times New Roman"/>
              </a:rPr>
              <a:t>to CHIA after March 2016 is not included in the </a:t>
            </a:r>
            <a:r>
              <a:rPr lang="en-US" sz="1600" dirty="0" smtClean="0">
                <a:solidFill>
                  <a:schemeClr val="tx2"/>
                </a:solidFill>
                <a:latin typeface="Tw Cen MT"/>
                <a:ea typeface="Tw Cen MT"/>
                <a:cs typeface="Times New Roman"/>
              </a:rPr>
              <a:t>files</a:t>
            </a:r>
          </a:p>
          <a:p>
            <a:pPr marL="342900" indent="-342900">
              <a:buFont typeface="Arial" panose="020B0604020202020204" pitchFamily="34" charset="0"/>
              <a:buChar char="•"/>
            </a:pPr>
            <a:r>
              <a:rPr lang="en-US" dirty="0"/>
              <a:t>C</a:t>
            </a:r>
            <a:r>
              <a:rPr lang="en-US" dirty="0" smtClean="0"/>
              <a:t>omprehensive </a:t>
            </a:r>
            <a:r>
              <a:rPr lang="en-US" dirty="0"/>
              <a:t>and recently updated data, including resubmissions from several large </a:t>
            </a:r>
            <a:r>
              <a:rPr lang="en-US" dirty="0" smtClean="0"/>
              <a:t>carriers</a:t>
            </a:r>
          </a:p>
          <a:p>
            <a:pPr marL="342900" indent="-342900">
              <a:buFont typeface="Arial" panose="020B0604020202020204" pitchFamily="34" charset="0"/>
              <a:buChar char="•"/>
            </a:pPr>
            <a:r>
              <a:rPr lang="en-US" dirty="0" smtClean="0">
                <a:solidFill>
                  <a:schemeClr val="tx2"/>
                </a:solidFill>
                <a:latin typeface="Tw Cen MT"/>
                <a:ea typeface="Tw Cen MT"/>
                <a:cs typeface="Times New Roman"/>
              </a:rPr>
              <a:t>Versioning for additional carriers </a:t>
            </a:r>
            <a:r>
              <a:rPr lang="en-US" dirty="0">
                <a:solidFill>
                  <a:schemeClr val="tx2"/>
                </a:solidFill>
                <a:latin typeface="Tw Cen MT"/>
                <a:ea typeface="Tw Cen MT"/>
                <a:cs typeface="Times New Roman"/>
              </a:rPr>
              <a:t>beyond those </a:t>
            </a:r>
            <a:r>
              <a:rPr lang="en-US" dirty="0" smtClean="0">
                <a:solidFill>
                  <a:schemeClr val="tx2"/>
                </a:solidFill>
                <a:latin typeface="Tw Cen MT"/>
                <a:ea typeface="Tw Cen MT"/>
                <a:cs typeface="Times New Roman"/>
              </a:rPr>
              <a:t>carriers </a:t>
            </a:r>
            <a:r>
              <a:rPr lang="en-US" dirty="0">
                <a:solidFill>
                  <a:schemeClr val="tx2"/>
                </a:solidFill>
                <a:latin typeface="Tw Cen MT"/>
                <a:ea typeface="Tw Cen MT"/>
                <a:cs typeface="Times New Roman"/>
              </a:rPr>
              <a:t>from </a:t>
            </a:r>
            <a:r>
              <a:rPr lang="en-US" dirty="0" smtClean="0">
                <a:solidFill>
                  <a:schemeClr val="tx2"/>
                </a:solidFill>
                <a:latin typeface="Tw Cen MT"/>
                <a:ea typeface="Tw Cen MT"/>
                <a:cs typeface="Times New Roman"/>
              </a:rPr>
              <a:t>APCD Release </a:t>
            </a:r>
            <a:r>
              <a:rPr lang="en-US" dirty="0">
                <a:solidFill>
                  <a:schemeClr val="tx2"/>
                </a:solidFill>
                <a:latin typeface="Tw Cen MT"/>
                <a:ea typeface="Tw Cen MT"/>
                <a:cs typeface="Times New Roman"/>
              </a:rPr>
              <a:t>4.0 (Blue Cross Blue Shield of Massachusetts, Tufts Health Plan, Harvard </a:t>
            </a:r>
            <a:r>
              <a:rPr lang="en-US" dirty="0" smtClean="0">
                <a:solidFill>
                  <a:schemeClr val="tx2"/>
                </a:solidFill>
                <a:latin typeface="Tw Cen MT"/>
                <a:ea typeface="Tw Cen MT"/>
                <a:cs typeface="Times New Roman"/>
              </a:rPr>
              <a:t>Pilgrim, and </a:t>
            </a:r>
            <a:r>
              <a:rPr lang="en-US" dirty="0">
                <a:solidFill>
                  <a:schemeClr val="tx2"/>
                </a:solidFill>
                <a:latin typeface="Tw Cen MT"/>
                <a:ea typeface="Tw Cen MT"/>
                <a:cs typeface="Times New Roman"/>
              </a:rPr>
              <a:t>MassHealth</a:t>
            </a:r>
            <a:r>
              <a:rPr lang="en-US" dirty="0" smtClean="0">
                <a:solidFill>
                  <a:schemeClr val="tx2"/>
                </a:solidFill>
                <a:latin typeface="Tw Cen MT"/>
                <a:ea typeface="Tw Cen MT"/>
                <a:cs typeface="Times New Roman"/>
              </a:rPr>
              <a:t>)</a:t>
            </a:r>
            <a:endParaRPr lang="en-US" u="sng" dirty="0" smtClean="0">
              <a:solidFill>
                <a:schemeClr val="tx2"/>
              </a:solidFill>
            </a:endParaRPr>
          </a:p>
          <a:p>
            <a:pPr marL="800100" lvl="1" indent="-342900" algn="l">
              <a:buFont typeface="Wingdings" panose="05000000000000000000" pitchFamily="2" charset="2"/>
              <a:buChar char="§"/>
            </a:pPr>
            <a:r>
              <a:rPr lang="en-US" sz="1600" dirty="0">
                <a:solidFill>
                  <a:schemeClr val="tx2"/>
                </a:solidFill>
                <a:latin typeface="Tw Cen MT"/>
                <a:ea typeface="Tw Cen MT"/>
                <a:cs typeface="Times New Roman"/>
              </a:rPr>
              <a:t>A </a:t>
            </a:r>
            <a:r>
              <a:rPr lang="en-US" sz="1600" dirty="0" smtClean="0">
                <a:solidFill>
                  <a:schemeClr val="tx2"/>
                </a:solidFill>
                <a:latin typeface="Tw Cen MT"/>
                <a:ea typeface="Tw Cen MT"/>
                <a:cs typeface="Times New Roman"/>
              </a:rPr>
              <a:t>full list </a:t>
            </a:r>
            <a:r>
              <a:rPr lang="en-US" sz="1600" dirty="0">
                <a:solidFill>
                  <a:schemeClr val="tx2"/>
                </a:solidFill>
                <a:latin typeface="Tw Cen MT"/>
                <a:ea typeface="Tw Cen MT"/>
                <a:cs typeface="Times New Roman"/>
              </a:rPr>
              <a:t>of Carriers versioned will be available closer to release implementation</a:t>
            </a:r>
            <a:endParaRPr lang="en-US" dirty="0" smtClean="0">
              <a:solidFill>
                <a:schemeClr val="tx2"/>
              </a:solidFill>
              <a:latin typeface="Tw Cen MT"/>
              <a:ea typeface="Tw Cen MT"/>
              <a:cs typeface="Times New Roman"/>
            </a:endParaRPr>
          </a:p>
        </p:txBody>
      </p:sp>
    </p:spTree>
    <p:extLst>
      <p:ext uri="{BB962C8B-B14F-4D97-AF65-F5344CB8AC3E}">
        <p14:creationId xmlns:p14="http://schemas.microsoft.com/office/powerpoint/2010/main" val="259334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r>
              <a:rPr lang="en-US" u="sng" dirty="0" smtClean="0"/>
              <a:t>Additional Highlights of Release 5.0:</a:t>
            </a:r>
          </a:p>
          <a:p>
            <a:pPr marL="342900" indent="-342900">
              <a:buFont typeface="Arial" panose="020B0604020202020204" pitchFamily="34" charset="0"/>
              <a:buChar char="•"/>
            </a:pPr>
            <a:r>
              <a:rPr lang="en-US" dirty="0">
                <a:latin typeface="Tw Cen MT"/>
                <a:ea typeface="Tw Cen MT"/>
                <a:cs typeface="Times New Roman"/>
              </a:rPr>
              <a:t>Government </a:t>
            </a:r>
            <a:r>
              <a:rPr lang="en-US" dirty="0" smtClean="0">
                <a:latin typeface="Tw Cen MT"/>
                <a:ea typeface="Tw Cen MT"/>
                <a:cs typeface="Times New Roman"/>
              </a:rPr>
              <a:t>users may </a:t>
            </a:r>
            <a:r>
              <a:rPr lang="en-US" dirty="0">
                <a:latin typeface="Tw Cen MT"/>
                <a:ea typeface="Tw Cen MT"/>
                <a:cs typeface="Times New Roman"/>
              </a:rPr>
              <a:t>request both Level 2 and Level 3 elements, including MassHealth Enhanced Eligibility </a:t>
            </a:r>
            <a:r>
              <a:rPr lang="en-US" dirty="0" smtClean="0">
                <a:latin typeface="Tw Cen MT"/>
                <a:ea typeface="Tw Cen MT"/>
                <a:cs typeface="Times New Roman"/>
              </a:rPr>
              <a:t>file and Benefit Plan file data</a:t>
            </a:r>
          </a:p>
          <a:p>
            <a:pPr marL="342900" indent="-342900">
              <a:buFont typeface="Arial" panose="020B0604020202020204" pitchFamily="34" charset="0"/>
              <a:buChar char="•"/>
            </a:pPr>
            <a:r>
              <a:rPr lang="en-US" dirty="0">
                <a:latin typeface="Tw Cen MT"/>
                <a:ea typeface="Tw Cen MT"/>
                <a:cs typeface="Times New Roman"/>
              </a:rPr>
              <a:t>Non-Government users may request groups of Level 2 data elements, as curated by CHIA into Limited Data </a:t>
            </a:r>
            <a:r>
              <a:rPr lang="en-US" dirty="0" smtClean="0">
                <a:latin typeface="Tw Cen MT"/>
                <a:ea typeface="Tw Cen MT"/>
                <a:cs typeface="Times New Roman"/>
              </a:rPr>
              <a:t>Sets (same as Release 4.0).</a:t>
            </a:r>
          </a:p>
          <a:p>
            <a:pPr marL="342900" indent="-342900">
              <a:buFont typeface="Arial" panose="020B0604020202020204" pitchFamily="34" charset="0"/>
              <a:buChar char="•"/>
            </a:pPr>
            <a:r>
              <a:rPr lang="en-US" dirty="0">
                <a:latin typeface="Tw Cen MT"/>
                <a:ea typeface="Tw Cen MT"/>
                <a:cs typeface="Times New Roman"/>
              </a:rPr>
              <a:t>Some data elements have been derived by CHIA from submission data elements or have been added to the database to aid in versioning and identifying claims (e.g. Unique Record IDs and status flags). </a:t>
            </a:r>
            <a:endParaRPr lang="en-US" dirty="0" smtClean="0">
              <a:latin typeface="Tw Cen MT"/>
              <a:ea typeface="Tw Cen MT"/>
              <a:cs typeface="Times New Roman"/>
            </a:endParaRPr>
          </a:p>
          <a:p>
            <a:pPr marL="800100" lvl="1" indent="-342900" algn="l">
              <a:buFont typeface="Arial" panose="020B0604020202020204" pitchFamily="34" charset="0"/>
              <a:buChar char="•"/>
            </a:pPr>
            <a:r>
              <a:rPr lang="en-US" sz="1600" dirty="0" smtClean="0">
                <a:solidFill>
                  <a:schemeClr val="tx2"/>
                </a:solidFill>
                <a:latin typeface="Tw Cen MT"/>
                <a:ea typeface="Tw Cen MT"/>
                <a:cs typeface="Times New Roman"/>
              </a:rPr>
              <a:t>More </a:t>
            </a:r>
            <a:r>
              <a:rPr lang="en-US" sz="1600" dirty="0">
                <a:solidFill>
                  <a:schemeClr val="tx2"/>
                </a:solidFill>
                <a:latin typeface="Tw Cen MT"/>
                <a:ea typeface="Tw Cen MT"/>
                <a:cs typeface="Times New Roman"/>
              </a:rPr>
              <a:t>information will be available in the MA APCD Data Elements Reference Guide closer to the release </a:t>
            </a:r>
            <a:r>
              <a:rPr lang="en-US" sz="1600" dirty="0" smtClean="0">
                <a:solidFill>
                  <a:schemeClr val="tx2"/>
                </a:solidFill>
                <a:latin typeface="Tw Cen MT"/>
                <a:ea typeface="Tw Cen MT"/>
                <a:cs typeface="Times New Roman"/>
              </a:rPr>
              <a:t>date (will be posted with release documentation on the </a:t>
            </a:r>
            <a:r>
              <a:rPr lang="en-US" sz="1600" dirty="0" smtClean="0">
                <a:latin typeface="Tw Cen MT"/>
                <a:ea typeface="Tw Cen MT"/>
                <a:cs typeface="Times New Roman"/>
                <a:hlinkClick r:id="rId3"/>
              </a:rPr>
              <a:t>APCD website </a:t>
            </a:r>
            <a:endParaRPr lang="en-US" sz="1600" dirty="0" smtClean="0">
              <a:solidFill>
                <a:schemeClr val="tx2"/>
              </a:solidFill>
              <a:latin typeface="Tw Cen MT"/>
              <a:ea typeface="Tw Cen MT"/>
              <a:cs typeface="Times New Roman"/>
            </a:endParaRPr>
          </a:p>
        </p:txBody>
      </p:sp>
    </p:spTree>
    <p:extLst>
      <p:ext uri="{BB962C8B-B14F-4D97-AF65-F5344CB8AC3E}">
        <p14:creationId xmlns:p14="http://schemas.microsoft.com/office/powerpoint/2010/main" val="73506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Application Forms</a:t>
            </a:r>
            <a:endParaRPr lang="en-US"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3"/>
              </a:rPr>
              <a:t>http://</a:t>
            </a:r>
            <a:r>
              <a:rPr lang="en-US" dirty="0" smtClean="0">
                <a:hlinkClick r:id="rId3"/>
              </a:rPr>
              <a:t>www.chiamass.gov/application-documents</a:t>
            </a:r>
            <a:r>
              <a:rPr lang="en-US" dirty="0" smtClean="0"/>
              <a:t> </a:t>
            </a:r>
          </a:p>
          <a:p>
            <a:endParaRPr lang="en-US" dirty="0"/>
          </a:p>
        </p:txBody>
      </p:sp>
      <p:pic>
        <p:nvPicPr>
          <p:cNvPr id="1126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7063" t="9038" r="6455" b="4062"/>
          <a:stretch/>
        </p:blipFill>
        <p:spPr bwMode="auto">
          <a:xfrm>
            <a:off x="855406" y="2479268"/>
            <a:ext cx="7099874" cy="4012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71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Management Plan</a:t>
            </a:r>
            <a:endParaRPr lang="en-US" dirty="0"/>
          </a:p>
        </p:txBody>
      </p:sp>
      <p:sp>
        <p:nvSpPr>
          <p:cNvPr id="3" name="Subtitle 2"/>
          <p:cNvSpPr>
            <a:spLocks noGrp="1"/>
          </p:cNvSpPr>
          <p:nvPr>
            <p:ph type="subTitle" idx="1"/>
          </p:nvPr>
        </p:nvSpPr>
        <p:spPr/>
        <p:txBody>
          <a:bodyPr/>
          <a:lstStyle/>
          <a:p>
            <a:r>
              <a:rPr lang="en-US" dirty="0"/>
              <a:t>Posted here: </a:t>
            </a:r>
            <a:r>
              <a:rPr lang="en-US" dirty="0">
                <a:hlinkClick r:id="rId3"/>
              </a:rPr>
              <a:t>http://</a:t>
            </a:r>
            <a:r>
              <a:rPr lang="en-US" dirty="0" smtClean="0">
                <a:hlinkClick r:id="rId3"/>
              </a:rPr>
              <a:t>www.chiamass.gov/assets/Uploads/data-apps/Data-Managment-Plan-for-Non-Government-Entities.docx</a:t>
            </a:r>
            <a:endParaRPr lang="en-US" dirty="0" smtClean="0"/>
          </a:p>
          <a:p>
            <a:endParaRPr lang="en-US" dirty="0"/>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5780" t="12316" r="26461" b="2774"/>
          <a:stretch/>
        </p:blipFill>
        <p:spPr bwMode="auto">
          <a:xfrm>
            <a:off x="2934931" y="2709681"/>
            <a:ext cx="3800166" cy="3800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8864567"/>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INALPowerPointTEMPLATE 5_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16874</TotalTime>
  <Words>933</Words>
  <Application>Microsoft Office PowerPoint</Application>
  <PresentationFormat>On-screen Show (4:3)</PresentationFormat>
  <Paragraphs>165</Paragraphs>
  <Slides>16</Slides>
  <Notes>16</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content option A</vt:lpstr>
      <vt:lpstr>HIT January 2014</vt:lpstr>
      <vt:lpstr>1_content option A</vt:lpstr>
      <vt:lpstr>FINALPowerPointTEMPLATE 5_28</vt:lpstr>
      <vt:lpstr>MA Center for Health Information &amp; Analysis  MA APCD User Workgroup</vt:lpstr>
      <vt:lpstr>Agenda</vt:lpstr>
      <vt:lpstr>Announcement</vt:lpstr>
      <vt:lpstr>Case Mix FY15 Release</vt:lpstr>
      <vt:lpstr>MA APCD Release 5.0</vt:lpstr>
      <vt:lpstr>MA APCD Release 5.0</vt:lpstr>
      <vt:lpstr>MA APCD Release 5.0</vt:lpstr>
      <vt:lpstr>Revised Application Forms</vt:lpstr>
      <vt:lpstr>Revised Data Management Plan</vt:lpstr>
      <vt:lpstr> QUESTIONS?</vt:lpstr>
      <vt:lpstr>Questions Submitted by APCD Users (and answered by CHIA)</vt:lpstr>
      <vt:lpstr>Question: Is it possible to identify the type of origin and destination for ambulance claims in APCD Release 4.0? We want to limit our analysis to home-to-hospital ambulance trips.</vt:lpstr>
      <vt:lpstr>Question: How reliable is the information on inpatient deaths in the APCD discharge status (MC023) field in APCD Release 4.0?</vt:lpstr>
      <vt:lpstr>Question: In analyzing Insurance Product Type (ME003) in the Member Eligibility file in APCD Release 4.0, for a single year, would most of the MEIDs have one product?</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402</cp:revision>
  <cp:lastPrinted>2016-06-28T18:51:57Z</cp:lastPrinted>
  <dcterms:created xsi:type="dcterms:W3CDTF">2014-04-22T00:14:56Z</dcterms:created>
  <dcterms:modified xsi:type="dcterms:W3CDTF">2016-06-28T19:33:48Z</dcterms:modified>
</cp:coreProperties>
</file>