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61" r:id="rId7"/>
    <p:sldId id="264" r:id="rId8"/>
    <p:sldId id="265" r:id="rId9"/>
    <p:sldId id="266" r:id="rId10"/>
    <p:sldId id="267" r:id="rId11"/>
    <p:sldId id="269" r:id="rId12"/>
    <p:sldId id="271" r:id="rId13"/>
    <p:sldId id="268" r:id="rId14"/>
    <p:sldId id="274" r:id="rId15"/>
    <p:sldId id="273" r:id="rId16"/>
    <p:sldId id="272" r:id="rId17"/>
    <p:sldId id="277" r:id="rId18"/>
    <p:sldId id="278" r:id="rId19"/>
    <p:sldId id="279" r:id="rId20"/>
    <p:sldId id="276" r:id="rId21"/>
    <p:sldId id="2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41"/>
    <p:restoredTop sz="96240"/>
  </p:normalViewPr>
  <p:slideViewPr>
    <p:cSldViewPr snapToGrid="0">
      <p:cViewPr varScale="1">
        <p:scale>
          <a:sx n="82" d="100"/>
          <a:sy n="82" d="100"/>
        </p:scale>
        <p:origin x="86"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DX Codes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2018</c:v>
                </c:pt>
                <c:pt idx="1">
                  <c:v>2019</c:v>
                </c:pt>
                <c:pt idx="2">
                  <c:v>2020</c:v>
                </c:pt>
                <c:pt idx="3">
                  <c:v>2021</c:v>
                </c:pt>
                <c:pt idx="4">
                  <c:v>2022</c:v>
                </c:pt>
                <c:pt idx="5">
                  <c:v>2023</c:v>
                </c:pt>
              </c:numCache>
            </c:numRef>
          </c:cat>
          <c:val>
            <c:numRef>
              <c:f>Sheet1!$B$2:$B$7</c:f>
              <c:numCache>
                <c:formatCode>#,##0</c:formatCode>
                <c:ptCount val="6"/>
                <c:pt idx="0">
                  <c:v>17878</c:v>
                </c:pt>
                <c:pt idx="1">
                  <c:v>14105</c:v>
                </c:pt>
                <c:pt idx="2">
                  <c:v>7636</c:v>
                </c:pt>
                <c:pt idx="3">
                  <c:v>8173</c:v>
                </c:pt>
                <c:pt idx="4">
                  <c:v>6986</c:v>
                </c:pt>
                <c:pt idx="5">
                  <c:v>7284</c:v>
                </c:pt>
              </c:numCache>
            </c:numRef>
          </c:val>
          <c:extLst>
            <c:ext xmlns:c16="http://schemas.microsoft.com/office/drawing/2014/chart" uri="{C3380CC4-5D6E-409C-BE32-E72D297353CC}">
              <c16:uniqueId val="{00000000-159F-44D4-8CF9-0B728123AF1F}"/>
            </c:ext>
          </c:extLst>
        </c:ser>
        <c:dLbls>
          <c:dLblPos val="outEnd"/>
          <c:showLegendKey val="0"/>
          <c:showVal val="1"/>
          <c:showCatName val="0"/>
          <c:showSerName val="0"/>
          <c:showPercent val="0"/>
          <c:showBubbleSize val="0"/>
        </c:dLbls>
        <c:gapWidth val="100"/>
        <c:overlap val="-24"/>
        <c:axId val="1654925232"/>
        <c:axId val="1654928112"/>
      </c:barChart>
      <c:catAx>
        <c:axId val="1654925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4928112"/>
        <c:crosses val="autoZero"/>
        <c:auto val="1"/>
        <c:lblAlgn val="ctr"/>
        <c:lblOffset val="100"/>
        <c:noMultiLvlLbl val="0"/>
      </c:catAx>
      <c:valAx>
        <c:axId val="1654928112"/>
        <c:scaling>
          <c:orientation val="minMax"/>
          <c:min val="2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b="1" dirty="0"/>
                  <a:t>Number of Diagnosis Codes</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492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29CDB-980D-860A-9FF8-00BF92EABB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EEDD75-78E9-943D-A717-01EFD21C42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CE133A-17F3-B924-CE11-815084F08F09}"/>
              </a:ext>
            </a:extLst>
          </p:cNvPr>
          <p:cNvSpPr>
            <a:spLocks noGrp="1"/>
          </p:cNvSpPr>
          <p:nvPr>
            <p:ph type="dt" sz="half" idx="10"/>
          </p:nvPr>
        </p:nvSpPr>
        <p:spPr/>
        <p:txBody>
          <a:bodyPr/>
          <a:lstStyle/>
          <a:p>
            <a:fld id="{AB13C699-E6DE-A340-9D72-F7BB39535468}" type="datetimeFigureOut">
              <a:rPr lang="en-US" smtClean="0"/>
              <a:t>6/24/2024</a:t>
            </a:fld>
            <a:endParaRPr lang="en-US"/>
          </a:p>
        </p:txBody>
      </p:sp>
      <p:sp>
        <p:nvSpPr>
          <p:cNvPr id="5" name="Footer Placeholder 4">
            <a:extLst>
              <a:ext uri="{FF2B5EF4-FFF2-40B4-BE49-F238E27FC236}">
                <a16:creationId xmlns:a16="http://schemas.microsoft.com/office/drawing/2014/main" id="{4CBD2704-9B88-C11A-E3D4-E12F08766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6B41D-F9FE-A129-4CE0-6A97EFD89BB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23559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5EF7-CEB1-0C66-D0B2-6945909E13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14A197-C319-C571-AEAC-A3EFD1BC1B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3E141-FDE3-E0A4-0CE2-833EB73E2E82}"/>
              </a:ext>
            </a:extLst>
          </p:cNvPr>
          <p:cNvSpPr>
            <a:spLocks noGrp="1"/>
          </p:cNvSpPr>
          <p:nvPr>
            <p:ph type="dt" sz="half" idx="10"/>
          </p:nvPr>
        </p:nvSpPr>
        <p:spPr/>
        <p:txBody>
          <a:bodyPr/>
          <a:lstStyle/>
          <a:p>
            <a:fld id="{AB13C699-E6DE-A340-9D72-F7BB39535468}" type="datetimeFigureOut">
              <a:rPr lang="en-US" smtClean="0"/>
              <a:t>6/24/2024</a:t>
            </a:fld>
            <a:endParaRPr lang="en-US"/>
          </a:p>
        </p:txBody>
      </p:sp>
      <p:sp>
        <p:nvSpPr>
          <p:cNvPr id="5" name="Footer Placeholder 4">
            <a:extLst>
              <a:ext uri="{FF2B5EF4-FFF2-40B4-BE49-F238E27FC236}">
                <a16:creationId xmlns:a16="http://schemas.microsoft.com/office/drawing/2014/main" id="{3708F122-5330-E540-554D-8D80437BB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57918-3BC3-8CCC-7934-4FA013E156F9}"/>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35467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622F65-DA02-E016-E0A3-31E1F58F9A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CF7979-F6AA-6995-FBFA-A080EB39BE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9A4D4-2EDF-7A7B-4C1C-82D6F5E17B77}"/>
              </a:ext>
            </a:extLst>
          </p:cNvPr>
          <p:cNvSpPr>
            <a:spLocks noGrp="1"/>
          </p:cNvSpPr>
          <p:nvPr>
            <p:ph type="dt" sz="half" idx="10"/>
          </p:nvPr>
        </p:nvSpPr>
        <p:spPr/>
        <p:txBody>
          <a:bodyPr/>
          <a:lstStyle/>
          <a:p>
            <a:fld id="{AB13C699-E6DE-A340-9D72-F7BB39535468}" type="datetimeFigureOut">
              <a:rPr lang="en-US" smtClean="0"/>
              <a:t>6/24/2024</a:t>
            </a:fld>
            <a:endParaRPr lang="en-US"/>
          </a:p>
        </p:txBody>
      </p:sp>
      <p:sp>
        <p:nvSpPr>
          <p:cNvPr id="5" name="Footer Placeholder 4">
            <a:extLst>
              <a:ext uri="{FF2B5EF4-FFF2-40B4-BE49-F238E27FC236}">
                <a16:creationId xmlns:a16="http://schemas.microsoft.com/office/drawing/2014/main" id="{BE1A6B3D-9E2C-09E6-41B5-5984BF30BA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E7ADE-F3CB-F8B3-EAC2-BED7A3F9212B}"/>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32143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A8FA-4268-9A4D-5B3A-C539BC1844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AB8E00-B68D-6186-E28D-F504B4B41E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86C96-F319-6FAC-C485-53C4295D1FCB}"/>
              </a:ext>
            </a:extLst>
          </p:cNvPr>
          <p:cNvSpPr>
            <a:spLocks noGrp="1"/>
          </p:cNvSpPr>
          <p:nvPr>
            <p:ph type="dt" sz="half" idx="10"/>
          </p:nvPr>
        </p:nvSpPr>
        <p:spPr/>
        <p:txBody>
          <a:bodyPr/>
          <a:lstStyle/>
          <a:p>
            <a:fld id="{AB13C699-E6DE-A340-9D72-F7BB39535468}" type="datetimeFigureOut">
              <a:rPr lang="en-US" smtClean="0"/>
              <a:t>6/24/2024</a:t>
            </a:fld>
            <a:endParaRPr lang="en-US"/>
          </a:p>
        </p:txBody>
      </p:sp>
      <p:sp>
        <p:nvSpPr>
          <p:cNvPr id="5" name="Footer Placeholder 4">
            <a:extLst>
              <a:ext uri="{FF2B5EF4-FFF2-40B4-BE49-F238E27FC236}">
                <a16:creationId xmlns:a16="http://schemas.microsoft.com/office/drawing/2014/main" id="{42E019A0-047A-A951-C0CE-49FE5376B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7D56D-3827-F4A1-BC60-1C03A6A7F24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289883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D369-CE07-C3AC-AAFE-D506E047D6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0353EF-3892-C865-9342-3E0EBFBCB8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FCBF51-7BC0-5BB6-AA88-E961360EA249}"/>
              </a:ext>
            </a:extLst>
          </p:cNvPr>
          <p:cNvSpPr>
            <a:spLocks noGrp="1"/>
          </p:cNvSpPr>
          <p:nvPr>
            <p:ph type="dt" sz="half" idx="10"/>
          </p:nvPr>
        </p:nvSpPr>
        <p:spPr/>
        <p:txBody>
          <a:bodyPr/>
          <a:lstStyle/>
          <a:p>
            <a:fld id="{AB13C699-E6DE-A340-9D72-F7BB39535468}" type="datetimeFigureOut">
              <a:rPr lang="en-US" smtClean="0"/>
              <a:t>6/24/2024</a:t>
            </a:fld>
            <a:endParaRPr lang="en-US"/>
          </a:p>
        </p:txBody>
      </p:sp>
      <p:sp>
        <p:nvSpPr>
          <p:cNvPr id="5" name="Footer Placeholder 4">
            <a:extLst>
              <a:ext uri="{FF2B5EF4-FFF2-40B4-BE49-F238E27FC236}">
                <a16:creationId xmlns:a16="http://schemas.microsoft.com/office/drawing/2014/main" id="{3B44E788-33F3-BCC8-8DD7-4B50B0EDA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6E126-81D5-4A2B-D056-3ABB0FA5683F}"/>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3820720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B82E-AC5F-621F-A492-6053A4EA73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95224C-2301-652B-B331-20E8756762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C26DF1-450C-D8F4-88B6-7FF93F1FFF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08A1C4-D999-64A0-C579-A77B53D5245C}"/>
              </a:ext>
            </a:extLst>
          </p:cNvPr>
          <p:cNvSpPr>
            <a:spLocks noGrp="1"/>
          </p:cNvSpPr>
          <p:nvPr>
            <p:ph type="dt" sz="half" idx="10"/>
          </p:nvPr>
        </p:nvSpPr>
        <p:spPr/>
        <p:txBody>
          <a:bodyPr/>
          <a:lstStyle/>
          <a:p>
            <a:fld id="{AB13C699-E6DE-A340-9D72-F7BB39535468}" type="datetimeFigureOut">
              <a:rPr lang="en-US" smtClean="0"/>
              <a:t>6/24/2024</a:t>
            </a:fld>
            <a:endParaRPr lang="en-US"/>
          </a:p>
        </p:txBody>
      </p:sp>
      <p:sp>
        <p:nvSpPr>
          <p:cNvPr id="6" name="Footer Placeholder 5">
            <a:extLst>
              <a:ext uri="{FF2B5EF4-FFF2-40B4-BE49-F238E27FC236}">
                <a16:creationId xmlns:a16="http://schemas.microsoft.com/office/drawing/2014/main" id="{DBAE471C-86DF-1563-EEF4-9EA3CB6631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19950-3354-121A-4D61-1F434CDC153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220417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D6630-832F-6AA0-3F93-F800CBDFA8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E0A48A-47E6-B8CA-C073-C0724576DE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CBBD8E-7D09-1DCE-710F-166C0EDD01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A6DE05-18A5-6AE7-7716-9A1688CDEA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BC41E5-9F4C-84A9-5D03-CD7D8233BA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14BD51-D4A6-825A-453A-61CAE2592FD6}"/>
              </a:ext>
            </a:extLst>
          </p:cNvPr>
          <p:cNvSpPr>
            <a:spLocks noGrp="1"/>
          </p:cNvSpPr>
          <p:nvPr>
            <p:ph type="dt" sz="half" idx="10"/>
          </p:nvPr>
        </p:nvSpPr>
        <p:spPr/>
        <p:txBody>
          <a:bodyPr/>
          <a:lstStyle/>
          <a:p>
            <a:fld id="{AB13C699-E6DE-A340-9D72-F7BB39535468}" type="datetimeFigureOut">
              <a:rPr lang="en-US" smtClean="0"/>
              <a:t>6/24/2024</a:t>
            </a:fld>
            <a:endParaRPr lang="en-US"/>
          </a:p>
        </p:txBody>
      </p:sp>
      <p:sp>
        <p:nvSpPr>
          <p:cNvPr id="8" name="Footer Placeholder 7">
            <a:extLst>
              <a:ext uri="{FF2B5EF4-FFF2-40B4-BE49-F238E27FC236}">
                <a16:creationId xmlns:a16="http://schemas.microsoft.com/office/drawing/2014/main" id="{715F989D-C9EB-4B5F-F6CC-ED7F37BE0A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FA12C5-9BAB-3565-3E84-4DE91901F7AC}"/>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8419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D3C9C-2D59-E25C-F484-17257EAC58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31B542-5554-3D86-C5CB-6125989A18B2}"/>
              </a:ext>
            </a:extLst>
          </p:cNvPr>
          <p:cNvSpPr>
            <a:spLocks noGrp="1"/>
          </p:cNvSpPr>
          <p:nvPr>
            <p:ph type="dt" sz="half" idx="10"/>
          </p:nvPr>
        </p:nvSpPr>
        <p:spPr/>
        <p:txBody>
          <a:bodyPr/>
          <a:lstStyle/>
          <a:p>
            <a:fld id="{AB13C699-E6DE-A340-9D72-F7BB39535468}" type="datetimeFigureOut">
              <a:rPr lang="en-US" smtClean="0"/>
              <a:t>6/24/2024</a:t>
            </a:fld>
            <a:endParaRPr lang="en-US"/>
          </a:p>
        </p:txBody>
      </p:sp>
      <p:sp>
        <p:nvSpPr>
          <p:cNvPr id="4" name="Footer Placeholder 3">
            <a:extLst>
              <a:ext uri="{FF2B5EF4-FFF2-40B4-BE49-F238E27FC236}">
                <a16:creationId xmlns:a16="http://schemas.microsoft.com/office/drawing/2014/main" id="{E41EAD66-A8B5-B2B3-5954-6A9F90D5F4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F9A426-5916-E4B6-DEAF-F7D6D02B4C43}"/>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491208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85909-B0FE-7945-3E51-8DB3BA107580}"/>
              </a:ext>
            </a:extLst>
          </p:cNvPr>
          <p:cNvSpPr>
            <a:spLocks noGrp="1"/>
          </p:cNvSpPr>
          <p:nvPr>
            <p:ph type="dt" sz="half" idx="10"/>
          </p:nvPr>
        </p:nvSpPr>
        <p:spPr/>
        <p:txBody>
          <a:bodyPr/>
          <a:lstStyle/>
          <a:p>
            <a:fld id="{AB13C699-E6DE-A340-9D72-F7BB39535468}" type="datetimeFigureOut">
              <a:rPr lang="en-US" smtClean="0"/>
              <a:t>6/24/2024</a:t>
            </a:fld>
            <a:endParaRPr lang="en-US"/>
          </a:p>
        </p:txBody>
      </p:sp>
      <p:sp>
        <p:nvSpPr>
          <p:cNvPr id="3" name="Footer Placeholder 2">
            <a:extLst>
              <a:ext uri="{FF2B5EF4-FFF2-40B4-BE49-F238E27FC236}">
                <a16:creationId xmlns:a16="http://schemas.microsoft.com/office/drawing/2014/main" id="{53D78A1B-833B-5A5B-CAA6-8352FA26DD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82FA04-1474-7C1D-F2B0-D881BF3D7F16}"/>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4198772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45334-E7C8-8A6D-FC77-E8ABAACAE3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E2D68B-EA21-A441-BC82-3805804F9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86DC13-7CD9-8227-2258-025E5870D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C11E45-016C-01D4-4F97-ABCABF5FFB84}"/>
              </a:ext>
            </a:extLst>
          </p:cNvPr>
          <p:cNvSpPr>
            <a:spLocks noGrp="1"/>
          </p:cNvSpPr>
          <p:nvPr>
            <p:ph type="dt" sz="half" idx="10"/>
          </p:nvPr>
        </p:nvSpPr>
        <p:spPr/>
        <p:txBody>
          <a:bodyPr/>
          <a:lstStyle/>
          <a:p>
            <a:fld id="{AB13C699-E6DE-A340-9D72-F7BB39535468}" type="datetimeFigureOut">
              <a:rPr lang="en-US" smtClean="0"/>
              <a:t>6/24/2024</a:t>
            </a:fld>
            <a:endParaRPr lang="en-US"/>
          </a:p>
        </p:txBody>
      </p:sp>
      <p:sp>
        <p:nvSpPr>
          <p:cNvPr id="6" name="Footer Placeholder 5">
            <a:extLst>
              <a:ext uri="{FF2B5EF4-FFF2-40B4-BE49-F238E27FC236}">
                <a16:creationId xmlns:a16="http://schemas.microsoft.com/office/drawing/2014/main" id="{8E921F39-D1A9-3BC6-F417-50C9F4B6E7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53B30-CDDD-266C-4583-D055A0D01A6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1595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FD993-8C3A-5012-D6A4-01DC4CA32B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8B84F4-4B95-D9BD-0E35-D8D9FDE565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5969C5-99D3-5798-37A0-779F03C0E1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EFD72E-FEAC-3C19-036C-157764F53306}"/>
              </a:ext>
            </a:extLst>
          </p:cNvPr>
          <p:cNvSpPr>
            <a:spLocks noGrp="1"/>
          </p:cNvSpPr>
          <p:nvPr>
            <p:ph type="dt" sz="half" idx="10"/>
          </p:nvPr>
        </p:nvSpPr>
        <p:spPr/>
        <p:txBody>
          <a:bodyPr/>
          <a:lstStyle/>
          <a:p>
            <a:fld id="{AB13C699-E6DE-A340-9D72-F7BB39535468}" type="datetimeFigureOut">
              <a:rPr lang="en-US" smtClean="0"/>
              <a:t>6/24/2024</a:t>
            </a:fld>
            <a:endParaRPr lang="en-US"/>
          </a:p>
        </p:txBody>
      </p:sp>
      <p:sp>
        <p:nvSpPr>
          <p:cNvPr id="6" name="Footer Placeholder 5">
            <a:extLst>
              <a:ext uri="{FF2B5EF4-FFF2-40B4-BE49-F238E27FC236}">
                <a16:creationId xmlns:a16="http://schemas.microsoft.com/office/drawing/2014/main" id="{B7268180-DB4B-6154-6B3B-23E4059488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D2202-CBBC-3DE1-FB3A-600875E46CD6}"/>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285383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8E71A9-57A5-71B8-FC5E-7EC589095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A80E1E-61FA-8995-84E8-86867DD123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DA625-745D-0AE0-F50E-5A3B01C786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3C699-E6DE-A340-9D72-F7BB39535468}" type="datetimeFigureOut">
              <a:rPr lang="en-US" smtClean="0"/>
              <a:t>6/24/2024</a:t>
            </a:fld>
            <a:endParaRPr lang="en-US"/>
          </a:p>
        </p:txBody>
      </p:sp>
      <p:sp>
        <p:nvSpPr>
          <p:cNvPr id="5" name="Footer Placeholder 4">
            <a:extLst>
              <a:ext uri="{FF2B5EF4-FFF2-40B4-BE49-F238E27FC236}">
                <a16:creationId xmlns:a16="http://schemas.microsoft.com/office/drawing/2014/main" id="{05C0FD83-85A1-E22A-37C4-D61FEF8AE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09D11D-1BDF-3531-9939-AA6D2C62E6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DCCC9-53D2-6244-BBB6-77A96A4145E6}" type="slidenum">
              <a:rPr lang="en-US" smtClean="0"/>
              <a:t>‹#›</a:t>
            </a:fld>
            <a:endParaRPr lang="en-US"/>
          </a:p>
        </p:txBody>
      </p:sp>
    </p:spTree>
    <p:extLst>
      <p:ext uri="{BB962C8B-B14F-4D97-AF65-F5344CB8AC3E}">
        <p14:creationId xmlns:p14="http://schemas.microsoft.com/office/powerpoint/2010/main" val="528776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7" Type="http://schemas.openxmlformats.org/officeDocument/2006/relationships/image" Target="../media/image13.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chiamass.gov/apcd-application-received-and-commenting/" TargetMode="External"/><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hyperlink" Target="http://www.chiamass.gov/ma-apcd-and-case-mix-user-workgroup-informa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hyperlink" Target="http://www.chiamass.gov/ma-apcd-and-case-mix-user-workgroup-information/" TargetMode="External"/><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apcd.data@state.ma.us" TargetMode="External"/><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hyperlink" Target="https://www.irbnet.org/release/home.html" TargetMode="External"/><Relationship Id="rId5" Type="http://schemas.openxmlformats.org/officeDocument/2006/relationships/image" Target="../media/image18.emf"/><Relationship Id="rId4" Type="http://schemas.openxmlformats.org/officeDocument/2006/relationships/hyperlink" Target="mailto:casemix.data@state.ma.u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hyperlink" Target="https://www.chiamass.gov/case-mix-data-documentation-archive/" TargetMode="External"/><Relationship Id="rId5" Type="http://schemas.openxmlformats.org/officeDocument/2006/relationships/image" Target="../media/image5.png"/><Relationship Id="rId4" Type="http://schemas.openxmlformats.org/officeDocument/2006/relationships/hyperlink" Target="https://www.chiamass.gov/case-mix-dat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www.chiamass.gov/ma-apc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Decorative: Orange sidebar">
            <a:extLst>
              <a:ext uri="{FF2B5EF4-FFF2-40B4-BE49-F238E27FC236}">
                <a16:creationId xmlns:a16="http://schemas.microsoft.com/office/drawing/2014/main" id="{270FA1EA-23C5-DEFC-891A-2D791C8F9BBA}"/>
              </a:ext>
              <a:ext uri="{C183D7F6-B498-43B3-948B-1728B52AA6E4}">
                <adec:decorative xmlns:adec="http://schemas.microsoft.com/office/drawing/2017/decorative" val="1"/>
              </a:ext>
            </a:extLst>
          </p:cNvPr>
          <p:cNvSpPr/>
          <p:nvPr/>
        </p:nvSpPr>
        <p:spPr>
          <a:xfrm>
            <a:off x="-4847" y="-1936"/>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resentation Title">
            <a:extLst>
              <a:ext uri="{FF2B5EF4-FFF2-40B4-BE49-F238E27FC236}">
                <a16:creationId xmlns:a16="http://schemas.microsoft.com/office/drawing/2014/main" id="{9C25D8BB-7720-19D3-D34F-DEF8D0F7A5D6}"/>
              </a:ext>
            </a:extLst>
          </p:cNvPr>
          <p:cNvSpPr txBox="1">
            <a:spLocks/>
          </p:cNvSpPr>
          <p:nvPr/>
        </p:nvSpPr>
        <p:spPr>
          <a:xfrm>
            <a:off x="944217" y="1710598"/>
            <a:ext cx="9398387"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6600" dirty="0">
                <a:solidFill>
                  <a:schemeClr val="bg1"/>
                </a:solidFill>
                <a:latin typeface="Arial" panose="020B0604020202020204" pitchFamily="34" charset="0"/>
                <a:ea typeface="+mn-ea"/>
                <a:cs typeface="Arial" panose="020B0604020202020204" pitchFamily="34" charset="0"/>
              </a:rPr>
              <a:t>CHIA User Workgroup</a:t>
            </a:r>
          </a:p>
        </p:txBody>
      </p:sp>
      <p:sp>
        <p:nvSpPr>
          <p:cNvPr id="7" name="Name &amp; Date">
            <a:extLst>
              <a:ext uri="{FF2B5EF4-FFF2-40B4-BE49-F238E27FC236}">
                <a16:creationId xmlns:a16="http://schemas.microsoft.com/office/drawing/2014/main" id="{9AD3CCE8-62E5-16B4-5226-2F2BB0581B3E}"/>
              </a:ext>
            </a:extLst>
          </p:cNvPr>
          <p:cNvSpPr txBox="1"/>
          <p:nvPr/>
        </p:nvSpPr>
        <p:spPr>
          <a:xfrm>
            <a:off x="986657" y="3061610"/>
            <a:ext cx="8397487" cy="1785104"/>
          </a:xfrm>
          <a:prstGeom prst="rect">
            <a:avLst/>
          </a:prstGeom>
          <a:noFill/>
        </p:spPr>
        <p:txBody>
          <a:bodyPr wrap="square" rtlCol="0">
            <a:spAutoFit/>
          </a:bodyPr>
          <a:lstStyle/>
          <a:p>
            <a:pPr>
              <a:spcBef>
                <a:spcPts val="1200"/>
              </a:spcBef>
            </a:pPr>
            <a:r>
              <a:rPr lang="en-US" sz="2000" dirty="0">
                <a:solidFill>
                  <a:schemeClr val="bg1"/>
                </a:solidFill>
                <a:latin typeface="Arial" panose="020B0604020202020204" pitchFamily="34" charset="0"/>
                <a:cs typeface="Arial" panose="020B0604020202020204" pitchFamily="34" charset="0"/>
              </a:rPr>
              <a:t>Donald Kirkwood, Manager of Data Release and Procurement</a:t>
            </a:r>
          </a:p>
          <a:p>
            <a:pPr>
              <a:spcBef>
                <a:spcPts val="1200"/>
              </a:spcBef>
            </a:pPr>
            <a:r>
              <a:rPr lang="en-US" sz="2000" dirty="0">
                <a:solidFill>
                  <a:schemeClr val="bg1"/>
                </a:solidFill>
                <a:latin typeface="Arial" panose="020B0604020202020204" pitchFamily="34" charset="0"/>
                <a:cs typeface="Arial" panose="020B0604020202020204" pitchFamily="34" charset="0"/>
              </a:rPr>
              <a:t>Anne Medinus, Senior Research Account Specialist</a:t>
            </a:r>
          </a:p>
          <a:p>
            <a:pPr>
              <a:spcBef>
                <a:spcPts val="1200"/>
              </a:spcBef>
            </a:pPr>
            <a:r>
              <a:rPr lang="en-US" sz="2000" dirty="0">
                <a:solidFill>
                  <a:schemeClr val="bg1"/>
                </a:solidFill>
                <a:latin typeface="Arial" panose="020B0604020202020204" pitchFamily="34" charset="0"/>
                <a:cs typeface="Arial" panose="020B0604020202020204" pitchFamily="34" charset="0"/>
              </a:rPr>
              <a:t>Sylvia Hobbs, Associate Director of Data Strategy and User Support</a:t>
            </a:r>
          </a:p>
          <a:p>
            <a:pPr>
              <a:spcBef>
                <a:spcPts val="1200"/>
              </a:spcBef>
            </a:pPr>
            <a:r>
              <a:rPr lang="en-US" sz="2000" dirty="0">
                <a:solidFill>
                  <a:schemeClr val="bg1"/>
                </a:solidFill>
                <a:latin typeface="Arial" panose="020B0604020202020204" pitchFamily="34" charset="0"/>
                <a:cs typeface="Arial" panose="020B0604020202020204" pitchFamily="34" charset="0"/>
              </a:rPr>
              <a:t>June 25, 2024</a:t>
            </a:r>
          </a:p>
        </p:txBody>
      </p:sp>
      <p:sp>
        <p:nvSpPr>
          <p:cNvPr id="8" name="Footer">
            <a:extLst>
              <a:ext uri="{FF2B5EF4-FFF2-40B4-BE49-F238E27FC236}">
                <a16:creationId xmlns:a16="http://schemas.microsoft.com/office/drawing/2014/main" id="{A6C39D8E-0FBD-FD09-78BD-4A82D2F583BA}"/>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bg1"/>
                </a:solidFill>
              </a:rPr>
              <a:t>CHIA User Workgroup  |  June 25, 2024</a:t>
            </a:r>
          </a:p>
        </p:txBody>
      </p:sp>
      <p:cxnSp>
        <p:nvCxnSpPr>
          <p:cNvPr id="9" name="Decorative: horizontal rule">
            <a:extLst>
              <a:ext uri="{FF2B5EF4-FFF2-40B4-BE49-F238E27FC236}">
                <a16:creationId xmlns:a16="http://schemas.microsoft.com/office/drawing/2014/main" id="{4C4E9E53-94D2-B624-B91B-20D01E3A9A6F}"/>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CHIA Logo" descr="CHIA logo">
            <a:extLst>
              <a:ext uri="{FF2B5EF4-FFF2-40B4-BE49-F238E27FC236}">
                <a16:creationId xmlns:a16="http://schemas.microsoft.com/office/drawing/2014/main" id="{2A76CA9A-1E03-E86F-4C83-4BDE0187B549}"/>
              </a:ext>
            </a:extLst>
          </p:cNvPr>
          <p:cNvPicPr>
            <a:picLocks noChangeAspect="1"/>
          </p:cNvPicPr>
          <p:nvPr/>
        </p:nvPicPr>
        <p:blipFill>
          <a:blip r:embed="rId2"/>
          <a:stretch>
            <a:fillRect/>
          </a:stretch>
        </p:blipFill>
        <p:spPr>
          <a:xfrm>
            <a:off x="11145130" y="6299971"/>
            <a:ext cx="475741" cy="475741"/>
          </a:xfrm>
          <a:prstGeom prst="rect">
            <a:avLst/>
          </a:prstGeom>
        </p:spPr>
      </p:pic>
    </p:spTree>
    <p:extLst>
      <p:ext uri="{BB962C8B-B14F-4D97-AF65-F5344CB8AC3E}">
        <p14:creationId xmlns:p14="http://schemas.microsoft.com/office/powerpoint/2010/main" val="3888889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10</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754504" y="179875"/>
            <a:ext cx="1119800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b="1" dirty="0">
                <a:solidFill>
                  <a:schemeClr val="tx2"/>
                </a:solidFill>
                <a:latin typeface="Arial" panose="020B0604020202020204" pitchFamily="34" charset="0"/>
                <a:ea typeface="+mn-ea"/>
                <a:cs typeface="Arial" panose="020B0604020202020204" pitchFamily="34" charset="0"/>
              </a:rPr>
              <a:t>How to Check the Status of Your Release</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User Workgroup |  June 25,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EF300604-7E3A-99F1-4F20-AB891B786DDC}"/>
              </a:ext>
            </a:extLst>
          </p:cNvPr>
          <p:cNvSpPr txBox="1"/>
          <p:nvPr/>
        </p:nvSpPr>
        <p:spPr>
          <a:xfrm>
            <a:off x="441486" y="846106"/>
            <a:ext cx="11445714" cy="738664"/>
          </a:xfrm>
          <a:prstGeom prst="rect">
            <a:avLst/>
          </a:prstGeom>
          <a:noFill/>
        </p:spPr>
        <p:txBody>
          <a:bodyPr wrap="square" rtlCol="0">
            <a:spAutoFit/>
          </a:bodyPr>
          <a:lstStyle/>
          <a:p>
            <a:pPr lvl="1">
              <a:buClr>
                <a:schemeClr val="accent1"/>
              </a:buClr>
            </a:pPr>
            <a:r>
              <a:rPr lang="en-US" sz="1400" dirty="0">
                <a:cs typeface="Arial"/>
              </a:rPr>
              <a:t>You can visit the CHIA website </a:t>
            </a:r>
            <a:r>
              <a:rPr lang="en-US" sz="1400" dirty="0">
                <a:hlinkClick r:id="rId3"/>
              </a:rPr>
              <a:t>http://www.chiamass.gov/status-of-data-requests/</a:t>
            </a:r>
            <a:r>
              <a:rPr lang="en-US" sz="1400" dirty="0"/>
              <a:t> to check the status of data extracts and releases. The status website has drop down menus, as shown below, which allow you to narrow your search by request number, applicant type, and extract type.</a:t>
            </a:r>
            <a:endParaRPr lang="en-US" sz="1400" dirty="0">
              <a:solidFill>
                <a:schemeClr val="accent6"/>
              </a:solidFill>
              <a:cs typeface="Arial"/>
            </a:endParaRPr>
          </a:p>
          <a:p>
            <a:pPr marL="742950" lvl="1" indent="-285750">
              <a:buClr>
                <a:schemeClr val="accent1"/>
              </a:buClr>
              <a:buFont typeface="Wingdings" charset="2"/>
              <a:buChar char="§"/>
            </a:pPr>
            <a:endParaRPr lang="en-US" sz="1400" dirty="0">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49428266-A6CD-34EA-22F6-C74523C878C5}"/>
              </a:ext>
            </a:extLst>
          </p:cNvPr>
          <p:cNvGrpSpPr/>
          <p:nvPr/>
        </p:nvGrpSpPr>
        <p:grpSpPr>
          <a:xfrm>
            <a:off x="1931581" y="1362945"/>
            <a:ext cx="9980047" cy="4623075"/>
            <a:chOff x="1931581" y="1362945"/>
            <a:chExt cx="9980047" cy="4623075"/>
          </a:xfrm>
        </p:grpSpPr>
        <p:pic>
          <p:nvPicPr>
            <p:cNvPr id="10" name="Picture 9">
              <a:extLst>
                <a:ext uri="{FF2B5EF4-FFF2-40B4-BE49-F238E27FC236}">
                  <a16:creationId xmlns:a16="http://schemas.microsoft.com/office/drawing/2014/main" id="{3B3260EB-A4F2-80DF-2466-6352DF367F34}"/>
                </a:ext>
              </a:extLst>
            </p:cNvPr>
            <p:cNvPicPr>
              <a:picLocks noChangeAspect="1"/>
            </p:cNvPicPr>
            <p:nvPr/>
          </p:nvPicPr>
          <p:blipFill rotWithShape="1">
            <a:blip r:embed="rId4"/>
            <a:srcRect l="14691" t="28591" r="22526" b="9446"/>
            <a:stretch/>
          </p:blipFill>
          <p:spPr>
            <a:xfrm>
              <a:off x="1931581" y="1479683"/>
              <a:ext cx="8117392" cy="4506337"/>
            </a:xfrm>
            <a:prstGeom prst="rect">
              <a:avLst/>
            </a:prstGeom>
          </p:spPr>
        </p:pic>
        <p:pic>
          <p:nvPicPr>
            <p:cNvPr id="11" name="Picture 10">
              <a:extLst>
                <a:ext uri="{FF2B5EF4-FFF2-40B4-BE49-F238E27FC236}">
                  <a16:creationId xmlns:a16="http://schemas.microsoft.com/office/drawing/2014/main" id="{910C0E68-42E7-8EF7-BBA2-B6DF596748FE}"/>
                </a:ext>
              </a:extLst>
            </p:cNvPr>
            <p:cNvPicPr>
              <a:picLocks noChangeAspect="1"/>
            </p:cNvPicPr>
            <p:nvPr/>
          </p:nvPicPr>
          <p:blipFill rotWithShape="1">
            <a:blip r:embed="rId5"/>
            <a:srcRect l="58219" t="43214" r="16892" b="46043"/>
            <a:stretch/>
          </p:blipFill>
          <p:spPr>
            <a:xfrm>
              <a:off x="4980214" y="1515044"/>
              <a:ext cx="2275843" cy="552606"/>
            </a:xfrm>
            <a:prstGeom prst="rect">
              <a:avLst/>
            </a:prstGeom>
            <a:ln w="31750">
              <a:solidFill>
                <a:schemeClr val="accent6">
                  <a:lumMod val="50000"/>
                </a:schemeClr>
              </a:solidFill>
            </a:ln>
          </p:spPr>
        </p:pic>
        <p:cxnSp>
          <p:nvCxnSpPr>
            <p:cNvPr id="13" name="Straight Arrow Connector 12">
              <a:extLst>
                <a:ext uri="{FF2B5EF4-FFF2-40B4-BE49-F238E27FC236}">
                  <a16:creationId xmlns:a16="http://schemas.microsoft.com/office/drawing/2014/main" id="{1968F745-30E4-D03F-7CFF-66B75824D2B6}"/>
                </a:ext>
              </a:extLst>
            </p:cNvPr>
            <p:cNvCxnSpPr/>
            <p:nvPr/>
          </p:nvCxnSpPr>
          <p:spPr>
            <a:xfrm>
              <a:off x="6572903" y="2086177"/>
              <a:ext cx="716692" cy="58441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181E10F3-993E-E3DA-8609-FA037D116A0A}"/>
                </a:ext>
              </a:extLst>
            </p:cNvPr>
            <p:cNvPicPr>
              <a:picLocks noChangeAspect="1"/>
            </p:cNvPicPr>
            <p:nvPr/>
          </p:nvPicPr>
          <p:blipFill rotWithShape="1">
            <a:blip r:embed="rId6"/>
            <a:srcRect l="80411" t="32004" r="6438" b="57489"/>
            <a:stretch/>
          </p:blipFill>
          <p:spPr>
            <a:xfrm>
              <a:off x="9511632" y="1362945"/>
              <a:ext cx="1425336" cy="640565"/>
            </a:xfrm>
            <a:prstGeom prst="rect">
              <a:avLst/>
            </a:prstGeom>
          </p:spPr>
        </p:pic>
        <p:cxnSp>
          <p:nvCxnSpPr>
            <p:cNvPr id="16" name="Straight Arrow Connector 15">
              <a:extLst>
                <a:ext uri="{FF2B5EF4-FFF2-40B4-BE49-F238E27FC236}">
                  <a16:creationId xmlns:a16="http://schemas.microsoft.com/office/drawing/2014/main" id="{4EB00EB9-1F9C-74C9-AE20-9BC85B099017}"/>
                </a:ext>
              </a:extLst>
            </p:cNvPr>
            <p:cNvCxnSpPr/>
            <p:nvPr/>
          </p:nvCxnSpPr>
          <p:spPr>
            <a:xfrm flipH="1">
              <a:off x="9631289" y="1979250"/>
              <a:ext cx="259492" cy="383539"/>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0CE3FF18-431A-4422-46AE-35B1DFE0D393}"/>
                </a:ext>
              </a:extLst>
            </p:cNvPr>
            <p:cNvPicPr>
              <a:picLocks noChangeAspect="1"/>
            </p:cNvPicPr>
            <p:nvPr/>
          </p:nvPicPr>
          <p:blipFill rotWithShape="1">
            <a:blip r:embed="rId7"/>
            <a:srcRect l="58219" t="50602" r="16804" b="33379"/>
            <a:stretch/>
          </p:blipFill>
          <p:spPr>
            <a:xfrm>
              <a:off x="9627774" y="4177098"/>
              <a:ext cx="2283854" cy="823908"/>
            </a:xfrm>
            <a:prstGeom prst="rect">
              <a:avLst/>
            </a:prstGeom>
            <a:ln w="31750">
              <a:solidFill>
                <a:schemeClr val="accent6">
                  <a:lumMod val="50000"/>
                </a:schemeClr>
              </a:solidFill>
            </a:ln>
          </p:spPr>
        </p:pic>
        <p:cxnSp>
          <p:nvCxnSpPr>
            <p:cNvPr id="19" name="Straight Arrow Connector 18">
              <a:extLst>
                <a:ext uri="{FF2B5EF4-FFF2-40B4-BE49-F238E27FC236}">
                  <a16:creationId xmlns:a16="http://schemas.microsoft.com/office/drawing/2014/main" id="{815D8897-A05C-0BA1-4971-BA1112D40273}"/>
                </a:ext>
              </a:extLst>
            </p:cNvPr>
            <p:cNvCxnSpPr/>
            <p:nvPr/>
          </p:nvCxnSpPr>
          <p:spPr>
            <a:xfrm flipH="1" flipV="1">
              <a:off x="9545149" y="3665653"/>
              <a:ext cx="230432" cy="456589"/>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6276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11</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643813" y="170544"/>
            <a:ext cx="1135535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b="1" dirty="0">
                <a:solidFill>
                  <a:schemeClr val="tx2"/>
                </a:solidFill>
                <a:latin typeface="Arial" panose="020B0604020202020204" pitchFamily="34" charset="0"/>
                <a:ea typeface="+mn-ea"/>
                <a:cs typeface="Arial" panose="020B0604020202020204" pitchFamily="34" charset="0"/>
              </a:rPr>
              <a:t>Data Applications Received and Commenting</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User Workgroup |  June 25,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0" name="TextBox 9">
            <a:extLst>
              <a:ext uri="{FF2B5EF4-FFF2-40B4-BE49-F238E27FC236}">
                <a16:creationId xmlns:a16="http://schemas.microsoft.com/office/drawing/2014/main" id="{75F6E151-CE22-CED0-258F-1A85F114A862}"/>
              </a:ext>
            </a:extLst>
          </p:cNvPr>
          <p:cNvSpPr txBox="1"/>
          <p:nvPr/>
        </p:nvSpPr>
        <p:spPr>
          <a:xfrm>
            <a:off x="737118" y="909649"/>
            <a:ext cx="11336694" cy="646331"/>
          </a:xfrm>
          <a:prstGeom prst="rect">
            <a:avLst/>
          </a:prstGeom>
          <a:noFill/>
        </p:spPr>
        <p:txBody>
          <a:bodyPr wrap="square">
            <a:spAutoFit/>
          </a:bodyPr>
          <a:lstStyle/>
          <a:p>
            <a:pPr lvl="1">
              <a:buClr>
                <a:schemeClr val="accent1"/>
              </a:buClr>
            </a:pPr>
            <a:r>
              <a:rPr lang="en-US" sz="1800" dirty="0">
                <a:cs typeface="Arial"/>
              </a:rPr>
              <a:t>You can visit the CHIA website </a:t>
            </a:r>
            <a:r>
              <a:rPr lang="en-US" sz="1800" dirty="0">
                <a:cs typeface="Arial"/>
                <a:hlinkClick r:id="rId3"/>
              </a:rPr>
              <a:t>https://www.chiamass.gov/apcd-application-received-and-commenting/</a:t>
            </a:r>
            <a:r>
              <a:rPr lang="en-US" sz="1800" dirty="0">
                <a:cs typeface="Arial"/>
              </a:rPr>
              <a:t> </a:t>
            </a:r>
          </a:p>
          <a:p>
            <a:pPr lvl="1">
              <a:buClr>
                <a:schemeClr val="accent1"/>
              </a:buClr>
            </a:pPr>
            <a:r>
              <a:rPr lang="en-US" sz="1800" dirty="0"/>
              <a:t>to check non-government applications received, </a:t>
            </a:r>
            <a:r>
              <a:rPr lang="en-US" dirty="0"/>
              <a:t>awaiting public comments, and approved.</a:t>
            </a:r>
            <a:endParaRPr lang="en-US" sz="1800" dirty="0">
              <a:solidFill>
                <a:schemeClr val="accent6"/>
              </a:solidFill>
              <a:cs typeface="Arial"/>
            </a:endParaRPr>
          </a:p>
        </p:txBody>
      </p:sp>
      <p:pic>
        <p:nvPicPr>
          <p:cNvPr id="12" name="Picture 11">
            <a:extLst>
              <a:ext uri="{FF2B5EF4-FFF2-40B4-BE49-F238E27FC236}">
                <a16:creationId xmlns:a16="http://schemas.microsoft.com/office/drawing/2014/main" id="{6E00668D-70BF-B811-BA50-4A260E1169CC}"/>
              </a:ext>
            </a:extLst>
          </p:cNvPr>
          <p:cNvPicPr>
            <a:picLocks noChangeAspect="1"/>
          </p:cNvPicPr>
          <p:nvPr/>
        </p:nvPicPr>
        <p:blipFill rotWithShape="1">
          <a:blip r:embed="rId4"/>
          <a:srcRect l="13546" t="27076" r="13979" b="11019"/>
          <a:stretch/>
        </p:blipFill>
        <p:spPr>
          <a:xfrm>
            <a:off x="1679510" y="1651518"/>
            <a:ext cx="8836090" cy="4245429"/>
          </a:xfrm>
          <a:prstGeom prst="rect">
            <a:avLst/>
          </a:prstGeom>
          <a:ln w="15875">
            <a:solidFill>
              <a:schemeClr val="accent1"/>
            </a:solidFill>
          </a:ln>
        </p:spPr>
      </p:pic>
    </p:spTree>
    <p:extLst>
      <p:ext uri="{BB962C8B-B14F-4D97-AF65-F5344CB8AC3E}">
        <p14:creationId xmlns:p14="http://schemas.microsoft.com/office/powerpoint/2010/main" val="240488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12</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754504" y="179875"/>
            <a:ext cx="1119800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b="1" dirty="0">
                <a:solidFill>
                  <a:schemeClr val="tx2"/>
                </a:solidFill>
                <a:latin typeface="Arial" panose="020B0604020202020204" pitchFamily="34" charset="0"/>
                <a:ea typeface="+mn-ea"/>
                <a:cs typeface="Arial" panose="020B0604020202020204" pitchFamily="34" charset="0"/>
              </a:rPr>
              <a:t>Past User Support Presentations Online</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User Workgroup |  June 25,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pic>
        <p:nvPicPr>
          <p:cNvPr id="15" name="Picture 14">
            <a:extLst>
              <a:ext uri="{FF2B5EF4-FFF2-40B4-BE49-F238E27FC236}">
                <a16:creationId xmlns:a16="http://schemas.microsoft.com/office/drawing/2014/main" id="{B5D906FB-00F0-F599-691C-27A24389B45D}"/>
              </a:ext>
            </a:extLst>
          </p:cNvPr>
          <p:cNvPicPr>
            <a:picLocks noChangeAspect="1"/>
          </p:cNvPicPr>
          <p:nvPr/>
        </p:nvPicPr>
        <p:blipFill rotWithShape="1">
          <a:blip r:embed="rId3"/>
          <a:srcRect l="14464" t="34694" r="15204" b="10204"/>
          <a:stretch/>
        </p:blipFill>
        <p:spPr>
          <a:xfrm>
            <a:off x="1141977" y="1623365"/>
            <a:ext cx="10036096" cy="4422872"/>
          </a:xfrm>
          <a:prstGeom prst="rect">
            <a:avLst/>
          </a:prstGeom>
        </p:spPr>
      </p:pic>
      <p:sp>
        <p:nvSpPr>
          <p:cNvPr id="21" name="TextBox 20">
            <a:extLst>
              <a:ext uri="{FF2B5EF4-FFF2-40B4-BE49-F238E27FC236}">
                <a16:creationId xmlns:a16="http://schemas.microsoft.com/office/drawing/2014/main" id="{D2F4F924-0495-B283-A8E8-078FF431294E}"/>
              </a:ext>
            </a:extLst>
          </p:cNvPr>
          <p:cNvSpPr txBox="1"/>
          <p:nvPr/>
        </p:nvSpPr>
        <p:spPr>
          <a:xfrm>
            <a:off x="755780" y="908189"/>
            <a:ext cx="10767526" cy="646331"/>
          </a:xfrm>
          <a:prstGeom prst="rect">
            <a:avLst/>
          </a:prstGeom>
          <a:noFill/>
        </p:spPr>
        <p:txBody>
          <a:bodyPr wrap="square">
            <a:spAutoFit/>
          </a:bodyPr>
          <a:lstStyle/>
          <a:p>
            <a:pPr lvl="1">
              <a:buClr>
                <a:schemeClr val="accent1"/>
              </a:buClr>
            </a:pPr>
            <a:r>
              <a:rPr lang="en-US" sz="1800" dirty="0">
                <a:cs typeface="Arial"/>
              </a:rPr>
              <a:t>You can visit the CHIA website </a:t>
            </a:r>
            <a:r>
              <a:rPr lang="en-US" dirty="0">
                <a:latin typeface="Arial" panose="020B0604020202020204" pitchFamily="34" charset="0"/>
                <a:cs typeface="Arial" panose="020B0604020202020204" pitchFamily="34" charset="0"/>
                <a:hlinkClick r:id="rId4"/>
              </a:rPr>
              <a:t>http://www.chiamass.gov/ma-apcd-and-case-mix-user-workgroup-information/</a:t>
            </a:r>
            <a:r>
              <a:rPr lang="en-US" dirty="0">
                <a:latin typeface="Arial" panose="020B0604020202020204" pitchFamily="34" charset="0"/>
                <a:cs typeface="Arial" panose="020B0604020202020204" pitchFamily="34" charset="0"/>
              </a:rPr>
              <a:t> to access past user support webinar presentations and other user support materials.</a:t>
            </a:r>
            <a:endParaRPr lang="en-US" sz="1800" dirty="0">
              <a:solidFill>
                <a:schemeClr val="accent6"/>
              </a:solidFill>
              <a:cs typeface="Arial"/>
            </a:endParaRPr>
          </a:p>
        </p:txBody>
      </p:sp>
    </p:spTree>
    <p:extLst>
      <p:ext uri="{BB962C8B-B14F-4D97-AF65-F5344CB8AC3E}">
        <p14:creationId xmlns:p14="http://schemas.microsoft.com/office/powerpoint/2010/main" val="3971355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7CE4B48-06A0-BB65-2C81-56762F887270}"/>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chemeClr val="bg1"/>
                </a:solidFill>
              </a:rPr>
              <a:pPr/>
              <a:t>13</a:t>
            </a:fld>
            <a:endParaRPr lang="en-US" dirty="0">
              <a:solidFill>
                <a:schemeClr val="bg1"/>
              </a:solidFill>
            </a:endParaRPr>
          </a:p>
        </p:txBody>
      </p:sp>
      <p:sp>
        <p:nvSpPr>
          <p:cNvPr id="7" name="Footer Placeholder 4">
            <a:extLst>
              <a:ext uri="{FF2B5EF4-FFF2-40B4-BE49-F238E27FC236}">
                <a16:creationId xmlns:a16="http://schemas.microsoft.com/office/drawing/2014/main" id="{C1A82333-4671-8B84-3A6E-5FC44006FE2D}"/>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bg1"/>
                </a:solidFill>
              </a:rPr>
              <a:t>CHIA User Workgroup  |  June 25, 2024</a:t>
            </a:r>
          </a:p>
        </p:txBody>
      </p:sp>
      <p:sp>
        <p:nvSpPr>
          <p:cNvPr id="3" name="Decorative: Orange Sidebar">
            <a:extLst>
              <a:ext uri="{FF2B5EF4-FFF2-40B4-BE49-F238E27FC236}">
                <a16:creationId xmlns:a16="http://schemas.microsoft.com/office/drawing/2014/main" id="{58877063-A12E-127D-7A18-5D692EBFDEEC}"/>
              </a:ext>
              <a:ext uri="{C183D7F6-B498-43B3-948B-1728B52AA6E4}">
                <adec:decorative xmlns:adec="http://schemas.microsoft.com/office/drawing/2017/decorative" val="1"/>
              </a:ext>
            </a:extLst>
          </p:cNvPr>
          <p:cNvSpPr/>
          <p:nvPr/>
        </p:nvSpPr>
        <p:spPr>
          <a:xfrm>
            <a:off x="0" y="9427"/>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dline">
            <a:extLst>
              <a:ext uri="{FF2B5EF4-FFF2-40B4-BE49-F238E27FC236}">
                <a16:creationId xmlns:a16="http://schemas.microsoft.com/office/drawing/2014/main" id="{4F94C746-DEB8-D3E3-3763-12C030A60404}"/>
              </a:ext>
            </a:extLst>
          </p:cNvPr>
          <p:cNvSpPr txBox="1">
            <a:spLocks/>
          </p:cNvSpPr>
          <p:nvPr/>
        </p:nvSpPr>
        <p:spPr>
          <a:xfrm>
            <a:off x="944218" y="1710598"/>
            <a:ext cx="9459415"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6600" dirty="0">
                <a:solidFill>
                  <a:schemeClr val="bg1"/>
                </a:solidFill>
                <a:latin typeface="Arial" panose="020B0604020202020204" pitchFamily="34" charset="0"/>
                <a:ea typeface="+mn-ea"/>
                <a:cs typeface="Arial" panose="020B0604020202020204" pitchFamily="34" charset="0"/>
              </a:rPr>
              <a:t>User Support Questions</a:t>
            </a:r>
          </a:p>
        </p:txBody>
      </p:sp>
      <p:cxnSp>
        <p:nvCxnSpPr>
          <p:cNvPr id="6" name="Decorative: horizontal rule">
            <a:extLst>
              <a:ext uri="{FF2B5EF4-FFF2-40B4-BE49-F238E27FC236}">
                <a16:creationId xmlns:a16="http://schemas.microsoft.com/office/drawing/2014/main" id="{AA30DF04-E1BF-F511-B59A-3E648DB9925B}"/>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Decorative: CHIA Logo">
            <a:extLst>
              <a:ext uri="{FF2B5EF4-FFF2-40B4-BE49-F238E27FC236}">
                <a16:creationId xmlns:a16="http://schemas.microsoft.com/office/drawing/2014/main" id="{8ED95456-9743-C89B-9B50-3C0E092632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45130" y="6299971"/>
            <a:ext cx="475741" cy="475741"/>
          </a:xfrm>
          <a:prstGeom prst="rect">
            <a:avLst/>
          </a:prstGeom>
        </p:spPr>
      </p:pic>
      <p:sp>
        <p:nvSpPr>
          <p:cNvPr id="9" name="Decorative: Orange sidebar">
            <a:extLst>
              <a:ext uri="{FF2B5EF4-FFF2-40B4-BE49-F238E27FC236}">
                <a16:creationId xmlns:a16="http://schemas.microsoft.com/office/drawing/2014/main" id="{7464B198-C71F-47FA-2EB9-359AE1EB4348}"/>
              </a:ext>
              <a:ext uri="{C183D7F6-B498-43B3-948B-1728B52AA6E4}">
                <adec:decorative xmlns:adec="http://schemas.microsoft.com/office/drawing/2017/decorative" val="1"/>
              </a:ext>
            </a:extLst>
          </p:cNvPr>
          <p:cNvSpPr/>
          <p:nvPr/>
        </p:nvSpPr>
        <p:spPr>
          <a:xfrm>
            <a:off x="-4847" y="1524"/>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53468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14</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502579" y="95899"/>
            <a:ext cx="11543241"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600" b="1" dirty="0">
                <a:solidFill>
                  <a:schemeClr val="tx2"/>
                </a:solidFill>
                <a:latin typeface="Arial" panose="020B0604020202020204" pitchFamily="34" charset="0"/>
                <a:ea typeface="+mn-ea"/>
                <a:cs typeface="Arial" panose="020B0604020202020204" pitchFamily="34" charset="0"/>
              </a:rPr>
              <a:t>Question: Does the MA APCD contain data on prison healthcare?</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User Workgroup |  June 25,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5" name="TextBox 4">
            <a:extLst>
              <a:ext uri="{FF2B5EF4-FFF2-40B4-BE49-F238E27FC236}">
                <a16:creationId xmlns:a16="http://schemas.microsoft.com/office/drawing/2014/main" id="{ECC8105B-FEC9-19FB-F0F3-89E346163850}"/>
              </a:ext>
            </a:extLst>
          </p:cNvPr>
          <p:cNvSpPr txBox="1"/>
          <p:nvPr/>
        </p:nvSpPr>
        <p:spPr>
          <a:xfrm>
            <a:off x="453353" y="1247129"/>
            <a:ext cx="11406433" cy="5047536"/>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Answer</a:t>
            </a:r>
            <a:r>
              <a:rPr lang="en-US" sz="1400" dirty="0">
                <a:latin typeface="Arial" panose="020B0604020202020204" pitchFamily="34" charset="0"/>
                <a:cs typeface="Arial" panose="020B0604020202020204" pitchFamily="34" charset="0"/>
              </a:rPr>
              <a:t>: The medical claims file contains a field called “</a:t>
            </a:r>
            <a:r>
              <a:rPr lang="en-US" sz="1400" b="1" dirty="0">
                <a:latin typeface="Arial" panose="020B0604020202020204" pitchFamily="34" charset="0"/>
                <a:cs typeface="Arial" panose="020B0604020202020204" pitchFamily="34" charset="0"/>
              </a:rPr>
              <a:t>Site of Service - on NSF/CMS 1500 Claims</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(MC037) </a:t>
            </a:r>
            <a:r>
              <a:rPr lang="en-US" sz="1400" dirty="0">
                <a:latin typeface="Arial" panose="020B0604020202020204" pitchFamily="34" charset="0"/>
                <a:cs typeface="Arial" panose="020B0604020202020204" pitchFamily="34" charset="0"/>
              </a:rPr>
              <a:t>where carriers are asked to report the two-digit value that defines the Place of Service on a professional claim. Populating this field is required when </a:t>
            </a:r>
            <a:r>
              <a:rPr lang="en-US" sz="1400" b="1" dirty="0">
                <a:latin typeface="Arial" panose="020B0604020202020204" pitchFamily="34" charset="0"/>
                <a:cs typeface="Arial" panose="020B0604020202020204" pitchFamily="34" charset="0"/>
              </a:rPr>
              <a:t>MC094 (Type of Claim) </a:t>
            </a:r>
            <a:r>
              <a:rPr lang="en-US" sz="1400" dirty="0">
                <a:latin typeface="Arial" panose="020B0604020202020204" pitchFamily="34" charset="0"/>
                <a:cs typeface="Arial" panose="020B0604020202020204" pitchFamily="34" charset="0"/>
              </a:rPr>
              <a:t>equals code ‘001’ for professional claim.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One of the two-digit coding values for MC037 is code ’09’. The </a:t>
            </a:r>
            <a:r>
              <a:rPr lang="en-US" altLang="en-US" sz="1400" dirty="0">
                <a:latin typeface="Arial" panose="020B0604020202020204" pitchFamily="34" charset="0"/>
                <a:cs typeface="Arial" panose="020B0604020202020204" pitchFamily="34" charset="0"/>
              </a:rPr>
              <a:t>MA APCD medical claims contains records using this code. </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r>
              <a:rPr lang="en-US" sz="1400" b="1" dirty="0">
                <a:latin typeface="Arial" panose="020B0604020202020204" pitchFamily="34" charset="0"/>
                <a:cs typeface="Arial" panose="020B0604020202020204" pitchFamily="34" charset="0"/>
              </a:rPr>
              <a:t>Code 09 is used when the site of service is a “</a:t>
            </a:r>
            <a:r>
              <a:rPr lang="en-US" altLang="en-US" sz="1400" b="1" dirty="0">
                <a:latin typeface="Arial" panose="020B0604020202020204" pitchFamily="34" charset="0"/>
                <a:cs typeface="Arial" panose="020B0604020202020204" pitchFamily="34" charset="0"/>
              </a:rPr>
              <a:t>Prison/Correctional Facility</a:t>
            </a:r>
            <a:r>
              <a:rPr lang="en-US" altLang="en-US" sz="1400" dirty="0">
                <a:latin typeface="Arial" panose="020B0604020202020204" pitchFamily="34" charset="0"/>
                <a:cs typeface="Arial" panose="020B0604020202020204" pitchFamily="34" charset="0"/>
              </a:rPr>
              <a:t>. A prison, jail, reformatory, work farm, detention center, or any other similar facility maintained by either Federal, State or local authorities for the purpose of confinement or rehabilitation of adult or juvenile criminal offenders.”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Tangentially related, the MA APCD provider table contains a taxonomy code field (PV022) where carriers report “the standard code that defines this provider for this line of service.  Taxonomy values allow for the reporting of many types of clinicians, assistants and technicians, where applicable, as well as Physicians, Nurses, Groups, Facilities, etc.” There is a provider taxonomy code field ‘</a:t>
            </a:r>
            <a:r>
              <a:rPr lang="en-US" sz="1400" b="1" dirty="0">
                <a:latin typeface="Arial" panose="020B0604020202020204" pitchFamily="34" charset="0"/>
                <a:cs typeface="Arial" panose="020B0604020202020204" pitchFamily="34" charset="0"/>
              </a:rPr>
              <a:t>173000000X</a:t>
            </a:r>
            <a:r>
              <a:rPr lang="en-US" sz="1400" dirty="0">
                <a:latin typeface="Arial" panose="020B0604020202020204" pitchFamily="34" charset="0"/>
                <a:cs typeface="Arial" panose="020B0604020202020204" pitchFamily="34" charset="0"/>
              </a:rPr>
              <a:t>’.  The MA APCD provider table contains records using this code.</a:t>
            </a:r>
          </a:p>
          <a:p>
            <a:endParaRPr lang="en-US" sz="1400" b="1" dirty="0">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r>
              <a:rPr lang="en-US" sz="1400" b="1" dirty="0">
                <a:latin typeface="Arial" panose="020B0604020202020204" pitchFamily="34" charset="0"/>
                <a:cs typeface="Arial" panose="020B0604020202020204" pitchFamily="34" charset="0"/>
              </a:rPr>
              <a:t>Taxonomy code 173000000X</a:t>
            </a:r>
            <a:r>
              <a:rPr lang="en-US" sz="1400" dirty="0">
                <a:latin typeface="Arial" panose="020B0604020202020204" pitchFamily="34" charset="0"/>
                <a:cs typeface="Arial" panose="020B0604020202020204" pitchFamily="34" charset="0"/>
              </a:rPr>
              <a:t>’ is used when the provider’s specialty is associated with legal medicine including </a:t>
            </a:r>
            <a:r>
              <a:rPr lang="en-US" sz="1400" b="1" dirty="0">
                <a:latin typeface="Arial" panose="020B0604020202020204" pitchFamily="34" charset="0"/>
                <a:cs typeface="Arial" panose="020B0604020202020204" pitchFamily="34" charset="0"/>
              </a:rPr>
              <a:t>Forensic Pathology </a:t>
            </a:r>
            <a:r>
              <a:rPr lang="en-US" sz="1400" dirty="0">
                <a:latin typeface="Arial" panose="020B0604020202020204" pitchFamily="34" charset="0"/>
                <a:cs typeface="Arial" panose="020B0604020202020204" pitchFamily="34" charset="0"/>
              </a:rPr>
              <a:t>(e.g. performing autopsies, collecting and analyzing evidence in criminal and civil cases);  </a:t>
            </a:r>
            <a:r>
              <a:rPr lang="en-US" sz="1400" b="1" dirty="0">
                <a:latin typeface="Arial" panose="020B0604020202020204" pitchFamily="34" charset="0"/>
                <a:cs typeface="Arial" panose="020B0604020202020204" pitchFamily="34" charset="0"/>
              </a:rPr>
              <a:t>Clinical Forensic Medicine </a:t>
            </a:r>
            <a:r>
              <a:rPr lang="en-US" sz="1400" dirty="0">
                <a:latin typeface="Arial" panose="020B0604020202020204" pitchFamily="34" charset="0"/>
                <a:cs typeface="Arial" panose="020B0604020202020204" pitchFamily="34" charset="0"/>
              </a:rPr>
              <a:t>(e.g. evaluating injuries in cases of assault, abuse, or accidents and providing medical care to individuals in custody, assessing the competency and mental state of individuals involved in legal proceedings); </a:t>
            </a:r>
            <a:r>
              <a:rPr lang="en-US" sz="1400" b="1" dirty="0">
                <a:latin typeface="Arial" panose="020B0604020202020204" pitchFamily="34" charset="0"/>
                <a:cs typeface="Arial" panose="020B0604020202020204" pitchFamily="34" charset="0"/>
              </a:rPr>
              <a:t>Forensic Toxicology </a:t>
            </a:r>
            <a:r>
              <a:rPr lang="en-US" sz="1400" dirty="0">
                <a:latin typeface="Arial" panose="020B0604020202020204" pitchFamily="34" charset="0"/>
                <a:cs typeface="Arial" panose="020B0604020202020204" pitchFamily="34" charset="0"/>
              </a:rPr>
              <a:t>(e.g. analyzing biological samples and interpreting toxicological findings for legal investigations); </a:t>
            </a:r>
            <a:r>
              <a:rPr lang="en-US" sz="1400" b="1" dirty="0">
                <a:latin typeface="Arial" panose="020B0604020202020204" pitchFamily="34" charset="0"/>
                <a:cs typeface="Arial" panose="020B0604020202020204" pitchFamily="34" charset="0"/>
              </a:rPr>
              <a:t>Medical-Legal Consultation </a:t>
            </a:r>
            <a:r>
              <a:rPr lang="en-US" sz="1400" dirty="0">
                <a:latin typeface="Arial" panose="020B0604020202020204" pitchFamily="34" charset="0"/>
                <a:cs typeface="Arial" panose="020B0604020202020204" pitchFamily="34" charset="0"/>
              </a:rPr>
              <a:t>(e.g. advising legal professionals on standard of care and potential malpractice); </a:t>
            </a:r>
            <a:r>
              <a:rPr lang="en-US" sz="1400" b="1" dirty="0">
                <a:latin typeface="Arial" panose="020B0604020202020204" pitchFamily="34" charset="0"/>
                <a:cs typeface="Arial" panose="020B0604020202020204" pitchFamily="34" charset="0"/>
              </a:rPr>
              <a:t>Public Health and Epidemiology </a:t>
            </a:r>
            <a:r>
              <a:rPr lang="en-US" sz="1400" dirty="0">
                <a:latin typeface="Arial" panose="020B0604020202020204" pitchFamily="34" charset="0"/>
                <a:cs typeface="Arial" panose="020B0604020202020204" pitchFamily="34" charset="0"/>
              </a:rPr>
              <a:t>(e.g. investigating the legal implications of disease outbreaks and legal aspects of public health interventions).</a:t>
            </a:r>
            <a:endParaRPr lang="en-US" altLang="en-US" sz="1400"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id="{C7EFF2E9-8F56-5495-7181-33825B8CF5F9}"/>
              </a:ext>
            </a:extLst>
          </p:cNvPr>
          <p:cNvSpPr>
            <a:spLocks noChangeArrowheads="1"/>
          </p:cNvSpPr>
          <p:nvPr/>
        </p:nvSpPr>
        <p:spPr bwMode="auto">
          <a:xfrm>
            <a:off x="593888" y="154279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75626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15</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502579" y="254519"/>
            <a:ext cx="9602473"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600" b="1" dirty="0">
                <a:solidFill>
                  <a:schemeClr val="tx2"/>
                </a:solidFill>
                <a:latin typeface="Arial" panose="020B0604020202020204" pitchFamily="34" charset="0"/>
                <a:ea typeface="+mn-ea"/>
                <a:cs typeface="Arial" panose="020B0604020202020204" pitchFamily="34" charset="0"/>
              </a:rPr>
              <a:t>Question: Does the MA APCD contain data on Doula providers?</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User Workgroup |  June 25,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5" name="TextBox 4">
            <a:extLst>
              <a:ext uri="{FF2B5EF4-FFF2-40B4-BE49-F238E27FC236}">
                <a16:creationId xmlns:a16="http://schemas.microsoft.com/office/drawing/2014/main" id="{ECC8105B-FEC9-19FB-F0F3-89E346163850}"/>
              </a:ext>
            </a:extLst>
          </p:cNvPr>
          <p:cNvSpPr txBox="1"/>
          <p:nvPr/>
        </p:nvSpPr>
        <p:spPr>
          <a:xfrm>
            <a:off x="546659" y="1722991"/>
            <a:ext cx="11265896" cy="452431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Answer</a:t>
            </a:r>
            <a:r>
              <a:rPr lang="en-US" sz="1600" dirty="0">
                <a:latin typeface="Arial" panose="020B0604020202020204" pitchFamily="34" charset="0"/>
                <a:cs typeface="Arial" panose="020B0604020202020204" pitchFamily="34" charset="0"/>
              </a:rPr>
              <a:t>: Only 2.1% of the Massachusetts area Doulas listed in the CMS National Plan and Provider Enumeration System NPI Registry are in the MA APCD. There is a specific taxonomy code for Doulas.</a:t>
            </a:r>
          </a:p>
          <a:p>
            <a:pPr lvl="1">
              <a:buClr>
                <a:schemeClr val="accent1"/>
              </a:buClr>
            </a:pPr>
            <a:endParaRPr lang="en-US" sz="1600" b="1" dirty="0">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r>
              <a:rPr lang="en-US" sz="1600" dirty="0">
                <a:latin typeface="Arial" panose="020B0604020202020204" pitchFamily="34" charset="0"/>
                <a:cs typeface="Arial" panose="020B0604020202020204" pitchFamily="34" charset="0"/>
              </a:rPr>
              <a:t>The taxonomy code </a:t>
            </a:r>
            <a:r>
              <a:rPr lang="en-US" sz="1600" b="1" dirty="0">
                <a:latin typeface="Arial" panose="020B0604020202020204" pitchFamily="34" charset="0"/>
                <a:cs typeface="Arial" panose="020B0604020202020204" pitchFamily="34" charset="0"/>
              </a:rPr>
              <a:t>374J000000X</a:t>
            </a:r>
            <a:r>
              <a:rPr lang="en-US" sz="1600" dirty="0">
                <a:latin typeface="Arial" panose="020B0604020202020204" pitchFamily="34" charset="0"/>
                <a:cs typeface="Arial" panose="020B0604020202020204" pitchFamily="34" charset="0"/>
              </a:rPr>
              <a:t> is for Doulas, classified under Nursing Service-Related Providers who offer continuous physical, emotional, and informational support to a mother before, during, and shortly after childbirth.</a:t>
            </a:r>
          </a:p>
          <a:p>
            <a:pPr>
              <a:buClr>
                <a:schemeClr val="accent1"/>
              </a:buClr>
            </a:pPr>
            <a:endParaRPr lang="en-US" sz="1600" dirty="0">
              <a:latin typeface="Arial" panose="020B0604020202020204" pitchFamily="34" charset="0"/>
              <a:cs typeface="Arial" panose="020B0604020202020204" pitchFamily="34" charset="0"/>
            </a:endParaRPr>
          </a:p>
          <a:p>
            <a:pPr>
              <a:buClr>
                <a:schemeClr val="accent1"/>
              </a:buClr>
            </a:pPr>
            <a:r>
              <a:rPr lang="en-US" sz="1600" dirty="0">
                <a:latin typeface="Arial" panose="020B0604020202020204" pitchFamily="34" charset="0"/>
                <a:cs typeface="Arial" panose="020B0604020202020204" pitchFamily="34" charset="0"/>
              </a:rPr>
              <a:t>However, not all Doulas use this taxonomy code. The different taxonomy codes for providers whose entity name includes Doula and who have an NPI are:</a:t>
            </a:r>
          </a:p>
          <a:p>
            <a:pPr>
              <a:buClr>
                <a:schemeClr val="accent1"/>
              </a:buClr>
            </a:pPr>
            <a:endParaRPr lang="en-US" sz="1600" dirty="0">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r>
              <a:rPr lang="en-US" sz="1600" dirty="0">
                <a:latin typeface="Arial" panose="020B0604020202020204" pitchFamily="34" charset="0"/>
                <a:cs typeface="Arial" panose="020B0604020202020204" pitchFamily="34" charset="0"/>
              </a:rPr>
              <a:t>374J00000X - Doula</a:t>
            </a:r>
          </a:p>
          <a:p>
            <a:pPr marL="742950" lvl="1" indent="-285750">
              <a:buClr>
                <a:schemeClr val="accent1"/>
              </a:buClr>
              <a:buFont typeface="Wingdings" charset="2"/>
              <a:buChar char="§"/>
            </a:pPr>
            <a:r>
              <a:rPr lang="en-US" sz="1600" dirty="0">
                <a:latin typeface="Arial" panose="020B0604020202020204" pitchFamily="34" charset="0"/>
                <a:cs typeface="Arial" panose="020B0604020202020204" pitchFamily="34" charset="0"/>
              </a:rPr>
              <a:t>174H00000X - Health Educator</a:t>
            </a:r>
          </a:p>
          <a:p>
            <a:pPr marL="742950" lvl="1" indent="-285750">
              <a:buClr>
                <a:schemeClr val="accent1"/>
              </a:buClr>
              <a:buFont typeface="Wingdings" charset="2"/>
              <a:buChar char="§"/>
            </a:pPr>
            <a:r>
              <a:rPr lang="en-US" sz="1600" dirty="0">
                <a:latin typeface="Arial" panose="020B0604020202020204" pitchFamily="34" charset="0"/>
                <a:cs typeface="Arial" panose="020B0604020202020204" pitchFamily="34" charset="0"/>
              </a:rPr>
              <a:t>171W00000X - Contractor</a:t>
            </a:r>
          </a:p>
          <a:p>
            <a:pPr marL="742950" lvl="1" indent="-285750">
              <a:buClr>
                <a:schemeClr val="accent1"/>
              </a:buClr>
              <a:buFont typeface="Wingdings" charset="2"/>
              <a:buChar char="§"/>
            </a:pPr>
            <a:r>
              <a:rPr lang="en-US" sz="1600" dirty="0">
                <a:latin typeface="Arial" panose="020B0604020202020204" pitchFamily="34" charset="0"/>
                <a:cs typeface="Arial" panose="020B0604020202020204" pitchFamily="34" charset="0"/>
              </a:rPr>
              <a:t>193400000X - Single Specialty Group</a:t>
            </a:r>
          </a:p>
          <a:p>
            <a:pPr marL="742950" lvl="1" indent="-285750">
              <a:buClr>
                <a:schemeClr val="accent1"/>
              </a:buClr>
              <a:buFont typeface="Wingdings" charset="2"/>
              <a:buChar char="§"/>
            </a:pPr>
            <a:r>
              <a:rPr lang="en-US" sz="1600" dirty="0">
                <a:latin typeface="Arial" panose="020B0604020202020204" pitchFamily="34" charset="0"/>
                <a:cs typeface="Arial" panose="020B0604020202020204" pitchFamily="34" charset="0"/>
              </a:rPr>
              <a:t>193200000X - Multi-Specialty Group</a:t>
            </a:r>
          </a:p>
          <a:p>
            <a:pPr marL="742950" lvl="1" indent="-285750">
              <a:buClr>
                <a:schemeClr val="accent1"/>
              </a:buClr>
              <a:buFont typeface="Wingdings" charset="2"/>
              <a:buChar char="§"/>
            </a:pPr>
            <a:r>
              <a:rPr lang="en-US" sz="1600" dirty="0">
                <a:latin typeface="Arial" panose="020B0604020202020204" pitchFamily="34" charset="0"/>
                <a:cs typeface="Arial" panose="020B0604020202020204" pitchFamily="34" charset="0"/>
              </a:rPr>
              <a:t>172V00000X - Community Health Worker		</a:t>
            </a:r>
          </a:p>
          <a:p>
            <a:pPr marL="742950" lvl="1" indent="-285750">
              <a:buClr>
                <a:schemeClr val="accent1"/>
              </a:buClr>
              <a:buFont typeface="Wingdings" charset="2"/>
              <a:buChar char="§"/>
            </a:pPr>
            <a:r>
              <a:rPr lang="en-US" sz="1600" dirty="0">
                <a:latin typeface="Arial" panose="020B0604020202020204" pitchFamily="34" charset="0"/>
                <a:cs typeface="Arial" panose="020B0604020202020204" pitchFamily="34" charset="0"/>
              </a:rPr>
              <a:t>171M00000X - Case Manager/Care Coordinator</a:t>
            </a:r>
          </a:p>
          <a:p>
            <a:pPr>
              <a:buClr>
                <a:schemeClr val="accent1"/>
              </a:buClr>
            </a:pPr>
            <a:endParaRPr lang="en-US" sz="1600" dirty="0">
              <a:latin typeface="Arial" panose="020B0604020202020204" pitchFamily="34" charset="0"/>
              <a:cs typeface="Arial" panose="020B0604020202020204" pitchFamily="34" charset="0"/>
            </a:endParaRPr>
          </a:p>
          <a:p>
            <a:pPr>
              <a:buClr>
                <a:schemeClr val="accent1"/>
              </a:buClr>
            </a:pPr>
            <a:endParaRPr lang="en-US" sz="1600" dirty="0">
              <a:latin typeface="Arial" panose="020B0604020202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id="{C7EFF2E9-8F56-5495-7181-33825B8CF5F9}"/>
              </a:ext>
            </a:extLst>
          </p:cNvPr>
          <p:cNvSpPr>
            <a:spLocks noChangeArrowheads="1"/>
          </p:cNvSpPr>
          <p:nvPr/>
        </p:nvSpPr>
        <p:spPr bwMode="auto">
          <a:xfrm>
            <a:off x="593888" y="154279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F2074C78-F1AE-F74A-7CA7-59E48BB699D2}"/>
              </a:ext>
            </a:extLst>
          </p:cNvPr>
          <p:cNvPicPr>
            <a:picLocks noChangeAspect="1"/>
          </p:cNvPicPr>
          <p:nvPr/>
        </p:nvPicPr>
        <p:blipFill rotWithShape="1">
          <a:blip r:embed="rId3"/>
          <a:srcRect l="10527" t="8313" r="10018" b="8531"/>
          <a:stretch/>
        </p:blipFill>
        <p:spPr>
          <a:xfrm>
            <a:off x="10226350" y="233572"/>
            <a:ext cx="1548882" cy="1408616"/>
          </a:xfrm>
          <a:prstGeom prst="ellipse">
            <a:avLst/>
          </a:prstGeom>
        </p:spPr>
      </p:pic>
    </p:spTree>
    <p:extLst>
      <p:ext uri="{BB962C8B-B14F-4D97-AF65-F5344CB8AC3E}">
        <p14:creationId xmlns:p14="http://schemas.microsoft.com/office/powerpoint/2010/main" val="2206567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16</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381279" y="161213"/>
            <a:ext cx="9481178" cy="17851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2200" b="1" dirty="0">
                <a:solidFill>
                  <a:schemeClr val="tx2"/>
                </a:solidFill>
                <a:latin typeface="Arial" panose="020B0604020202020204" pitchFamily="34" charset="0"/>
                <a:ea typeface="+mn-ea"/>
                <a:cs typeface="Arial" panose="020B0604020202020204" pitchFamily="34" charset="0"/>
              </a:rPr>
              <a:t>Question: As part of my climate change study, I would like to use the outpatient emergency department (ED) to analyze the association between warmer and wetter weather conditions with any decrease or insect activity.  Is there a meaningful volume of data related to insect activity in the ED data?</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User Workgroup |  June 25,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5" name="TextBox 4">
            <a:extLst>
              <a:ext uri="{FF2B5EF4-FFF2-40B4-BE49-F238E27FC236}">
                <a16:creationId xmlns:a16="http://schemas.microsoft.com/office/drawing/2014/main" id="{ECC8105B-FEC9-19FB-F0F3-89E346163850}"/>
              </a:ext>
            </a:extLst>
          </p:cNvPr>
          <p:cNvSpPr txBox="1"/>
          <p:nvPr/>
        </p:nvSpPr>
        <p:spPr>
          <a:xfrm>
            <a:off x="493079" y="2102369"/>
            <a:ext cx="11527154" cy="4062651"/>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Answer</a:t>
            </a:r>
            <a:r>
              <a:rPr lang="en-US" sz="1400" dirty="0">
                <a:latin typeface="Arial" panose="020B0604020202020204" pitchFamily="34" charset="0"/>
                <a:cs typeface="Arial" panose="020B0604020202020204" pitchFamily="34" charset="0"/>
              </a:rPr>
              <a:t>: From FY2018 through FY2023,  there have been 1,983 distinct ICD-10-CM codes used in the ED data for health effects of insect related activity. It is important to note that much of the data is attributable to  granularity afforded by ICD-10-CM in coding specificity describing the exact anatomic location and laterality, and initial or subsequent episode of care for insect bites.  Beyond insect bites, additionally the following ICD-10-CM diagnosis codes have been used which encompass a variety of infectious diseases potentially transmitted by arthropods, including mosquitoes and ticks, which serve as vectors for viral pathogens.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DX Code	Description</a:t>
            </a:r>
          </a:p>
          <a:p>
            <a:pPr marL="742950" lvl="1" indent="-285750">
              <a:buClr>
                <a:schemeClr val="accent1"/>
              </a:buClr>
              <a:buFont typeface="Wingdings" charset="2"/>
              <a:buChar char="§"/>
            </a:pPr>
            <a:r>
              <a:rPr lang="en-US" sz="1600" dirty="0">
                <a:latin typeface="Arial" panose="020B0604020202020204" pitchFamily="34" charset="0"/>
                <a:cs typeface="Arial" panose="020B0604020202020204" pitchFamily="34" charset="0"/>
              </a:rPr>
              <a:t>A938	Other specified arthropod-borne viral fevers</a:t>
            </a:r>
          </a:p>
          <a:p>
            <a:pPr marL="742950" lvl="1" indent="-285750">
              <a:buClr>
                <a:schemeClr val="accent1"/>
              </a:buClr>
              <a:buFont typeface="Wingdings" charset="2"/>
              <a:buChar char="§"/>
            </a:pPr>
            <a:r>
              <a:rPr lang="en-US" sz="1600" dirty="0">
                <a:latin typeface="Arial" panose="020B0604020202020204" pitchFamily="34" charset="0"/>
                <a:cs typeface="Arial" panose="020B0604020202020204" pitchFamily="34" charset="0"/>
              </a:rPr>
              <a:t>A90	Dengue fever [classical dengue]</a:t>
            </a:r>
          </a:p>
          <a:p>
            <a:pPr marL="742950" lvl="1" indent="-285750">
              <a:buClr>
                <a:schemeClr val="accent1"/>
              </a:buClr>
              <a:buFont typeface="Wingdings" charset="2"/>
              <a:buChar char="§"/>
            </a:pPr>
            <a:r>
              <a:rPr lang="en-US" sz="1600" dirty="0">
                <a:latin typeface="Arial" panose="020B0604020202020204" pitchFamily="34" charset="0"/>
                <a:cs typeface="Arial" panose="020B0604020202020204" pitchFamily="34" charset="0"/>
              </a:rPr>
              <a:t>A920	Chikungunya virus disease</a:t>
            </a:r>
          </a:p>
          <a:p>
            <a:pPr marL="742950" lvl="1" indent="-285750">
              <a:buClr>
                <a:schemeClr val="accent1"/>
              </a:buClr>
              <a:buFont typeface="Wingdings" charset="2"/>
              <a:buChar char="§"/>
            </a:pPr>
            <a:r>
              <a:rPr lang="en-US" sz="1600" dirty="0">
                <a:latin typeface="Arial" panose="020B0604020202020204" pitchFamily="34" charset="0"/>
                <a:cs typeface="Arial" panose="020B0604020202020204" pitchFamily="34" charset="0"/>
              </a:rPr>
              <a:t>A848	Other tick-borne viral encephalitis</a:t>
            </a:r>
          </a:p>
          <a:p>
            <a:pPr marL="742950" lvl="1" indent="-285750">
              <a:buClr>
                <a:schemeClr val="accent1"/>
              </a:buClr>
              <a:buFont typeface="Wingdings" charset="2"/>
              <a:buChar char="§"/>
            </a:pPr>
            <a:r>
              <a:rPr lang="en-US" sz="1600" dirty="0">
                <a:latin typeface="Arial" panose="020B0604020202020204" pitchFamily="34" charset="0"/>
                <a:cs typeface="Arial" panose="020B0604020202020204" pitchFamily="34" charset="0"/>
              </a:rPr>
              <a:t>A849	Tick-borne viral encephalitis, unspecified</a:t>
            </a:r>
          </a:p>
          <a:p>
            <a:pPr marL="742950" lvl="1" indent="-285750">
              <a:buClr>
                <a:schemeClr val="accent1"/>
              </a:buClr>
              <a:buFont typeface="Wingdings" charset="2"/>
              <a:buChar char="§"/>
            </a:pPr>
            <a:r>
              <a:rPr lang="en-US" sz="1600" dirty="0">
                <a:latin typeface="Arial" panose="020B0604020202020204" pitchFamily="34" charset="0"/>
                <a:cs typeface="Arial" panose="020B0604020202020204" pitchFamily="34" charset="0"/>
              </a:rPr>
              <a:t>A9230	West Nile virus infection, unspecified</a:t>
            </a:r>
          </a:p>
          <a:p>
            <a:pPr marL="742950" lvl="1" indent="-285750">
              <a:buClr>
                <a:schemeClr val="accent1"/>
              </a:buClr>
              <a:buFont typeface="Wingdings" charset="2"/>
              <a:buChar char="§"/>
            </a:pPr>
            <a:r>
              <a:rPr lang="en-US" sz="1600" dirty="0">
                <a:latin typeface="Arial" panose="020B0604020202020204" pitchFamily="34" charset="0"/>
                <a:cs typeface="Arial" panose="020B0604020202020204" pitchFamily="34" charset="0"/>
              </a:rPr>
              <a:t>A832	Eastern equine encephalitis</a:t>
            </a:r>
          </a:p>
          <a:p>
            <a:pPr marL="742950" lvl="1" indent="-285750">
              <a:buClr>
                <a:schemeClr val="accent1"/>
              </a:buClr>
              <a:buFont typeface="Wingdings" charset="2"/>
              <a:buChar char="§"/>
            </a:pPr>
            <a:r>
              <a:rPr lang="en-US" sz="1600" dirty="0">
                <a:latin typeface="Arial" panose="020B0604020202020204" pitchFamily="34" charset="0"/>
                <a:cs typeface="Arial" panose="020B0604020202020204" pitchFamily="34" charset="0"/>
              </a:rPr>
              <a:t>A925	Zika virus disease</a:t>
            </a:r>
          </a:p>
          <a:p>
            <a:pPr marL="742950" lvl="1" indent="-285750">
              <a:buClr>
                <a:schemeClr val="accent1"/>
              </a:buClr>
              <a:buFont typeface="Wingdings" charset="2"/>
              <a:buChar char="§"/>
            </a:pPr>
            <a:r>
              <a:rPr lang="en-US" sz="1600" dirty="0">
                <a:latin typeface="Arial" panose="020B0604020202020204" pitchFamily="34" charset="0"/>
                <a:cs typeface="Arial" panose="020B0604020202020204" pitchFamily="34" charset="0"/>
              </a:rPr>
              <a:t>A984	Ebola virus disease</a:t>
            </a:r>
          </a:p>
          <a:p>
            <a:pPr marL="742950" lvl="1" indent="-285750">
              <a:buClr>
                <a:schemeClr val="accent1"/>
              </a:buClr>
              <a:buFont typeface="Wingdings" charset="2"/>
              <a:buChar char="§"/>
            </a:pPr>
            <a:r>
              <a:rPr lang="en-US" sz="1600" dirty="0">
                <a:latin typeface="Arial" panose="020B0604020202020204" pitchFamily="34" charset="0"/>
                <a:cs typeface="Arial" panose="020B0604020202020204" pitchFamily="34" charset="0"/>
              </a:rPr>
              <a:t>A94	Unspecified arthropod-borne viral fever</a:t>
            </a:r>
            <a:endParaRPr lang="en-US" sz="1400" dirty="0">
              <a:latin typeface="Arial" panose="020B0604020202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id="{C7EFF2E9-8F56-5495-7181-33825B8CF5F9}"/>
              </a:ext>
            </a:extLst>
          </p:cNvPr>
          <p:cNvSpPr>
            <a:spLocks noChangeArrowheads="1"/>
          </p:cNvSpPr>
          <p:nvPr/>
        </p:nvSpPr>
        <p:spPr bwMode="auto">
          <a:xfrm>
            <a:off x="593888" y="154279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39DF60D3-7EE1-80DA-DD7A-A50913109792}"/>
              </a:ext>
            </a:extLst>
          </p:cNvPr>
          <p:cNvPicPr>
            <a:picLocks noChangeAspect="1"/>
          </p:cNvPicPr>
          <p:nvPr/>
        </p:nvPicPr>
        <p:blipFill>
          <a:blip r:embed="rId3"/>
          <a:stretch>
            <a:fillRect/>
          </a:stretch>
        </p:blipFill>
        <p:spPr>
          <a:xfrm>
            <a:off x="9871787" y="111168"/>
            <a:ext cx="1956123" cy="1978889"/>
          </a:xfrm>
          <a:prstGeom prst="rect">
            <a:avLst/>
          </a:prstGeom>
        </p:spPr>
      </p:pic>
      <p:grpSp>
        <p:nvGrpSpPr>
          <p:cNvPr id="16" name="Group 15">
            <a:extLst>
              <a:ext uri="{FF2B5EF4-FFF2-40B4-BE49-F238E27FC236}">
                <a16:creationId xmlns:a16="http://schemas.microsoft.com/office/drawing/2014/main" id="{F5D7949C-8A18-A461-AC1C-C3474267E16B}"/>
              </a:ext>
            </a:extLst>
          </p:cNvPr>
          <p:cNvGrpSpPr/>
          <p:nvPr/>
        </p:nvGrpSpPr>
        <p:grpSpPr>
          <a:xfrm>
            <a:off x="6900420" y="3374796"/>
            <a:ext cx="5000686" cy="2640507"/>
            <a:chOff x="6900420" y="3374796"/>
            <a:chExt cx="5000686" cy="2640507"/>
          </a:xfrm>
        </p:grpSpPr>
        <p:graphicFrame>
          <p:nvGraphicFramePr>
            <p:cNvPr id="13" name="Chart 12">
              <a:extLst>
                <a:ext uri="{FF2B5EF4-FFF2-40B4-BE49-F238E27FC236}">
                  <a16:creationId xmlns:a16="http://schemas.microsoft.com/office/drawing/2014/main" id="{9ADBA9C1-1920-122D-278F-685F9C6E61E3}"/>
                </a:ext>
              </a:extLst>
            </p:cNvPr>
            <p:cNvGraphicFramePr/>
            <p:nvPr>
              <p:extLst>
                <p:ext uri="{D42A27DB-BD31-4B8C-83A1-F6EECF244321}">
                  <p14:modId xmlns:p14="http://schemas.microsoft.com/office/powerpoint/2010/main" val="1572760410"/>
                </p:ext>
              </p:extLst>
            </p:nvPr>
          </p:nvGraphicFramePr>
          <p:xfrm>
            <a:off x="6900420" y="3374796"/>
            <a:ext cx="4864231" cy="2640507"/>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07BB951A-1D86-9562-EBD9-682B513FF7D5}"/>
                </a:ext>
              </a:extLst>
            </p:cNvPr>
            <p:cNvSpPr txBox="1"/>
            <p:nvPr/>
          </p:nvSpPr>
          <p:spPr>
            <a:xfrm>
              <a:off x="8625526" y="3403076"/>
              <a:ext cx="3275580" cy="646331"/>
            </a:xfrm>
            <a:prstGeom prst="rect">
              <a:avLst/>
            </a:prstGeom>
            <a:noFill/>
          </p:spPr>
          <p:txBody>
            <a:bodyPr wrap="square" rtlCol="0">
              <a:spAutoFit/>
            </a:bodyPr>
            <a:lstStyle/>
            <a:p>
              <a:pPr algn="ctr"/>
              <a:r>
                <a:rPr lang="en-US" sz="1200" b="1" dirty="0">
                  <a:solidFill>
                    <a:schemeClr val="accent5">
                      <a:lumMod val="50000"/>
                    </a:schemeClr>
                  </a:solidFill>
                  <a:latin typeface="Arial" panose="020B0604020202020204" pitchFamily="34" charset="0"/>
                  <a:cs typeface="Arial" panose="020B0604020202020204" pitchFamily="34" charset="0"/>
                </a:rPr>
                <a:t>Number of Insect Activity Principal and Associated Diagnosis Codes Used in FY2018 through FY2023 ED Data</a:t>
              </a:r>
            </a:p>
          </p:txBody>
        </p:sp>
      </p:grpSp>
    </p:spTree>
    <p:extLst>
      <p:ext uri="{BB962C8B-B14F-4D97-AF65-F5344CB8AC3E}">
        <p14:creationId xmlns:p14="http://schemas.microsoft.com/office/powerpoint/2010/main" val="3552083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17</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885133" y="441132"/>
            <a:ext cx="1119800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b="1" dirty="0">
                <a:solidFill>
                  <a:schemeClr val="tx2"/>
                </a:solidFill>
                <a:latin typeface="Arial" panose="020B0604020202020204" pitchFamily="34" charset="0"/>
                <a:ea typeface="+mn-ea"/>
                <a:cs typeface="Arial" panose="020B0604020202020204" pitchFamily="34" charset="0"/>
              </a:rPr>
              <a:t>When is the next User Group meeting? </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User Workgroup |  June 25,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0" name="TextBox 9">
            <a:extLst>
              <a:ext uri="{FF2B5EF4-FFF2-40B4-BE49-F238E27FC236}">
                <a16:creationId xmlns:a16="http://schemas.microsoft.com/office/drawing/2014/main" id="{B4DE9B5F-EA8A-1404-F74D-79CF6D89BD81}"/>
              </a:ext>
            </a:extLst>
          </p:cNvPr>
          <p:cNvSpPr txBox="1"/>
          <p:nvPr/>
        </p:nvSpPr>
        <p:spPr>
          <a:xfrm>
            <a:off x="1586204" y="1852394"/>
            <a:ext cx="9171992" cy="923330"/>
          </a:xfrm>
          <a:prstGeom prst="rect">
            <a:avLst/>
          </a:prstGeom>
          <a:noFill/>
        </p:spPr>
        <p:txBody>
          <a:bodyPr wrap="square">
            <a:spAutoFit/>
          </a:bodyPr>
          <a:lstStyle/>
          <a:p>
            <a:pPr marL="742950" lvl="1" indent="-285750">
              <a:buClr>
                <a:schemeClr val="accent1"/>
              </a:buClr>
              <a:buFont typeface="Wingdings" charset="2"/>
              <a:buChar char="§"/>
            </a:pPr>
            <a:r>
              <a:rPr lang="en-US" dirty="0">
                <a:solidFill>
                  <a:srgbClr val="63666A"/>
                </a:solidFill>
                <a:latin typeface="Arial"/>
                <a:cs typeface="Arial"/>
              </a:rPr>
              <a:t>The next User Group will meet Tuesday July 23, 2024.</a:t>
            </a:r>
          </a:p>
          <a:p>
            <a:pPr lvl="1">
              <a:buClr>
                <a:schemeClr val="accent1"/>
              </a:buClr>
            </a:pPr>
            <a:endParaRPr lang="en-US" dirty="0">
              <a:solidFill>
                <a:srgbClr val="63666A"/>
              </a:solidFill>
              <a:latin typeface="Arial"/>
              <a:cs typeface="Arial"/>
            </a:endParaRPr>
          </a:p>
          <a:p>
            <a:pPr marL="742950" lvl="1" indent="-285750">
              <a:buClr>
                <a:schemeClr val="accent1"/>
              </a:buClr>
              <a:buFont typeface="Wingdings" charset="2"/>
              <a:buChar char="§"/>
            </a:pPr>
            <a:r>
              <a:rPr lang="en-US" sz="1800" dirty="0">
                <a:hlinkClick r:id="rId3"/>
              </a:rPr>
              <a:t>http://www.chiamass.gov/ma-apcd-and-case-mix-user-workgroup-information/</a:t>
            </a:r>
            <a:endParaRPr lang="en-US" sz="1800" dirty="0"/>
          </a:p>
        </p:txBody>
      </p:sp>
    </p:spTree>
    <p:extLst>
      <p:ext uri="{BB962C8B-B14F-4D97-AF65-F5344CB8AC3E}">
        <p14:creationId xmlns:p14="http://schemas.microsoft.com/office/powerpoint/2010/main" val="2500259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8D69627-5510-7A0F-B0BD-BDFC5C55674E}"/>
              </a:ext>
            </a:extLst>
          </p:cNvPr>
          <p:cNvSpPr txBox="1">
            <a:spLocks/>
          </p:cNvSpPr>
          <p:nvPr/>
        </p:nvSpPr>
        <p:spPr>
          <a:xfrm>
            <a:off x="944218" y="576470"/>
            <a:ext cx="1069904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b="1" dirty="0">
                <a:solidFill>
                  <a:schemeClr val="tx2"/>
                </a:solidFill>
                <a:latin typeface="Arial" panose="020B0604020202020204" pitchFamily="34" charset="0"/>
                <a:ea typeface="+mn-ea"/>
                <a:cs typeface="Arial" panose="020B0604020202020204" pitchFamily="34" charset="0"/>
              </a:rPr>
              <a:t>Questions?</a:t>
            </a:r>
            <a:endParaRPr lang="en-US" b="1" dirty="0">
              <a:solidFill>
                <a:schemeClr val="accent1"/>
              </a:solidFill>
              <a:latin typeface="Arial" panose="020B0604020202020204" pitchFamily="34" charset="0"/>
              <a:ea typeface="+mn-ea"/>
              <a:cs typeface="Arial" panose="020B0604020202020204" pitchFamily="34" charset="0"/>
            </a:endParaRPr>
          </a:p>
        </p:txBody>
      </p:sp>
      <p:sp>
        <p:nvSpPr>
          <p:cNvPr id="3" name="Decorative: Blue Sidebar">
            <a:extLst>
              <a:ext uri="{FF2B5EF4-FFF2-40B4-BE49-F238E27FC236}">
                <a16:creationId xmlns:a16="http://schemas.microsoft.com/office/drawing/2014/main" id="{F556CC58-4F4F-61BD-B5AA-D77732FE81B5}"/>
              </a:ext>
              <a:ext uri="{C183D7F6-B498-43B3-948B-1728B52AA6E4}">
                <adec:decorative xmlns:adec="http://schemas.microsoft.com/office/drawing/2017/decorative" val="1"/>
              </a:ext>
            </a:extLst>
          </p:cNvPr>
          <p:cNvSpPr/>
          <p:nvPr/>
        </p:nvSpPr>
        <p:spPr>
          <a:xfrm>
            <a:off x="0" y="0"/>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5677248-BBB9-E42A-33CC-0CBEA2AB41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18</a:t>
            </a:fld>
            <a:endParaRPr lang="en-US"/>
          </a:p>
        </p:txBody>
      </p:sp>
      <p:sp>
        <p:nvSpPr>
          <p:cNvPr id="5" name="Footer Placeholder 4">
            <a:extLst>
              <a:ext uri="{FF2B5EF4-FFF2-40B4-BE49-F238E27FC236}">
                <a16:creationId xmlns:a16="http://schemas.microsoft.com/office/drawing/2014/main" id="{BEBD38E9-55EA-5BB6-3B76-D33EDD22E59D}"/>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t>Presentation Title  |  Name, Position  |  Date</a:t>
            </a:r>
          </a:p>
        </p:txBody>
      </p:sp>
      <p:pic>
        <p:nvPicPr>
          <p:cNvPr id="6" name="Decorative: CHIA Logo">
            <a:extLst>
              <a:ext uri="{FF2B5EF4-FFF2-40B4-BE49-F238E27FC236}">
                <a16:creationId xmlns:a16="http://schemas.microsoft.com/office/drawing/2014/main" id="{C2F50C6E-D440-E8D2-8B7B-955CFF4A78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cxnSp>
        <p:nvCxnSpPr>
          <p:cNvPr id="7" name="Decorative: horizontal rule">
            <a:extLst>
              <a:ext uri="{FF2B5EF4-FFF2-40B4-BE49-F238E27FC236}">
                <a16:creationId xmlns:a16="http://schemas.microsoft.com/office/drawing/2014/main" id="{89030621-2E93-9DFD-4CC5-393F2F23D22C}"/>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4FA2CA1-AF41-5C15-AB75-25A4CE2EF15B}"/>
              </a:ext>
            </a:extLst>
          </p:cNvPr>
          <p:cNvSpPr txBox="1"/>
          <p:nvPr/>
        </p:nvSpPr>
        <p:spPr>
          <a:xfrm>
            <a:off x="944218" y="1736229"/>
            <a:ext cx="6892190" cy="1495281"/>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1800" dirty="0">
                <a:latin typeface="Arial" panose="020B0604020202020204" pitchFamily="34" charset="0"/>
                <a:cs typeface="Arial" panose="020B0604020202020204" pitchFamily="34" charset="0"/>
              </a:rPr>
              <a:t>Questions related to MA APCD email: </a:t>
            </a:r>
          </a:p>
          <a:p>
            <a:pPr>
              <a:lnSpc>
                <a:spcPct val="130000"/>
              </a:lnSpc>
              <a:buClr>
                <a:schemeClr val="accent1"/>
              </a:buClr>
            </a:pP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3"/>
              </a:rPr>
              <a:t>apcd.data@chiamass.gov</a:t>
            </a:r>
            <a:endParaRPr lang="en-US" sz="18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1800" dirty="0">
                <a:latin typeface="Arial" panose="020B0604020202020204" pitchFamily="34" charset="0"/>
                <a:cs typeface="Arial" panose="020B0604020202020204" pitchFamily="34" charset="0"/>
              </a:rPr>
              <a:t>Questions related to Case Mix email: </a:t>
            </a:r>
          </a:p>
          <a:p>
            <a:pPr>
              <a:lnSpc>
                <a:spcPct val="130000"/>
              </a:lnSpc>
              <a:buClr>
                <a:schemeClr val="accent1"/>
              </a:buClr>
            </a:pP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4"/>
              </a:rPr>
              <a:t>casemix.data@chiamass.gov</a:t>
            </a:r>
            <a:r>
              <a:rPr lang="en-US" sz="1800" dirty="0">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6C49FE9C-37CE-8B44-DB82-D84917714777}"/>
              </a:ext>
            </a:extLst>
          </p:cNvPr>
          <p:cNvPicPr>
            <a:picLocks noChangeAspect="1"/>
          </p:cNvPicPr>
          <p:nvPr/>
        </p:nvPicPr>
        <p:blipFill>
          <a:blip r:embed="rId5"/>
          <a:stretch>
            <a:fillRect/>
          </a:stretch>
        </p:blipFill>
        <p:spPr>
          <a:xfrm>
            <a:off x="8628577" y="1015944"/>
            <a:ext cx="2537672" cy="2537672"/>
          </a:xfrm>
          <a:prstGeom prst="rect">
            <a:avLst/>
          </a:prstGeom>
        </p:spPr>
      </p:pic>
      <p:sp>
        <p:nvSpPr>
          <p:cNvPr id="10" name="TextBox 9">
            <a:extLst>
              <a:ext uri="{FF2B5EF4-FFF2-40B4-BE49-F238E27FC236}">
                <a16:creationId xmlns:a16="http://schemas.microsoft.com/office/drawing/2014/main" id="{C178F155-3F6D-378A-8D07-F061D2E822AE}"/>
              </a:ext>
            </a:extLst>
          </p:cNvPr>
          <p:cNvSpPr txBox="1"/>
          <p:nvPr/>
        </p:nvSpPr>
        <p:spPr>
          <a:xfrm>
            <a:off x="1683067" y="3571174"/>
            <a:ext cx="8162910" cy="2431435"/>
          </a:xfrm>
          <a:prstGeom prst="rect">
            <a:avLst/>
          </a:prstGeom>
          <a:noFill/>
          <a:ln w="47625">
            <a:solidFill>
              <a:schemeClr val="accent1"/>
            </a:solidFill>
          </a:ln>
        </p:spPr>
        <p:txBody>
          <a:bodyPr wrap="square" rtlCol="0">
            <a:spAutoFit/>
          </a:bodyPr>
          <a:lstStyle/>
          <a:p>
            <a:endParaRPr lang="en-US" sz="800" dirty="0"/>
          </a:p>
          <a:p>
            <a:pPr algn="ctr"/>
            <a:r>
              <a:rPr lang="en-US" b="1" u="sng" dirty="0"/>
              <a:t>REMINDER</a:t>
            </a:r>
          </a:p>
          <a:p>
            <a:endParaRPr lang="en-US" sz="800" dirty="0"/>
          </a:p>
          <a:p>
            <a:endParaRPr lang="en-US" sz="1000" dirty="0"/>
          </a:p>
          <a:p>
            <a:r>
              <a:rPr lang="en-US" dirty="0"/>
              <a:t>CHIA still receives a high volume of email from data users who do not include their IRBNet ID. If you are in the process of or have already submitted a data application to CHIA through IRBNet </a:t>
            </a:r>
            <a:r>
              <a:rPr lang="en-US" dirty="0">
                <a:hlinkClick r:id="rId6"/>
              </a:rPr>
              <a:t>https://www.irbnet.org/release/home.html</a:t>
            </a:r>
            <a:r>
              <a:rPr lang="en-US" dirty="0"/>
              <a:t>, due to the volume of email CHIA receives, please remember to always include your IRBNET ID# in the subject line of your email.  Doing so facilitates tracking your application and expediting responses to any questions.</a:t>
            </a:r>
          </a:p>
        </p:txBody>
      </p:sp>
    </p:spTree>
    <p:extLst>
      <p:ext uri="{BB962C8B-B14F-4D97-AF65-F5344CB8AC3E}">
        <p14:creationId xmlns:p14="http://schemas.microsoft.com/office/powerpoint/2010/main" val="3007259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617805" y="216252"/>
            <a:ext cx="9930122"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b="1" dirty="0">
                <a:solidFill>
                  <a:schemeClr val="tx2"/>
                </a:solidFill>
                <a:latin typeface="Arial" panose="020B0604020202020204" pitchFamily="34" charset="0"/>
                <a:ea typeface="+mn-ea"/>
                <a:cs typeface="Arial" panose="020B0604020202020204" pitchFamily="34" charset="0"/>
              </a:rPr>
              <a:t>Agenda</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User Workgroup |  June 25,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0" name="TextBox 9">
            <a:extLst>
              <a:ext uri="{FF2B5EF4-FFF2-40B4-BE49-F238E27FC236}">
                <a16:creationId xmlns:a16="http://schemas.microsoft.com/office/drawing/2014/main" id="{F43D4C1E-B83B-39FB-5642-1444C7707B24}"/>
              </a:ext>
            </a:extLst>
          </p:cNvPr>
          <p:cNvSpPr txBox="1"/>
          <p:nvPr/>
        </p:nvSpPr>
        <p:spPr>
          <a:xfrm>
            <a:off x="891507" y="1008009"/>
            <a:ext cx="7530026" cy="5078313"/>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a:solidFill>
                  <a:srgbClr val="63666A"/>
                </a:solidFill>
                <a:latin typeface="Arial" panose="020B0604020202020204" pitchFamily="34" charset="0"/>
                <a:cs typeface="Arial" panose="020B0604020202020204" pitchFamily="34" charset="0"/>
              </a:rPr>
              <a:t>Announcements:</a:t>
            </a:r>
          </a:p>
          <a:p>
            <a:pPr marL="742950" lvl="1" indent="-285750">
              <a:buClr>
                <a:schemeClr val="accent1"/>
              </a:buClr>
              <a:buFont typeface="Wingdings" charset="2"/>
              <a:buChar char="§"/>
            </a:pPr>
            <a:r>
              <a:rPr lang="en-US" dirty="0">
                <a:solidFill>
                  <a:srgbClr val="63666A"/>
                </a:solidFill>
                <a:latin typeface="Arial"/>
                <a:cs typeface="Arial"/>
              </a:rPr>
              <a:t>FY2023 Case Mix Release Update</a:t>
            </a:r>
          </a:p>
          <a:p>
            <a:pPr marL="742950" lvl="1" indent="-285750">
              <a:buClr>
                <a:schemeClr val="accent1"/>
              </a:buClr>
              <a:buFont typeface="Wingdings" charset="2"/>
              <a:buChar char="§"/>
            </a:pPr>
            <a:r>
              <a:rPr lang="en-US" dirty="0">
                <a:solidFill>
                  <a:srgbClr val="63666A"/>
                </a:solidFill>
                <a:latin typeface="Arial"/>
                <a:cs typeface="Arial"/>
              </a:rPr>
              <a:t>Case Mix Documentation and Release Notes</a:t>
            </a:r>
          </a:p>
          <a:p>
            <a:pPr marL="742950" lvl="1" indent="-285750">
              <a:buClr>
                <a:schemeClr val="accent1"/>
              </a:buClr>
              <a:buFont typeface="Wingdings" charset="2"/>
              <a:buChar char="§"/>
            </a:pPr>
            <a:r>
              <a:rPr lang="en-US" dirty="0">
                <a:solidFill>
                  <a:srgbClr val="63666A"/>
                </a:solidFill>
                <a:latin typeface="Arial"/>
                <a:cs typeface="Arial"/>
              </a:rPr>
              <a:t>MA APCD Releases CY2021 and CY2022</a:t>
            </a:r>
          </a:p>
          <a:p>
            <a:pPr marL="742950" lvl="1" indent="-285750">
              <a:buClr>
                <a:schemeClr val="accent1"/>
              </a:buClr>
              <a:buFont typeface="Wingdings" charset="2"/>
              <a:buChar char="§"/>
            </a:pPr>
            <a:r>
              <a:rPr lang="en-US" dirty="0">
                <a:solidFill>
                  <a:srgbClr val="63666A"/>
                </a:solidFill>
                <a:latin typeface="Arial"/>
                <a:cs typeface="Arial"/>
              </a:rPr>
              <a:t>Update to the MA APCD Application</a:t>
            </a:r>
          </a:p>
          <a:p>
            <a:pPr lvl="1">
              <a:buClr>
                <a:schemeClr val="accent1"/>
              </a:buClr>
            </a:pPr>
            <a:endParaRPr lang="en-US" dirty="0">
              <a:solidFill>
                <a:srgbClr val="63666A"/>
              </a:solidFill>
              <a:latin typeface="Arial"/>
              <a:cs typeface="Arial"/>
            </a:endParaRPr>
          </a:p>
          <a:p>
            <a:pPr marL="342900" indent="-342900">
              <a:buFont typeface="Wingdings" panose="05000000000000000000" pitchFamily="2" charset="2"/>
              <a:buChar char="Ø"/>
            </a:pPr>
            <a:r>
              <a:rPr lang="en-US" sz="2000" b="1" dirty="0">
                <a:solidFill>
                  <a:srgbClr val="63666A"/>
                </a:solidFill>
                <a:latin typeface="Arial"/>
                <a:cs typeface="Arial"/>
              </a:rPr>
              <a:t>Website Updates</a:t>
            </a:r>
          </a:p>
          <a:p>
            <a:pPr marL="742950" lvl="1" indent="-285750">
              <a:buClr>
                <a:schemeClr val="accent1"/>
              </a:buClr>
              <a:buFont typeface="Wingdings" charset="2"/>
              <a:buChar char="§"/>
            </a:pPr>
            <a:r>
              <a:rPr lang="en-US" dirty="0">
                <a:solidFill>
                  <a:srgbClr val="63666A"/>
                </a:solidFill>
                <a:latin typeface="Arial"/>
                <a:cs typeface="Arial"/>
              </a:rPr>
              <a:t>How to Check the Status of Your Release</a:t>
            </a:r>
          </a:p>
          <a:p>
            <a:pPr marL="742950" lvl="1" indent="-285750">
              <a:buClr>
                <a:schemeClr val="accent1"/>
              </a:buClr>
              <a:buFont typeface="Wingdings" charset="2"/>
              <a:buChar char="§"/>
            </a:pPr>
            <a:r>
              <a:rPr lang="en-US" dirty="0">
                <a:solidFill>
                  <a:srgbClr val="63666A"/>
                </a:solidFill>
                <a:latin typeface="Arial"/>
                <a:cs typeface="Arial"/>
              </a:rPr>
              <a:t>Data Applications Received and Commenting</a:t>
            </a:r>
          </a:p>
          <a:p>
            <a:pPr marL="742950" lvl="1" indent="-285750">
              <a:buClr>
                <a:schemeClr val="accent1"/>
              </a:buClr>
              <a:buFont typeface="Wingdings" charset="2"/>
              <a:buChar char="§"/>
            </a:pPr>
            <a:r>
              <a:rPr lang="en-US" dirty="0">
                <a:solidFill>
                  <a:srgbClr val="63666A"/>
                </a:solidFill>
                <a:latin typeface="Arial"/>
                <a:cs typeface="Arial"/>
              </a:rPr>
              <a:t>Past User Support Presentations</a:t>
            </a:r>
          </a:p>
          <a:p>
            <a:endParaRPr lang="en-US" dirty="0">
              <a:solidFill>
                <a:srgbClr val="63666A"/>
              </a:solidFill>
              <a:latin typeface="Arial"/>
              <a:cs typeface="Arial"/>
            </a:endParaRPr>
          </a:p>
          <a:p>
            <a:pPr marL="342900" indent="-342900">
              <a:buFont typeface="Wingdings" panose="05000000000000000000" pitchFamily="2" charset="2"/>
              <a:buChar char="Ø"/>
            </a:pPr>
            <a:r>
              <a:rPr lang="en-US" sz="2000" b="1" dirty="0">
                <a:solidFill>
                  <a:srgbClr val="63666A"/>
                </a:solidFill>
                <a:latin typeface="Arial"/>
                <a:cs typeface="Arial"/>
              </a:rPr>
              <a:t>User Support Questions</a:t>
            </a:r>
          </a:p>
          <a:p>
            <a:pPr marL="742950" lvl="1" indent="-285750">
              <a:buClr>
                <a:schemeClr val="accent1"/>
              </a:buClr>
              <a:buFont typeface="Wingdings" charset="2"/>
              <a:buChar char="§"/>
            </a:pPr>
            <a:r>
              <a:rPr lang="en-US" dirty="0">
                <a:solidFill>
                  <a:srgbClr val="63666A"/>
                </a:solidFill>
                <a:latin typeface="Arial"/>
                <a:cs typeface="Arial"/>
              </a:rPr>
              <a:t>Site of Service for Prison/Correctional Facility Healthcare</a:t>
            </a:r>
          </a:p>
          <a:p>
            <a:pPr marL="742950" lvl="1" indent="-285750">
              <a:buClr>
                <a:schemeClr val="accent1"/>
              </a:buClr>
              <a:buFont typeface="Wingdings" charset="2"/>
              <a:buChar char="§"/>
            </a:pPr>
            <a:r>
              <a:rPr lang="en-US" dirty="0">
                <a:solidFill>
                  <a:srgbClr val="63666A"/>
                </a:solidFill>
                <a:latin typeface="Arial"/>
                <a:cs typeface="Arial"/>
              </a:rPr>
              <a:t>Doulas</a:t>
            </a:r>
          </a:p>
          <a:p>
            <a:pPr marL="742950" lvl="1" indent="-285750">
              <a:buClr>
                <a:schemeClr val="accent1"/>
              </a:buClr>
              <a:buFont typeface="Wingdings" charset="2"/>
              <a:buChar char="§"/>
            </a:pPr>
            <a:r>
              <a:rPr lang="en-US" dirty="0">
                <a:solidFill>
                  <a:srgbClr val="63666A"/>
                </a:solidFill>
                <a:latin typeface="Arial"/>
                <a:cs typeface="Arial"/>
              </a:rPr>
              <a:t>Insect Activity and </a:t>
            </a:r>
            <a:r>
              <a:rPr lang="en-US" dirty="0">
                <a:solidFill>
                  <a:srgbClr val="63666A"/>
                </a:solidFill>
                <a:effectLst/>
                <a:latin typeface="Arial"/>
                <a:ea typeface="Calibri" panose="020F0502020204030204" pitchFamily="34" charset="0"/>
                <a:cs typeface="Arial"/>
              </a:rPr>
              <a:t>Climate Change</a:t>
            </a:r>
          </a:p>
          <a:p>
            <a:pPr lvl="1">
              <a:buClr>
                <a:schemeClr val="accent1"/>
              </a:buClr>
            </a:pPr>
            <a:endParaRPr lang="en-US" dirty="0">
              <a:solidFill>
                <a:srgbClr val="000000"/>
              </a:solidFill>
              <a:effectLst/>
              <a:latin typeface="Calibri" panose="020F0502020204030204" pitchFamily="34" charset="0"/>
              <a:ea typeface="Calibri" panose="020F0502020204030204" pitchFamily="34" charset="0"/>
            </a:endParaRPr>
          </a:p>
          <a:p>
            <a:pPr marL="342900" indent="-342900">
              <a:buFont typeface="Wingdings" panose="05000000000000000000" pitchFamily="2" charset="2"/>
              <a:buChar char="Ø"/>
            </a:pPr>
            <a:r>
              <a:rPr lang="en-US" sz="2000" b="1" dirty="0">
                <a:solidFill>
                  <a:srgbClr val="63666A"/>
                </a:solidFill>
                <a:latin typeface="Arial"/>
                <a:cs typeface="Arial"/>
              </a:rPr>
              <a:t>Q&amp;A</a:t>
            </a:r>
          </a:p>
          <a:p>
            <a:pPr marL="742950" lvl="1" indent="-285750">
              <a:buClr>
                <a:schemeClr val="accent1"/>
              </a:buClr>
              <a:buFont typeface="Wingdings" charset="2"/>
              <a:buChar char="§"/>
            </a:pPr>
            <a:endParaRPr lang="en-US" sz="1000" dirty="0">
              <a:latin typeface="Arial"/>
              <a:cs typeface="Arial"/>
            </a:endParaRPr>
          </a:p>
        </p:txBody>
      </p:sp>
    </p:spTree>
    <p:extLst>
      <p:ext uri="{BB962C8B-B14F-4D97-AF65-F5344CB8AC3E}">
        <p14:creationId xmlns:p14="http://schemas.microsoft.com/office/powerpoint/2010/main" val="1033344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7CE4B48-06A0-BB65-2C81-56762F887270}"/>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chemeClr val="bg1"/>
                </a:solidFill>
              </a:rPr>
              <a:pPr/>
              <a:t>3</a:t>
            </a:fld>
            <a:endParaRPr lang="en-US" dirty="0">
              <a:solidFill>
                <a:schemeClr val="bg1"/>
              </a:solidFill>
            </a:endParaRPr>
          </a:p>
        </p:txBody>
      </p:sp>
      <p:sp>
        <p:nvSpPr>
          <p:cNvPr id="3" name="Decorative: Orange Sidebar">
            <a:extLst>
              <a:ext uri="{FF2B5EF4-FFF2-40B4-BE49-F238E27FC236}">
                <a16:creationId xmlns:a16="http://schemas.microsoft.com/office/drawing/2014/main" id="{58877063-A12E-127D-7A18-5D692EBFDEEC}"/>
              </a:ext>
              <a:ext uri="{C183D7F6-B498-43B3-948B-1728B52AA6E4}">
                <adec:decorative xmlns:adec="http://schemas.microsoft.com/office/drawing/2017/decorative" val="1"/>
              </a:ext>
            </a:extLst>
          </p:cNvPr>
          <p:cNvSpPr/>
          <p:nvPr/>
        </p:nvSpPr>
        <p:spPr>
          <a:xfrm>
            <a:off x="0" y="9427"/>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dline">
            <a:extLst>
              <a:ext uri="{FF2B5EF4-FFF2-40B4-BE49-F238E27FC236}">
                <a16:creationId xmlns:a16="http://schemas.microsoft.com/office/drawing/2014/main" id="{4F94C746-DEB8-D3E3-3763-12C030A60404}"/>
              </a:ext>
            </a:extLst>
          </p:cNvPr>
          <p:cNvSpPr txBox="1">
            <a:spLocks/>
          </p:cNvSpPr>
          <p:nvPr/>
        </p:nvSpPr>
        <p:spPr>
          <a:xfrm>
            <a:off x="944218" y="1710598"/>
            <a:ext cx="8469413"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6600" dirty="0">
                <a:solidFill>
                  <a:schemeClr val="bg1"/>
                </a:solidFill>
                <a:latin typeface="Arial" panose="020B0604020202020204" pitchFamily="34" charset="0"/>
                <a:ea typeface="+mn-ea"/>
                <a:cs typeface="Arial" panose="020B0604020202020204" pitchFamily="34" charset="0"/>
              </a:rPr>
              <a:t>Announcements</a:t>
            </a:r>
          </a:p>
        </p:txBody>
      </p:sp>
      <p:cxnSp>
        <p:nvCxnSpPr>
          <p:cNvPr id="6" name="Decorative: horizontal rule">
            <a:extLst>
              <a:ext uri="{FF2B5EF4-FFF2-40B4-BE49-F238E27FC236}">
                <a16:creationId xmlns:a16="http://schemas.microsoft.com/office/drawing/2014/main" id="{AA30DF04-E1BF-F511-B59A-3E648DB9925B}"/>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C1A82333-4671-8B84-3A6E-5FC44006FE2D}"/>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bg1"/>
                </a:solidFill>
              </a:rPr>
              <a:t>CHIA User Workgroup  |  June 25, 2024</a:t>
            </a:r>
          </a:p>
        </p:txBody>
      </p:sp>
      <p:pic>
        <p:nvPicPr>
          <p:cNvPr id="8" name="Decorative: CHIA Logo">
            <a:extLst>
              <a:ext uri="{FF2B5EF4-FFF2-40B4-BE49-F238E27FC236}">
                <a16:creationId xmlns:a16="http://schemas.microsoft.com/office/drawing/2014/main" id="{8ED95456-9743-C89B-9B50-3C0E092632C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145130" y="6299971"/>
            <a:ext cx="475741" cy="475741"/>
          </a:xfrm>
          <a:prstGeom prst="rect">
            <a:avLst/>
          </a:prstGeom>
        </p:spPr>
      </p:pic>
      <p:sp>
        <p:nvSpPr>
          <p:cNvPr id="9" name="Decorative: Orange sidebar">
            <a:extLst>
              <a:ext uri="{FF2B5EF4-FFF2-40B4-BE49-F238E27FC236}">
                <a16:creationId xmlns:a16="http://schemas.microsoft.com/office/drawing/2014/main" id="{7464B198-C71F-47FA-2EB9-359AE1EB4348}"/>
              </a:ext>
              <a:ext uri="{C183D7F6-B498-43B3-948B-1728B52AA6E4}">
                <adec:decorative xmlns:adec="http://schemas.microsoft.com/office/drawing/2017/decorative" val="1"/>
              </a:ext>
            </a:extLst>
          </p:cNvPr>
          <p:cNvSpPr/>
          <p:nvPr/>
        </p:nvSpPr>
        <p:spPr>
          <a:xfrm>
            <a:off x="-4847" y="1524"/>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524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4</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851854" y="142361"/>
            <a:ext cx="7888886"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b="1" dirty="0">
                <a:solidFill>
                  <a:schemeClr val="tx2"/>
                </a:solidFill>
                <a:latin typeface="Arial" panose="020B0604020202020204" pitchFamily="34" charset="0"/>
                <a:ea typeface="+mn-ea"/>
                <a:cs typeface="Arial" panose="020B0604020202020204" pitchFamily="34" charset="0"/>
              </a:rPr>
              <a:t>Case Mix FY2023 Release</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User Workgroup |  June 25,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pic>
        <p:nvPicPr>
          <p:cNvPr id="5" name="Picture 4">
            <a:extLst>
              <a:ext uri="{FF2B5EF4-FFF2-40B4-BE49-F238E27FC236}">
                <a16:creationId xmlns:a16="http://schemas.microsoft.com/office/drawing/2014/main" id="{906CDA90-8BA1-2D88-AD36-AC646F203FFC}"/>
              </a:ext>
            </a:extLst>
          </p:cNvPr>
          <p:cNvPicPr>
            <a:picLocks noChangeAspect="1"/>
          </p:cNvPicPr>
          <p:nvPr/>
        </p:nvPicPr>
        <p:blipFill>
          <a:blip r:embed="rId3"/>
          <a:stretch>
            <a:fillRect/>
          </a:stretch>
        </p:blipFill>
        <p:spPr>
          <a:xfrm>
            <a:off x="8996218" y="362527"/>
            <a:ext cx="2438400" cy="2438400"/>
          </a:xfrm>
          <a:prstGeom prst="rect">
            <a:avLst/>
          </a:prstGeom>
        </p:spPr>
      </p:pic>
      <p:sp>
        <p:nvSpPr>
          <p:cNvPr id="12" name="TextBox 11">
            <a:extLst>
              <a:ext uri="{FF2B5EF4-FFF2-40B4-BE49-F238E27FC236}">
                <a16:creationId xmlns:a16="http://schemas.microsoft.com/office/drawing/2014/main" id="{EF300604-7E3A-99F1-4F20-AB891B786DDC}"/>
              </a:ext>
            </a:extLst>
          </p:cNvPr>
          <p:cNvSpPr txBox="1"/>
          <p:nvPr/>
        </p:nvSpPr>
        <p:spPr>
          <a:xfrm>
            <a:off x="771812" y="1275121"/>
            <a:ext cx="8597904" cy="3773469"/>
          </a:xfrm>
          <a:prstGeom prst="rect">
            <a:avLst/>
          </a:prstGeom>
          <a:noFill/>
        </p:spPr>
        <p:txBody>
          <a:bodyPr wrap="square" rtlCol="0">
            <a:spAutoFit/>
          </a:bodyPr>
          <a:lstStyle/>
          <a:p>
            <a:r>
              <a:rPr lang="en-US" sz="2000" b="1" dirty="0">
                <a:solidFill>
                  <a:srgbClr val="000000"/>
                </a:solidFill>
                <a:latin typeface="Arial" panose="020B0604020202020204" pitchFamily="34" charset="0"/>
                <a:cs typeface="Arial" panose="020B0604020202020204" pitchFamily="34" charset="0"/>
              </a:rPr>
              <a:t>*NEW* RELEASE AVAILABLE FOR THE FOLLOWING FILE:</a:t>
            </a:r>
          </a:p>
          <a:p>
            <a:pPr marL="742950" lvl="1" indent="-285750">
              <a:lnSpc>
                <a:spcPct val="150000"/>
              </a:lnSpc>
              <a:buClr>
                <a:srgbClr val="F8921E"/>
              </a:buClr>
              <a:buFont typeface="Wingdings" charset="2"/>
              <a:buChar char="§"/>
            </a:pPr>
            <a:r>
              <a:rPr lang="en-US" dirty="0">
                <a:solidFill>
                  <a:srgbClr val="000000"/>
                </a:solidFill>
                <a:latin typeface="Arial" panose="020B0604020202020204" pitchFamily="34" charset="0"/>
                <a:cs typeface="Arial" panose="020B0604020202020204" pitchFamily="34" charset="0"/>
              </a:rPr>
              <a:t>Hospital Inpatient Discharge Data (HIDD) </a:t>
            </a:r>
          </a:p>
          <a:p>
            <a:pPr lvl="1">
              <a:lnSpc>
                <a:spcPct val="150000"/>
              </a:lnSpc>
              <a:buClr>
                <a:srgbClr val="F8921E"/>
              </a:buClr>
            </a:pPr>
            <a:r>
              <a:rPr lang="en-US" dirty="0">
                <a:solidFill>
                  <a:schemeClr val="accent6"/>
                </a:solidFill>
                <a:cs typeface="Arial"/>
              </a:rPr>
              <a:t>	</a:t>
            </a:r>
            <a:r>
              <a:rPr lang="en-US" b="1" dirty="0">
                <a:solidFill>
                  <a:schemeClr val="accent5"/>
                </a:solidFill>
                <a:latin typeface="Arial" panose="020B0604020202020204" pitchFamily="34" charset="0"/>
                <a:cs typeface="Arial" panose="020B0604020202020204" pitchFamily="34" charset="0"/>
              </a:rPr>
              <a:t>FY2023 Now Available for Request</a:t>
            </a:r>
          </a:p>
          <a:p>
            <a:pPr lvl="1">
              <a:lnSpc>
                <a:spcPct val="150000"/>
              </a:lnSpc>
              <a:buClr>
                <a:srgbClr val="F8921E"/>
              </a:buClr>
            </a:pPr>
            <a:endParaRPr lang="en-US" sz="1000" b="1" dirty="0">
              <a:solidFill>
                <a:schemeClr val="accent5"/>
              </a:solidFill>
              <a:latin typeface="Arial" panose="020B0604020202020204" pitchFamily="34" charset="0"/>
              <a:cs typeface="Arial" panose="020B0604020202020204" pitchFamily="34" charset="0"/>
            </a:endParaRPr>
          </a:p>
          <a:p>
            <a:pPr marL="742950" lvl="1" indent="-285750" algn="just">
              <a:buClr>
                <a:srgbClr val="F8921E"/>
              </a:buClr>
              <a:buFont typeface="Wingdings" panose="05000000000000000000" pitchFamily="2" charset="2"/>
              <a:buChar char="§"/>
            </a:pPr>
            <a:r>
              <a:rPr lang="en-US" dirty="0">
                <a:latin typeface="Arial" panose="020B0604020202020204" pitchFamily="34" charset="0"/>
                <a:ea typeface="Times New Roman" panose="02020603050405020304" pitchFamily="18" charset="0"/>
                <a:cs typeface="Arial" panose="020B0604020202020204" pitchFamily="34" charset="0"/>
              </a:rPr>
              <a:t>Applicants with </a:t>
            </a:r>
            <a:r>
              <a:rPr lang="en-US" i="1" dirty="0">
                <a:latin typeface="Arial" panose="020B0604020202020204" pitchFamily="34" charset="0"/>
                <a:ea typeface="Times New Roman" panose="02020603050405020304" pitchFamily="18" charset="0"/>
                <a:cs typeface="Arial" panose="020B0604020202020204" pitchFamily="34" charset="0"/>
              </a:rPr>
              <a:t>approved projects</a:t>
            </a:r>
            <a:r>
              <a:rPr lang="en-US" dirty="0">
                <a:latin typeface="Arial" panose="020B0604020202020204" pitchFamily="34" charset="0"/>
                <a:ea typeface="Times New Roman" panose="02020603050405020304" pitchFamily="18" charset="0"/>
                <a:cs typeface="Arial" panose="020B0604020202020204" pitchFamily="34" charset="0"/>
              </a:rPr>
              <a:t> using previous years data (e.g., FY 2022, FY2021) that require newly available year(s) of  case mix data (e.g., FY 2023) should submit to CHIA a completed Exhibit B (</a:t>
            </a:r>
            <a:r>
              <a:rPr lang="en-US" i="1" dirty="0">
                <a:latin typeface="Arial" panose="020B0604020202020204" pitchFamily="34" charset="0"/>
                <a:ea typeface="Times New Roman" panose="02020603050405020304" pitchFamily="18" charset="0"/>
                <a:cs typeface="Arial" panose="020B0604020202020204" pitchFamily="34" charset="0"/>
              </a:rPr>
              <a:t>Certificate of Continued Need and Compliance</a:t>
            </a:r>
            <a:r>
              <a:rPr lang="en-US" dirty="0">
                <a:latin typeface="Arial" panose="020B0604020202020204" pitchFamily="34" charset="0"/>
                <a:ea typeface="Times New Roman" panose="02020603050405020304" pitchFamily="18" charset="0"/>
                <a:cs typeface="Arial" panose="020B0604020202020204" pitchFamily="34" charset="0"/>
              </a:rPr>
              <a:t>) of the Data Use Agreement. After submitting a completed Exhibit B you will receive an invoice (if applicable) for the requested data.  Upon payment of the invoice the order for the data will be placed.</a:t>
            </a:r>
            <a:endParaRPr lang="en-US" dirty="0">
              <a:latin typeface="Arial" panose="020B0604020202020204" pitchFamily="34" charset="0"/>
              <a:ea typeface="Calibri" panose="020F0502020204030204" pitchFamily="34" charset="0"/>
              <a:cs typeface="Arial" panose="020B0604020202020204" pitchFamily="34" charset="0"/>
            </a:endParaRPr>
          </a:p>
          <a:p>
            <a:pPr lvl="1">
              <a:lnSpc>
                <a:spcPct val="150000"/>
              </a:lnSpc>
              <a:buClr>
                <a:srgbClr val="F8921E"/>
              </a:buClr>
            </a:pPr>
            <a:endParaRPr lang="en-US" b="1" dirty="0">
              <a:solidFill>
                <a:srgbClr val="00B050"/>
              </a:solidFill>
              <a:cs typeface="Arial"/>
            </a:endParaRPr>
          </a:p>
        </p:txBody>
      </p:sp>
    </p:spTree>
    <p:extLst>
      <p:ext uri="{BB962C8B-B14F-4D97-AF65-F5344CB8AC3E}">
        <p14:creationId xmlns:p14="http://schemas.microsoft.com/office/powerpoint/2010/main" val="3366321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5</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851852" y="142361"/>
            <a:ext cx="976072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b="1" dirty="0">
                <a:solidFill>
                  <a:schemeClr val="tx2"/>
                </a:solidFill>
                <a:latin typeface="Arial" panose="020B0604020202020204" pitchFamily="34" charset="0"/>
                <a:ea typeface="+mn-ea"/>
                <a:cs typeface="Arial" panose="020B0604020202020204" pitchFamily="34" charset="0"/>
              </a:rPr>
              <a:t>Case Mix Release Documentation</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User Workgroup |  June 25,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EF300604-7E3A-99F1-4F20-AB891B786DDC}"/>
              </a:ext>
            </a:extLst>
          </p:cNvPr>
          <p:cNvSpPr txBox="1"/>
          <p:nvPr/>
        </p:nvSpPr>
        <p:spPr>
          <a:xfrm>
            <a:off x="809133" y="827252"/>
            <a:ext cx="10667520" cy="1261884"/>
          </a:xfrm>
          <a:prstGeom prst="rect">
            <a:avLst/>
          </a:prstGeom>
          <a:noFill/>
        </p:spPr>
        <p:txBody>
          <a:bodyPr wrap="square" rtlCol="0">
            <a:spAutoFit/>
          </a:bodyPr>
          <a:lstStyle/>
          <a:p>
            <a:r>
              <a:rPr lang="en-US" sz="2000" b="1" dirty="0">
                <a:solidFill>
                  <a:srgbClr val="000000"/>
                </a:solidFill>
                <a:latin typeface="Arial" panose="020B0604020202020204" pitchFamily="34" charset="0"/>
                <a:cs typeface="Arial" panose="020B0604020202020204" pitchFamily="34" charset="0"/>
              </a:rPr>
              <a:t>Review Documentation and Release Notes</a:t>
            </a:r>
          </a:p>
          <a:p>
            <a:r>
              <a:rPr lang="en-US" sz="1400" dirty="0">
                <a:latin typeface="Arial" panose="020B0604020202020204" pitchFamily="34" charset="0"/>
                <a:cs typeface="Arial" panose="020B0604020202020204" pitchFamily="34" charset="0"/>
              </a:rPr>
              <a:t>Data users are advised to review CHIA’s comprehensive case mix documentation manuals and release notes which provide information on</a:t>
            </a:r>
            <a:r>
              <a:rPr lang="en-US" sz="1400" b="0" i="0" dirty="0">
                <a:effectLst/>
                <a:highlight>
                  <a:srgbClr val="FFFFFF"/>
                </a:highlight>
                <a:latin typeface="Arial" panose="020B0604020202020204" pitchFamily="34" charset="0"/>
                <a:cs typeface="Arial" panose="020B0604020202020204" pitchFamily="34" charset="0"/>
              </a:rPr>
              <a:t> data quality issues connected with certain data elements and includes background on the database’s development and the DRG Groupers. The release notes also contains hospital-reported discrepancies received in response to the data verification process. Also, t</a:t>
            </a:r>
            <a:r>
              <a:rPr lang="en-US" sz="1400" dirty="0">
                <a:highlight>
                  <a:srgbClr val="FFFFFF"/>
                </a:highlight>
                <a:latin typeface="Arial" panose="020B0604020202020204" pitchFamily="34" charset="0"/>
                <a:cs typeface="Arial" panose="020B0604020202020204" pitchFamily="34" charset="0"/>
              </a:rPr>
              <a:t>wenty-four years of historical documentation are available online on the documentation archive website</a:t>
            </a:r>
            <a:endParaRPr lang="en-US" sz="14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13FC4AD-E22F-F382-4288-5D6D068D0515}"/>
              </a:ext>
            </a:extLst>
          </p:cNvPr>
          <p:cNvPicPr>
            <a:picLocks noChangeAspect="1"/>
          </p:cNvPicPr>
          <p:nvPr/>
        </p:nvPicPr>
        <p:blipFill rotWithShape="1">
          <a:blip r:embed="rId3"/>
          <a:srcRect l="57574" t="26936" r="14167" b="23645"/>
          <a:stretch/>
        </p:blipFill>
        <p:spPr>
          <a:xfrm>
            <a:off x="979714" y="2498042"/>
            <a:ext cx="3545633" cy="3487979"/>
          </a:xfrm>
          <a:prstGeom prst="rect">
            <a:avLst/>
          </a:prstGeom>
          <a:ln w="19050">
            <a:solidFill>
              <a:schemeClr val="accent1"/>
            </a:solidFill>
          </a:ln>
        </p:spPr>
      </p:pic>
      <p:sp>
        <p:nvSpPr>
          <p:cNvPr id="13" name="TextBox 12">
            <a:extLst>
              <a:ext uri="{FF2B5EF4-FFF2-40B4-BE49-F238E27FC236}">
                <a16:creationId xmlns:a16="http://schemas.microsoft.com/office/drawing/2014/main" id="{29064477-5614-2D93-8631-C980548647F7}"/>
              </a:ext>
            </a:extLst>
          </p:cNvPr>
          <p:cNvSpPr txBox="1"/>
          <p:nvPr/>
        </p:nvSpPr>
        <p:spPr>
          <a:xfrm>
            <a:off x="902737" y="2161983"/>
            <a:ext cx="4117132" cy="338554"/>
          </a:xfrm>
          <a:prstGeom prst="rect">
            <a:avLst/>
          </a:prstGeom>
          <a:noFill/>
        </p:spPr>
        <p:txBody>
          <a:bodyPr wrap="square">
            <a:spAutoFit/>
          </a:bodyPr>
          <a:lstStyle/>
          <a:p>
            <a:r>
              <a:rPr lang="en-US" sz="1600" b="1" dirty="0">
                <a:hlinkClick r:id="rId4"/>
              </a:rPr>
              <a:t>https://www.chiamass.gov/case-mix-data/</a:t>
            </a:r>
            <a:r>
              <a:rPr lang="en-US" sz="1600" b="1" dirty="0"/>
              <a:t> </a:t>
            </a:r>
          </a:p>
        </p:txBody>
      </p:sp>
      <p:sp>
        <p:nvSpPr>
          <p:cNvPr id="14" name="Arrow: Right 13">
            <a:extLst>
              <a:ext uri="{FF2B5EF4-FFF2-40B4-BE49-F238E27FC236}">
                <a16:creationId xmlns:a16="http://schemas.microsoft.com/office/drawing/2014/main" id="{1DB78F76-F34F-7CEF-317F-BB14187ADC66}"/>
              </a:ext>
            </a:extLst>
          </p:cNvPr>
          <p:cNvSpPr/>
          <p:nvPr/>
        </p:nvSpPr>
        <p:spPr>
          <a:xfrm>
            <a:off x="4562670" y="5439267"/>
            <a:ext cx="2136711" cy="7271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Link to Archive</a:t>
            </a:r>
          </a:p>
        </p:txBody>
      </p:sp>
      <p:pic>
        <p:nvPicPr>
          <p:cNvPr id="17" name="Picture 16">
            <a:extLst>
              <a:ext uri="{FF2B5EF4-FFF2-40B4-BE49-F238E27FC236}">
                <a16:creationId xmlns:a16="http://schemas.microsoft.com/office/drawing/2014/main" id="{2520A347-7529-460C-4DCC-0BFB4EA21F12}"/>
              </a:ext>
            </a:extLst>
          </p:cNvPr>
          <p:cNvPicPr>
            <a:picLocks noChangeAspect="1"/>
          </p:cNvPicPr>
          <p:nvPr/>
        </p:nvPicPr>
        <p:blipFill>
          <a:blip r:embed="rId5"/>
          <a:stretch>
            <a:fillRect/>
          </a:stretch>
        </p:blipFill>
        <p:spPr>
          <a:xfrm>
            <a:off x="7099195" y="2780172"/>
            <a:ext cx="3671033" cy="2055778"/>
          </a:xfrm>
          <a:prstGeom prst="rect">
            <a:avLst/>
          </a:prstGeom>
        </p:spPr>
      </p:pic>
      <p:sp>
        <p:nvSpPr>
          <p:cNvPr id="19" name="TextBox 18">
            <a:extLst>
              <a:ext uri="{FF2B5EF4-FFF2-40B4-BE49-F238E27FC236}">
                <a16:creationId xmlns:a16="http://schemas.microsoft.com/office/drawing/2014/main" id="{2C84580E-1FB1-5902-638F-D08AFFBC9898}"/>
              </a:ext>
            </a:extLst>
          </p:cNvPr>
          <p:cNvSpPr txBox="1"/>
          <p:nvPr/>
        </p:nvSpPr>
        <p:spPr>
          <a:xfrm>
            <a:off x="5745325" y="2161983"/>
            <a:ext cx="6097554" cy="338554"/>
          </a:xfrm>
          <a:prstGeom prst="rect">
            <a:avLst/>
          </a:prstGeom>
          <a:noFill/>
        </p:spPr>
        <p:txBody>
          <a:bodyPr wrap="square">
            <a:spAutoFit/>
          </a:bodyPr>
          <a:lstStyle/>
          <a:p>
            <a:r>
              <a:rPr lang="en-US" sz="1600" b="1" dirty="0">
                <a:hlinkClick r:id="rId6"/>
              </a:rPr>
              <a:t>https://www.chiamass.gov/case-mix-data-documentation-archive/</a:t>
            </a:r>
            <a:r>
              <a:rPr lang="en-US" sz="1600" b="1" dirty="0"/>
              <a:t> </a:t>
            </a:r>
          </a:p>
        </p:txBody>
      </p:sp>
      <p:sp>
        <p:nvSpPr>
          <p:cNvPr id="20" name="TextBox 19">
            <a:extLst>
              <a:ext uri="{FF2B5EF4-FFF2-40B4-BE49-F238E27FC236}">
                <a16:creationId xmlns:a16="http://schemas.microsoft.com/office/drawing/2014/main" id="{0BE1A8E0-FFF3-6B41-CB86-39AE4A0D7907}"/>
              </a:ext>
            </a:extLst>
          </p:cNvPr>
          <p:cNvSpPr txBox="1"/>
          <p:nvPr/>
        </p:nvSpPr>
        <p:spPr>
          <a:xfrm>
            <a:off x="7070105" y="5061232"/>
            <a:ext cx="4006392"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documentation archive contains outpatient emergency department, outpatient observation stay, and hospital inpatient discharges documents dating back to fiscal year 2000.</a:t>
            </a:r>
          </a:p>
        </p:txBody>
      </p:sp>
    </p:spTree>
    <p:extLst>
      <p:ext uri="{BB962C8B-B14F-4D97-AF65-F5344CB8AC3E}">
        <p14:creationId xmlns:p14="http://schemas.microsoft.com/office/powerpoint/2010/main" val="3052686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6</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455926" y="161214"/>
            <a:ext cx="1089394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b="1" dirty="0">
                <a:solidFill>
                  <a:schemeClr val="tx2"/>
                </a:solidFill>
                <a:latin typeface="Arial" panose="020B0604020202020204" pitchFamily="34" charset="0"/>
                <a:ea typeface="+mn-ea"/>
                <a:cs typeface="Arial" panose="020B0604020202020204" pitchFamily="34" charset="0"/>
              </a:rPr>
              <a:t>MA APCD CY2021 and CY2022 Releases</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User Workgroup |  June 25,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EF300604-7E3A-99F1-4F20-AB891B786DDC}"/>
              </a:ext>
            </a:extLst>
          </p:cNvPr>
          <p:cNvSpPr txBox="1"/>
          <p:nvPr/>
        </p:nvSpPr>
        <p:spPr>
          <a:xfrm>
            <a:off x="460340" y="883813"/>
            <a:ext cx="11445714" cy="2062103"/>
          </a:xfrm>
          <a:prstGeom prst="rect">
            <a:avLst/>
          </a:prstGeom>
          <a:noFill/>
        </p:spPr>
        <p:txBody>
          <a:bodyPr wrap="square" rtlCol="0">
            <a:spAutoFit/>
          </a:bodyPr>
          <a:lstStyle/>
          <a:p>
            <a:r>
              <a:rPr lang="en-US" sz="2000" b="1" dirty="0">
                <a:solidFill>
                  <a:srgbClr val="000000"/>
                </a:solidFill>
                <a:latin typeface="Arial" panose="020B0604020202020204" pitchFamily="34" charset="0"/>
                <a:cs typeface="Arial" panose="020B0604020202020204" pitchFamily="34" charset="0"/>
              </a:rPr>
              <a:t>          CY2021 and CY2022 Available for Request</a:t>
            </a:r>
          </a:p>
          <a:p>
            <a:endParaRPr lang="en-US" sz="1000" b="1" dirty="0">
              <a:solidFill>
                <a:srgbClr val="000000"/>
              </a:solidFill>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r>
              <a:rPr lang="en-US" sz="1400" b="1" dirty="0">
                <a:solidFill>
                  <a:srgbClr val="00B050"/>
                </a:solidFill>
                <a:latin typeface="Arial" panose="020B0604020202020204" pitchFamily="34" charset="0"/>
                <a:cs typeface="Arial" panose="020B0604020202020204" pitchFamily="34" charset="0"/>
              </a:rPr>
              <a:t>CY 2021 Data </a:t>
            </a:r>
            <a:r>
              <a:rPr lang="en-US" sz="1400" dirty="0">
                <a:latin typeface="Arial" panose="020B0604020202020204" pitchFamily="34" charset="0"/>
                <a:cs typeface="Arial" panose="020B0604020202020204" pitchFamily="34" charset="0"/>
              </a:rPr>
              <a:t>which includes medical, pharmacy, and dental claims incurred between </a:t>
            </a:r>
            <a:r>
              <a:rPr lang="en-US" sz="1400" b="1" dirty="0">
                <a:latin typeface="Arial" panose="020B0604020202020204" pitchFamily="34" charset="0"/>
                <a:cs typeface="Arial" panose="020B0604020202020204" pitchFamily="34" charset="0"/>
              </a:rPr>
              <a:t>January 1, 2017, and December 31, 2021, and it includes six (6) months of run-out (paid claims through June 30, 2022) </a:t>
            </a:r>
            <a:r>
              <a:rPr lang="en-US" sz="1400" dirty="0">
                <a:latin typeface="Arial" panose="020B0604020202020204" pitchFamily="34" charset="0"/>
                <a:cs typeface="Arial" panose="020B0604020202020204" pitchFamily="34" charset="0"/>
              </a:rPr>
              <a:t>and the new </a:t>
            </a:r>
            <a:r>
              <a:rPr lang="en-US" sz="1400" b="1" dirty="0">
                <a:solidFill>
                  <a:srgbClr val="00B050"/>
                </a:solidFill>
                <a:latin typeface="Arial" panose="020B0604020202020204" pitchFamily="34" charset="0"/>
                <a:cs typeface="Arial" panose="020B0604020202020204" pitchFamily="34" charset="0"/>
              </a:rPr>
              <a:t>CY 2022 Data  </a:t>
            </a:r>
            <a:r>
              <a:rPr lang="en-US" sz="1400" dirty="0">
                <a:latin typeface="Arial" panose="020B0604020202020204" pitchFamily="34" charset="0"/>
                <a:cs typeface="Arial" panose="020B0604020202020204" pitchFamily="34" charset="0"/>
              </a:rPr>
              <a:t>which includes claims incurred from </a:t>
            </a:r>
            <a:r>
              <a:rPr lang="en-US" sz="1400" b="1" dirty="0">
                <a:latin typeface="Arial" panose="020B0604020202020204" pitchFamily="34" charset="0"/>
                <a:cs typeface="Arial" panose="020B0604020202020204" pitchFamily="34" charset="0"/>
              </a:rPr>
              <a:t>January 1, 2018, through December 31, 2022, and includes six (6) months of run-out (paid claims through June 30, 2023) </a:t>
            </a:r>
            <a:r>
              <a:rPr lang="en-US" sz="1400" dirty="0">
                <a:latin typeface="Arial" panose="020B0604020202020204" pitchFamily="34" charset="0"/>
                <a:cs typeface="Arial" panose="020B0604020202020204" pitchFamily="34" charset="0"/>
              </a:rPr>
              <a:t>are available for request</a:t>
            </a:r>
            <a:r>
              <a:rPr lang="en-US" sz="1400" b="1"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In addition to claims data, the releases contain relevant reference files including member eligibility, providers, products, and benefit plans. This data encompasses public and private payers as well as fully-insured and self-insured plans. Keep in mind that due to the Supreme Court decision, </a:t>
            </a:r>
            <a:r>
              <a:rPr lang="en-US" sz="1400" i="1" dirty="0">
                <a:latin typeface="Arial" panose="020B0604020202020204" pitchFamily="34" charset="0"/>
                <a:cs typeface="Arial" panose="020B0604020202020204" pitchFamily="34" charset="0"/>
              </a:rPr>
              <a:t>Gobeille v. Liberty Mutual</a:t>
            </a:r>
            <a:r>
              <a:rPr lang="en-US" sz="1400" dirty="0">
                <a:latin typeface="Arial" panose="020B0604020202020204" pitchFamily="34" charset="0"/>
                <a:cs typeface="Arial" panose="020B0604020202020204" pitchFamily="34" charset="0"/>
              </a:rPr>
              <a:t>, the self-insured plans are severely reduced starting in 2016. The releases also includes MassHealth Medicaid data. </a:t>
            </a:r>
          </a:p>
        </p:txBody>
      </p:sp>
      <p:sp>
        <p:nvSpPr>
          <p:cNvPr id="6" name="TextBox 5">
            <a:extLst>
              <a:ext uri="{FF2B5EF4-FFF2-40B4-BE49-F238E27FC236}">
                <a16:creationId xmlns:a16="http://schemas.microsoft.com/office/drawing/2014/main" id="{D0641946-196B-736E-43D0-3F4112C4F72C}"/>
              </a:ext>
            </a:extLst>
          </p:cNvPr>
          <p:cNvSpPr txBox="1"/>
          <p:nvPr/>
        </p:nvSpPr>
        <p:spPr>
          <a:xfrm>
            <a:off x="443059" y="3013826"/>
            <a:ext cx="7060677" cy="2677656"/>
          </a:xfrm>
          <a:prstGeom prst="rect">
            <a:avLst/>
          </a:prstGeom>
          <a:noFill/>
        </p:spPr>
        <p:txBody>
          <a:bodyPr wrap="square" rtlCol="0">
            <a:spAutoFit/>
          </a:bodyPr>
          <a:lstStyle/>
          <a:p>
            <a:pPr marL="742950" lvl="1" indent="-285750">
              <a:buClr>
                <a:schemeClr val="accent1"/>
              </a:buClr>
              <a:buFont typeface="Wingdings" charset="2"/>
              <a:buChar char="§"/>
            </a:pPr>
            <a:r>
              <a:rPr lang="en-US" sz="1400" dirty="0">
                <a:latin typeface="Arial" panose="020B0604020202020204" pitchFamily="34" charset="0"/>
                <a:cs typeface="Arial" panose="020B0604020202020204" pitchFamily="34" charset="0"/>
              </a:rPr>
              <a:t>Applicants with </a:t>
            </a:r>
            <a:r>
              <a:rPr lang="en-US" sz="1400" i="1" dirty="0">
                <a:latin typeface="Arial" panose="020B0604020202020204" pitchFamily="34" charset="0"/>
                <a:cs typeface="Arial" panose="020B0604020202020204" pitchFamily="34" charset="0"/>
              </a:rPr>
              <a:t>approved projects</a:t>
            </a:r>
            <a:r>
              <a:rPr lang="en-US" sz="1400" dirty="0">
                <a:latin typeface="Arial" panose="020B0604020202020204" pitchFamily="34" charset="0"/>
                <a:cs typeface="Arial" panose="020B0604020202020204" pitchFamily="34" charset="0"/>
              </a:rPr>
              <a:t> that require updated MA APCD data (CY 2021 Data or CY2022) should submit to CHIA a completed Exhibit B (</a:t>
            </a:r>
            <a:r>
              <a:rPr lang="en-US" sz="1400" i="1" dirty="0">
                <a:latin typeface="Arial" panose="020B0604020202020204" pitchFamily="34" charset="0"/>
                <a:cs typeface="Arial" panose="020B0604020202020204" pitchFamily="34" charset="0"/>
              </a:rPr>
              <a:t>Certificate of Continued Need and Compliance</a:t>
            </a:r>
            <a:r>
              <a:rPr lang="en-US" sz="1400" dirty="0">
                <a:latin typeface="Arial" panose="020B0604020202020204" pitchFamily="34" charset="0"/>
                <a:cs typeface="Arial" panose="020B0604020202020204" pitchFamily="34" charset="0"/>
              </a:rPr>
              <a:t>) of the Data Use Agreement. After submitting a completed Exhibit B, you will receive an invoice (if applicable) for the requested data.  Upon payment of the invoice the order for the data will be placed.</a:t>
            </a:r>
          </a:p>
          <a:p>
            <a:pPr lvl="1">
              <a:buClr>
                <a:schemeClr val="accent1"/>
              </a:buClr>
            </a:pPr>
            <a:endParaRPr lang="en-US" sz="1400" dirty="0">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r>
              <a:rPr lang="en-US" sz="1400" dirty="0">
                <a:latin typeface="Arial" panose="020B0604020202020204" pitchFamily="34" charset="0"/>
                <a:cs typeface="Arial" panose="020B0604020202020204" pitchFamily="34" charset="0"/>
              </a:rPr>
              <a:t>The new CY 2022 MA APCD Documentation Guide and Release Notes are available on CHIA’s website for your review before using the data. The CY2021 MA APCD Documentation are available online in the documentation archive.</a:t>
            </a:r>
          </a:p>
          <a:p>
            <a:pPr lvl="1">
              <a:buClr>
                <a:schemeClr val="accent1"/>
              </a:buClr>
            </a:pPr>
            <a:r>
              <a:rPr lang="en-US" sz="1400" dirty="0">
                <a:latin typeface="Arial" panose="020B0604020202020204" pitchFamily="34" charset="0"/>
                <a:cs typeface="Arial" panose="020B0604020202020204" pitchFamily="34" charset="0"/>
              </a:rPr>
              <a:t>     </a:t>
            </a:r>
          </a:p>
        </p:txBody>
      </p:sp>
      <p:pic>
        <p:nvPicPr>
          <p:cNvPr id="15" name="Picture 14">
            <a:extLst>
              <a:ext uri="{FF2B5EF4-FFF2-40B4-BE49-F238E27FC236}">
                <a16:creationId xmlns:a16="http://schemas.microsoft.com/office/drawing/2014/main" id="{2D954E2D-48D3-EF7A-96F0-7DE2F67BD7B2}"/>
              </a:ext>
            </a:extLst>
          </p:cNvPr>
          <p:cNvPicPr>
            <a:picLocks noChangeAspect="1"/>
          </p:cNvPicPr>
          <p:nvPr/>
        </p:nvPicPr>
        <p:blipFill rotWithShape="1">
          <a:blip r:embed="rId3"/>
          <a:srcRect l="59380" t="32989" r="14098" b="23574"/>
          <a:stretch/>
        </p:blipFill>
        <p:spPr>
          <a:xfrm>
            <a:off x="8380429" y="3139124"/>
            <a:ext cx="3233393" cy="2978871"/>
          </a:xfrm>
          <a:prstGeom prst="rect">
            <a:avLst/>
          </a:prstGeom>
          <a:ln w="15875">
            <a:solidFill>
              <a:schemeClr val="accent1"/>
            </a:solidFill>
          </a:ln>
        </p:spPr>
      </p:pic>
      <p:sp>
        <p:nvSpPr>
          <p:cNvPr id="18" name="TextBox 17">
            <a:extLst>
              <a:ext uri="{FF2B5EF4-FFF2-40B4-BE49-F238E27FC236}">
                <a16:creationId xmlns:a16="http://schemas.microsoft.com/office/drawing/2014/main" id="{FF285271-F585-096C-BABC-777F96509DBE}"/>
              </a:ext>
            </a:extLst>
          </p:cNvPr>
          <p:cNvSpPr txBox="1"/>
          <p:nvPr/>
        </p:nvSpPr>
        <p:spPr>
          <a:xfrm>
            <a:off x="7711126" y="2756496"/>
            <a:ext cx="4974996" cy="338554"/>
          </a:xfrm>
          <a:prstGeom prst="rect">
            <a:avLst/>
          </a:prstGeom>
          <a:noFill/>
        </p:spPr>
        <p:txBody>
          <a:bodyPr wrap="square">
            <a:spAutoFit/>
          </a:bodyPr>
          <a:lstStyle/>
          <a:p>
            <a:pPr lvl="1">
              <a:buClr>
                <a:schemeClr val="accent1"/>
              </a:buClr>
            </a:pPr>
            <a:r>
              <a:rPr lang="en-US" sz="1600" dirty="0">
                <a:latin typeface="Arial" panose="020B0604020202020204" pitchFamily="34" charset="0"/>
                <a:cs typeface="Arial" panose="020B0604020202020204" pitchFamily="34" charset="0"/>
                <a:hlinkClick r:id="rId4"/>
              </a:rPr>
              <a:t>https://www.chiamass.gov/ma-apcd/</a:t>
            </a:r>
            <a:r>
              <a:rPr lang="en-US" sz="1600" dirty="0">
                <a:latin typeface="Arial" panose="020B0604020202020204" pitchFamily="34" charset="0"/>
                <a:cs typeface="Arial" panose="020B0604020202020204" pitchFamily="34" charset="0"/>
              </a:rPr>
              <a:t> </a:t>
            </a:r>
          </a:p>
        </p:txBody>
      </p:sp>
      <p:sp>
        <p:nvSpPr>
          <p:cNvPr id="21" name="Arrow: Right 20">
            <a:extLst>
              <a:ext uri="{FF2B5EF4-FFF2-40B4-BE49-F238E27FC236}">
                <a16:creationId xmlns:a16="http://schemas.microsoft.com/office/drawing/2014/main" id="{EFE0B998-4464-5ABF-7EA0-03E706C2FD51}"/>
              </a:ext>
            </a:extLst>
          </p:cNvPr>
          <p:cNvSpPr/>
          <p:nvPr/>
        </p:nvSpPr>
        <p:spPr>
          <a:xfrm rot="10800000" flipH="1" flipV="1">
            <a:off x="7334054" y="4515440"/>
            <a:ext cx="952107" cy="7271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06AB77CD-849E-5DB2-5451-CC1489C0AE65}"/>
              </a:ext>
            </a:extLst>
          </p:cNvPr>
          <p:cNvPicPr>
            <a:picLocks noChangeAspect="1"/>
          </p:cNvPicPr>
          <p:nvPr/>
        </p:nvPicPr>
        <p:blipFill>
          <a:blip r:embed="rId5"/>
          <a:stretch>
            <a:fillRect/>
          </a:stretch>
        </p:blipFill>
        <p:spPr>
          <a:xfrm>
            <a:off x="10482606" y="111434"/>
            <a:ext cx="1360211" cy="1159524"/>
          </a:xfrm>
          <a:prstGeom prst="rect">
            <a:avLst/>
          </a:prstGeom>
        </p:spPr>
      </p:pic>
    </p:spTree>
    <p:extLst>
      <p:ext uri="{BB962C8B-B14F-4D97-AF65-F5344CB8AC3E}">
        <p14:creationId xmlns:p14="http://schemas.microsoft.com/office/powerpoint/2010/main" val="3863458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7</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455926" y="161214"/>
            <a:ext cx="10893946"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400" b="1" dirty="0">
                <a:solidFill>
                  <a:srgbClr val="005480"/>
                </a:solidFill>
                <a:latin typeface="Arial"/>
                <a:cs typeface="Arial"/>
              </a:rPr>
              <a:t>Updates to the MA APCD Application</a:t>
            </a:r>
            <a:endParaRPr lang="en-US" b="1" dirty="0">
              <a:solidFill>
                <a:schemeClr val="tx2"/>
              </a:solidFill>
              <a:latin typeface="Arial" panose="020B0604020202020204" pitchFamily="34" charset="0"/>
              <a:ea typeface="+mn-ea"/>
              <a:cs typeface="Arial" panose="020B0604020202020204" pitchFamily="34" charset="0"/>
            </a:endParaRP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User Workgroup |  June 25,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EF300604-7E3A-99F1-4F20-AB891B786DDC}"/>
              </a:ext>
            </a:extLst>
          </p:cNvPr>
          <p:cNvSpPr txBox="1"/>
          <p:nvPr/>
        </p:nvSpPr>
        <p:spPr>
          <a:xfrm>
            <a:off x="615820" y="902474"/>
            <a:ext cx="11187404" cy="1392689"/>
          </a:xfrm>
          <a:prstGeom prst="rect">
            <a:avLst/>
          </a:prstGeom>
          <a:noFill/>
        </p:spPr>
        <p:txBody>
          <a:bodyPr wrap="square" rtlCol="0">
            <a:spAutoFit/>
          </a:bodyPr>
          <a:lstStyle/>
          <a:p>
            <a:endParaRPr lang="en-US" sz="1000" b="1" dirty="0">
              <a:solidFill>
                <a:srgbClr val="000000"/>
              </a:solidFill>
              <a:latin typeface="Arial" panose="020B0604020202020204" pitchFamily="34" charset="0"/>
              <a:cs typeface="Arial" panose="020B0604020202020204" pitchFamily="34" charset="0"/>
            </a:endParaRPr>
          </a:p>
          <a:p>
            <a:r>
              <a:rPr lang="en-US" sz="1600" dirty="0">
                <a:cs typeface="Arial"/>
              </a:rPr>
              <a:t>When applying for CHIA data, always check the website to download and use the most recent version of the data request application. For example, the MA APCD application was last revised in December 2023 to update the full year date ranges available for purchase.</a:t>
            </a:r>
          </a:p>
          <a:p>
            <a:endParaRPr lang="en-US" sz="1050" dirty="0">
              <a:cs typeface="Arial"/>
            </a:endParaRPr>
          </a:p>
          <a:p>
            <a:r>
              <a:rPr lang="en-US" b="1" i="1" dirty="0">
                <a:latin typeface="Arial" panose="020B0604020202020204" pitchFamily="34" charset="0"/>
                <a:cs typeface="Arial" panose="020B0604020202020204" pitchFamily="34" charset="0"/>
              </a:rPr>
              <a:t>See application excerpt below. </a:t>
            </a:r>
          </a:p>
          <a:p>
            <a:pPr marL="742950" lvl="1" indent="-285750">
              <a:buClr>
                <a:schemeClr val="accent1"/>
              </a:buClr>
              <a:buFont typeface="Wingdings" charset="2"/>
              <a:buChar char="§"/>
            </a:pPr>
            <a:endParaRPr lang="en-US" sz="1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489FC6F-2624-F63A-C367-AFA37F58C2EB}"/>
              </a:ext>
            </a:extLst>
          </p:cNvPr>
          <p:cNvPicPr>
            <a:picLocks noChangeAspect="1"/>
          </p:cNvPicPr>
          <p:nvPr/>
        </p:nvPicPr>
        <p:blipFill rotWithShape="1">
          <a:blip r:embed="rId3"/>
          <a:srcRect l="30480" t="19022" r="16694" b="19967"/>
          <a:stretch/>
        </p:blipFill>
        <p:spPr>
          <a:xfrm>
            <a:off x="2643196" y="2116916"/>
            <a:ext cx="6154533" cy="3998200"/>
          </a:xfrm>
          <a:prstGeom prst="rect">
            <a:avLst/>
          </a:prstGeom>
          <a:ln w="15875">
            <a:solidFill>
              <a:schemeClr val="accent1"/>
            </a:solidFill>
          </a:ln>
        </p:spPr>
      </p:pic>
      <p:sp>
        <p:nvSpPr>
          <p:cNvPr id="10" name="Arrow: Left 9">
            <a:extLst>
              <a:ext uri="{FF2B5EF4-FFF2-40B4-BE49-F238E27FC236}">
                <a16:creationId xmlns:a16="http://schemas.microsoft.com/office/drawing/2014/main" id="{05138C2F-F259-C5B8-EAFE-6613F4F5CC83}"/>
              </a:ext>
            </a:extLst>
          </p:cNvPr>
          <p:cNvSpPr/>
          <p:nvPr/>
        </p:nvSpPr>
        <p:spPr>
          <a:xfrm>
            <a:off x="8836320" y="5609196"/>
            <a:ext cx="1287303" cy="44026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4674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8</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455926" y="161214"/>
            <a:ext cx="1133796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b="1" dirty="0">
                <a:solidFill>
                  <a:srgbClr val="005480"/>
                </a:solidFill>
                <a:latin typeface="Arial"/>
                <a:cs typeface="Arial"/>
              </a:rPr>
              <a:t>Updates to the MA APCD Application</a:t>
            </a:r>
            <a:r>
              <a:rPr lang="en-US" sz="3200" dirty="0">
                <a:solidFill>
                  <a:srgbClr val="005480"/>
                </a:solidFill>
                <a:latin typeface="Arial"/>
                <a:cs typeface="Arial"/>
              </a:rPr>
              <a:t> (continued)</a:t>
            </a:r>
            <a:endParaRPr lang="en-US" sz="3200" dirty="0">
              <a:solidFill>
                <a:schemeClr val="tx2"/>
              </a:solidFill>
              <a:latin typeface="Arial" panose="020B0604020202020204" pitchFamily="34" charset="0"/>
              <a:ea typeface="+mn-ea"/>
              <a:cs typeface="Arial" panose="020B0604020202020204" pitchFamily="34" charset="0"/>
            </a:endParaRP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User Workgroup |  June 25,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EF300604-7E3A-99F1-4F20-AB891B786DDC}"/>
              </a:ext>
            </a:extLst>
          </p:cNvPr>
          <p:cNvSpPr txBox="1"/>
          <p:nvPr/>
        </p:nvSpPr>
        <p:spPr>
          <a:xfrm>
            <a:off x="615820" y="902474"/>
            <a:ext cx="11187404" cy="126957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In addition, the December 2023 revision to MA APCD application specifies that the member ZIP code geographic data is now only released at the level of one ZIP code per person per year based on the member’s ZIP code reported in the member’s earliest submission year month.</a:t>
            </a:r>
          </a:p>
          <a:p>
            <a:endParaRPr lang="en-US" sz="1050" dirty="0">
              <a:cs typeface="Arial"/>
            </a:endParaRPr>
          </a:p>
          <a:p>
            <a:r>
              <a:rPr lang="en-US" b="1" i="1" dirty="0">
                <a:latin typeface="Arial" panose="020B0604020202020204" pitchFamily="34" charset="0"/>
                <a:cs typeface="Arial" panose="020B0604020202020204" pitchFamily="34" charset="0"/>
              </a:rPr>
              <a:t>See application excerpt below. </a:t>
            </a:r>
            <a:endParaRPr lang="en-US" sz="1400" dirty="0">
              <a:latin typeface="Arial" panose="020B0604020202020204" pitchFamily="34" charset="0"/>
              <a:cs typeface="Arial" panose="020B0604020202020204" pitchFamily="34" charset="0"/>
            </a:endParaRPr>
          </a:p>
        </p:txBody>
      </p:sp>
      <p:sp>
        <p:nvSpPr>
          <p:cNvPr id="10" name="Arrow: Left 9">
            <a:extLst>
              <a:ext uri="{FF2B5EF4-FFF2-40B4-BE49-F238E27FC236}">
                <a16:creationId xmlns:a16="http://schemas.microsoft.com/office/drawing/2014/main" id="{05138C2F-F259-C5B8-EAFE-6613F4F5CC83}"/>
              </a:ext>
            </a:extLst>
          </p:cNvPr>
          <p:cNvSpPr/>
          <p:nvPr/>
        </p:nvSpPr>
        <p:spPr>
          <a:xfrm>
            <a:off x="10021307" y="3323196"/>
            <a:ext cx="1287303" cy="44026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2194A4A-C9E9-CD17-1803-0911DAF97B69}"/>
              </a:ext>
            </a:extLst>
          </p:cNvPr>
          <p:cNvPicPr>
            <a:picLocks noChangeAspect="1"/>
          </p:cNvPicPr>
          <p:nvPr/>
        </p:nvPicPr>
        <p:blipFill rotWithShape="1">
          <a:blip r:embed="rId3"/>
          <a:srcRect l="30001" t="32496" r="16172" b="41605"/>
          <a:stretch/>
        </p:blipFill>
        <p:spPr>
          <a:xfrm>
            <a:off x="1622796" y="2509473"/>
            <a:ext cx="8266276" cy="2295791"/>
          </a:xfrm>
          <a:prstGeom prst="rect">
            <a:avLst/>
          </a:prstGeom>
          <a:ln w="15875">
            <a:solidFill>
              <a:schemeClr val="accent1"/>
            </a:solidFill>
          </a:ln>
        </p:spPr>
      </p:pic>
    </p:spTree>
    <p:extLst>
      <p:ext uri="{BB962C8B-B14F-4D97-AF65-F5344CB8AC3E}">
        <p14:creationId xmlns:p14="http://schemas.microsoft.com/office/powerpoint/2010/main" val="1830531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7CE4B48-06A0-BB65-2C81-56762F887270}"/>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chemeClr val="bg1"/>
                </a:solidFill>
              </a:rPr>
              <a:pPr/>
              <a:t>9</a:t>
            </a:fld>
            <a:endParaRPr lang="en-US" dirty="0">
              <a:solidFill>
                <a:schemeClr val="bg1"/>
              </a:solidFill>
            </a:endParaRPr>
          </a:p>
        </p:txBody>
      </p:sp>
      <p:sp>
        <p:nvSpPr>
          <p:cNvPr id="7" name="Footer Placeholder 4">
            <a:extLst>
              <a:ext uri="{FF2B5EF4-FFF2-40B4-BE49-F238E27FC236}">
                <a16:creationId xmlns:a16="http://schemas.microsoft.com/office/drawing/2014/main" id="{C1A82333-4671-8B84-3A6E-5FC44006FE2D}"/>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bg1"/>
                </a:solidFill>
              </a:rPr>
              <a:t>CHIA User Workgroup  |  June 25, 2024</a:t>
            </a:r>
          </a:p>
        </p:txBody>
      </p:sp>
      <p:sp>
        <p:nvSpPr>
          <p:cNvPr id="3" name="Decorative: Orange Sidebar">
            <a:extLst>
              <a:ext uri="{FF2B5EF4-FFF2-40B4-BE49-F238E27FC236}">
                <a16:creationId xmlns:a16="http://schemas.microsoft.com/office/drawing/2014/main" id="{58877063-A12E-127D-7A18-5D692EBFDEEC}"/>
              </a:ext>
              <a:ext uri="{C183D7F6-B498-43B3-948B-1728B52AA6E4}">
                <adec:decorative xmlns:adec="http://schemas.microsoft.com/office/drawing/2017/decorative" val="1"/>
              </a:ext>
            </a:extLst>
          </p:cNvPr>
          <p:cNvSpPr/>
          <p:nvPr/>
        </p:nvSpPr>
        <p:spPr>
          <a:xfrm>
            <a:off x="0" y="9427"/>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dline">
            <a:extLst>
              <a:ext uri="{FF2B5EF4-FFF2-40B4-BE49-F238E27FC236}">
                <a16:creationId xmlns:a16="http://schemas.microsoft.com/office/drawing/2014/main" id="{4F94C746-DEB8-D3E3-3763-12C030A60404}"/>
              </a:ext>
            </a:extLst>
          </p:cNvPr>
          <p:cNvSpPr txBox="1">
            <a:spLocks/>
          </p:cNvSpPr>
          <p:nvPr/>
        </p:nvSpPr>
        <p:spPr>
          <a:xfrm>
            <a:off x="944218" y="1710598"/>
            <a:ext cx="8469413"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6600" dirty="0">
                <a:solidFill>
                  <a:schemeClr val="bg1"/>
                </a:solidFill>
                <a:latin typeface="Arial" panose="020B0604020202020204" pitchFamily="34" charset="0"/>
                <a:ea typeface="+mn-ea"/>
                <a:cs typeface="Arial" panose="020B0604020202020204" pitchFamily="34" charset="0"/>
              </a:rPr>
              <a:t>Website Updates</a:t>
            </a:r>
          </a:p>
        </p:txBody>
      </p:sp>
      <p:cxnSp>
        <p:nvCxnSpPr>
          <p:cNvPr id="6" name="Decorative: horizontal rule">
            <a:extLst>
              <a:ext uri="{FF2B5EF4-FFF2-40B4-BE49-F238E27FC236}">
                <a16:creationId xmlns:a16="http://schemas.microsoft.com/office/drawing/2014/main" id="{AA30DF04-E1BF-F511-B59A-3E648DB9925B}"/>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Decorative: CHIA Logo">
            <a:extLst>
              <a:ext uri="{FF2B5EF4-FFF2-40B4-BE49-F238E27FC236}">
                <a16:creationId xmlns:a16="http://schemas.microsoft.com/office/drawing/2014/main" id="{8ED95456-9743-C89B-9B50-3C0E092632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45130" y="6299971"/>
            <a:ext cx="475741" cy="475741"/>
          </a:xfrm>
          <a:prstGeom prst="rect">
            <a:avLst/>
          </a:prstGeom>
        </p:spPr>
      </p:pic>
      <p:sp>
        <p:nvSpPr>
          <p:cNvPr id="9" name="Decorative: Orange sidebar">
            <a:extLst>
              <a:ext uri="{FF2B5EF4-FFF2-40B4-BE49-F238E27FC236}">
                <a16:creationId xmlns:a16="http://schemas.microsoft.com/office/drawing/2014/main" id="{7464B198-C71F-47FA-2EB9-359AE1EB4348}"/>
              </a:ext>
              <a:ext uri="{C183D7F6-B498-43B3-948B-1728B52AA6E4}">
                <adec:decorative xmlns:adec="http://schemas.microsoft.com/office/drawing/2017/decorative" val="1"/>
              </a:ext>
            </a:extLst>
          </p:cNvPr>
          <p:cNvSpPr/>
          <p:nvPr/>
        </p:nvSpPr>
        <p:spPr>
          <a:xfrm>
            <a:off x="-4847" y="1524"/>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78577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CHIA">
      <a:dk1>
        <a:srgbClr val="000000"/>
      </a:dk1>
      <a:lt1>
        <a:srgbClr val="FFFFFF"/>
      </a:lt1>
      <a:dk2>
        <a:srgbClr val="005480"/>
      </a:dk2>
      <a:lt2>
        <a:srgbClr val="C8C9CE"/>
      </a:lt2>
      <a:accent1>
        <a:srgbClr val="F8921E"/>
      </a:accent1>
      <a:accent2>
        <a:srgbClr val="A0A0A3"/>
      </a:accent2>
      <a:accent3>
        <a:srgbClr val="636669"/>
      </a:accent3>
      <a:accent4>
        <a:srgbClr val="C8C9CE"/>
      </a:accent4>
      <a:accent5>
        <a:srgbClr val="00B5E2"/>
      </a:accent5>
      <a:accent6>
        <a:srgbClr val="78BE20"/>
      </a:accent6>
      <a:hlink>
        <a:srgbClr val="00B5E2"/>
      </a:hlink>
      <a:folHlink>
        <a:srgbClr val="00B5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HIA">
    <a:dk1>
      <a:srgbClr val="000000"/>
    </a:dk1>
    <a:lt1>
      <a:srgbClr val="FFFFFF"/>
    </a:lt1>
    <a:dk2>
      <a:srgbClr val="005480"/>
    </a:dk2>
    <a:lt2>
      <a:srgbClr val="C8C9CE"/>
    </a:lt2>
    <a:accent1>
      <a:srgbClr val="F8921E"/>
    </a:accent1>
    <a:accent2>
      <a:srgbClr val="A0A0A3"/>
    </a:accent2>
    <a:accent3>
      <a:srgbClr val="636669"/>
    </a:accent3>
    <a:accent4>
      <a:srgbClr val="C8C9CE"/>
    </a:accent4>
    <a:accent5>
      <a:srgbClr val="00B5E2"/>
    </a:accent5>
    <a:accent6>
      <a:srgbClr val="78BE20"/>
    </a:accent6>
    <a:hlink>
      <a:srgbClr val="00B5E2"/>
    </a:hlink>
    <a:folHlink>
      <a:srgbClr val="00B5E2"/>
    </a:folHlink>
  </a:clrScheme>
</a:themeOverride>
</file>

<file path=ppt/theme/themeOverride2.xml><?xml version="1.0" encoding="utf-8"?>
<a:themeOverride xmlns:a="http://schemas.openxmlformats.org/drawingml/2006/main">
  <a:clrScheme name="CHIA">
    <a:dk1>
      <a:srgbClr val="000000"/>
    </a:dk1>
    <a:lt1>
      <a:srgbClr val="FFFFFF"/>
    </a:lt1>
    <a:dk2>
      <a:srgbClr val="005480"/>
    </a:dk2>
    <a:lt2>
      <a:srgbClr val="C8C9CE"/>
    </a:lt2>
    <a:accent1>
      <a:srgbClr val="F8921E"/>
    </a:accent1>
    <a:accent2>
      <a:srgbClr val="A0A0A3"/>
    </a:accent2>
    <a:accent3>
      <a:srgbClr val="636669"/>
    </a:accent3>
    <a:accent4>
      <a:srgbClr val="C8C9CE"/>
    </a:accent4>
    <a:accent5>
      <a:srgbClr val="00B5E2"/>
    </a:accent5>
    <a:accent6>
      <a:srgbClr val="78BE20"/>
    </a:accent6>
    <a:hlink>
      <a:srgbClr val="00B5E2"/>
    </a:hlink>
    <a:folHlink>
      <a:srgbClr val="00B5E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97add02-3ae3-4f9c-9101-c360ebb5e37d" xsi:nil="true"/>
    <lcf76f155ced4ddcb4097134ff3c332f xmlns="8542ab4e-69b2-4b1e-b651-a90a38827c99">
      <Terms xmlns="http://schemas.microsoft.com/office/infopath/2007/PartnerControls"/>
    </lcf76f155ced4ddcb4097134ff3c332f>
    <SharedWithUsers xmlns="f97add02-3ae3-4f9c-9101-c360ebb5e37d">
      <UserInfo>
        <DisplayName>William Moy</DisplayName>
        <AccountId>444</AccountId>
        <AccountType/>
      </UserInfo>
      <UserInfo>
        <DisplayName>Dova Romelus</DisplayName>
        <AccountId>199</AccountId>
        <AccountType/>
      </UserInfo>
      <UserInfo>
        <DisplayName>Tonya Bourassa</DisplayName>
        <AccountId>101</AccountId>
        <AccountType/>
      </UserInfo>
      <UserInfo>
        <DisplayName>Daniel Wilczynski</DisplayName>
        <AccountId>137</AccountId>
        <AccountType/>
      </UserInfo>
      <UserInfo>
        <DisplayName>Steven Freedman</DisplayName>
        <AccountId>88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AE3DB15B2B204E8306A7EA26C1C8D1" ma:contentTypeVersion="18" ma:contentTypeDescription="Create a new document." ma:contentTypeScope="" ma:versionID="a30b027bf1b3f4331b6e98980ab366a8">
  <xsd:schema xmlns:xsd="http://www.w3.org/2001/XMLSchema" xmlns:xs="http://www.w3.org/2001/XMLSchema" xmlns:p="http://schemas.microsoft.com/office/2006/metadata/properties" xmlns:ns2="8542ab4e-69b2-4b1e-b651-a90a38827c99" xmlns:ns3="f97add02-3ae3-4f9c-9101-c360ebb5e37d" targetNamespace="http://schemas.microsoft.com/office/2006/metadata/properties" ma:root="true" ma:fieldsID="bcb28502606c72939917671955d94b39" ns2:_="" ns3:_="">
    <xsd:import namespace="8542ab4e-69b2-4b1e-b651-a90a38827c99"/>
    <xsd:import namespace="f97add02-3ae3-4f9c-9101-c360ebb5e37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42ab4e-69b2-4b1e-b651-a90a38827c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9506d4-cf35-41b9-9e25-5432453bcc6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7add02-3ae3-4f9c-9101-c360ebb5e37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42906c4-d980-45ed-9205-25acdc871aab}" ma:internalName="TaxCatchAll" ma:showField="CatchAllData" ma:web="f97add02-3ae3-4f9c-9101-c360ebb5e3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F032A5-AD5A-4F39-8670-0148F02F7167}">
  <ds:schemaRefs>
    <ds:schemaRef ds:uri="http://schemas.microsoft.com/office/2006/metadata/properties"/>
    <ds:schemaRef ds:uri="http://schemas.microsoft.com/office/infopath/2007/PartnerControls"/>
    <ds:schemaRef ds:uri="f97add02-3ae3-4f9c-9101-c360ebb5e37d"/>
    <ds:schemaRef ds:uri="8542ab4e-69b2-4b1e-b651-a90a38827c99"/>
  </ds:schemaRefs>
</ds:datastoreItem>
</file>

<file path=customXml/itemProps2.xml><?xml version="1.0" encoding="utf-8"?>
<ds:datastoreItem xmlns:ds="http://schemas.openxmlformats.org/officeDocument/2006/customXml" ds:itemID="{CF8CDC38-D41E-4B52-B5E1-70BCADA26703}">
  <ds:schemaRefs>
    <ds:schemaRef ds:uri="http://schemas.microsoft.com/sharepoint/v3/contenttype/forms"/>
  </ds:schemaRefs>
</ds:datastoreItem>
</file>

<file path=customXml/itemProps3.xml><?xml version="1.0" encoding="utf-8"?>
<ds:datastoreItem xmlns:ds="http://schemas.openxmlformats.org/officeDocument/2006/customXml" ds:itemID="{C0805975-F502-4D50-A9CE-F5F109D863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42ab4e-69b2-4b1e-b651-a90a38827c99"/>
    <ds:schemaRef ds:uri="f97add02-3ae3-4f9c-9101-c360ebb5e3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719</TotalTime>
  <Words>1992</Words>
  <Application>Microsoft Office PowerPoint</Application>
  <PresentationFormat>Widescreen</PresentationFormat>
  <Paragraphs>153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Sylvia Hobbs</cp:lastModifiedBy>
  <cp:revision>17</cp:revision>
  <dcterms:created xsi:type="dcterms:W3CDTF">2023-11-30T17:48:03Z</dcterms:created>
  <dcterms:modified xsi:type="dcterms:W3CDTF">2024-06-25T10:28:15Z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0x0101007BAE3DB15B2B204E8306A7EA26C1C8D1</vt:lpwstr>
  </property>
  <property fmtid="{D5CDD505-2E9C-101B-9397-08002B2CF9AE}" pid="3" name="MediaServiceImageTags">
    <vt:lpwstr/>
  </property>
</Properties>
</file>