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comments/comment1.xml" ContentType="application/vnd.openxmlformats-officedocument.presentationml.comment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4" r:id="rId1"/>
  </p:sldMasterIdLst>
  <p:notesMasterIdLst>
    <p:notesMasterId r:id="rId19"/>
  </p:notesMasterIdLst>
  <p:handoutMasterIdLst>
    <p:handoutMasterId r:id="rId20"/>
  </p:handoutMasterIdLst>
  <p:sldIdLst>
    <p:sldId id="259" r:id="rId2"/>
    <p:sldId id="274" r:id="rId3"/>
    <p:sldId id="327" r:id="rId4"/>
    <p:sldId id="343" r:id="rId5"/>
    <p:sldId id="351" r:id="rId6"/>
    <p:sldId id="365" r:id="rId7"/>
    <p:sldId id="352" r:id="rId8"/>
    <p:sldId id="318" r:id="rId9"/>
    <p:sldId id="337" r:id="rId10"/>
    <p:sldId id="336" r:id="rId11"/>
    <p:sldId id="366" r:id="rId12"/>
    <p:sldId id="367" r:id="rId13"/>
    <p:sldId id="368" r:id="rId14"/>
    <p:sldId id="306" r:id="rId15"/>
    <p:sldId id="358" r:id="rId16"/>
    <p:sldId id="328" r:id="rId17"/>
    <p:sldId id="319"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Wyeth, Amy" initials="WA" lastIdx="10" clrIdx="0">
    <p:extLst>
      <p:ext uri="{19B8F6BF-5375-455C-9EA6-DF929625EA0E}">
        <p15:presenceInfo xmlns:p15="http://schemas.microsoft.com/office/powerpoint/2012/main" xmlns:p="http://schemas.openxmlformats.org/presentationml/2006/main" xmlns:r="http://schemas.openxmlformats.org/officeDocument/2006/relationships" xmlns:a="http://schemas.openxmlformats.org/drawingml/2006/main" xmlns="" userId="S-1-5-21-320818509-2549926932-657949529-2110" providerId="AD"/>
      </p:ext>
    </p:extLst>
  </p:cmAuthor>
  <p:cmAuthor id="2" name="Curley, Scott" initials="CS" lastIdx="2" clrIdx="1">
    <p:extLst>
      <p:ext uri="{19B8F6BF-5375-455C-9EA6-DF929625EA0E}">
        <p15:presenceInfo xmlns:p15="http://schemas.microsoft.com/office/powerpoint/2012/main" xmlns:p="http://schemas.openxmlformats.org/presentationml/2006/main" xmlns:r="http://schemas.openxmlformats.org/officeDocument/2006/relationships" xmlns:a="http://schemas.openxmlformats.org/drawingml/2006/main" xmlns=""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63666A"/>
    <a:srgbClr val="00548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284" autoAdjust="0"/>
    <p:restoredTop sz="81829" autoAdjust="0"/>
  </p:normalViewPr>
  <p:slideViewPr>
    <p:cSldViewPr snapToGrid="0" snapToObjects="1" showGuides="1">
      <p:cViewPr varScale="1">
        <p:scale>
          <a:sx n="104" d="100"/>
          <a:sy n="104" d="100"/>
        </p:scale>
        <p:origin x="-140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20-01-13T18:15:00.065" idx="8">
    <p:pos x="5222" y="458"/>
    <p:text>I have not received any emails about these topics.  Scott, have you?  Did you have some researchers that you would like me to present to Andrew, as possible ones we could invite to present their research on a User Group call?</p:text>
    <p:extLst>
      <p:ext uri="{C676402C-5697-4E1C-873F-D02D1690AC5C}">
        <p15:threadingInfo xmlns:p15="http://schemas.microsoft.com/office/powerpoint/2012/main" xmlns:p="http://schemas.openxmlformats.org/presentationml/2006/main" xmlns:r="http://schemas.openxmlformats.org/officeDocument/2006/relationships" xmlns:a="http://schemas.openxmlformats.org/drawingml/2006/main" xmlns=""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pPr/>
              <a:t>4/14/20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pPr/>
              <a:t>4/14/20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49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45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pPr/>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687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pPr/>
              <a:t>4/14/20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mailto:apcd.data@state.ma.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http://www.chiamass.gov/ma-apc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Amy Wyeth (Special Projects Analyst)</a:t>
            </a:r>
          </a:p>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March 24, 2020</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2093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6464808" y="131022"/>
            <a:ext cx="2679192" cy="2127546"/>
            <a:chOff x="6818640" y="72738"/>
            <a:chExt cx="2325360" cy="1617951"/>
          </a:xfrm>
        </p:grpSpPr>
        <p:pic>
          <p:nvPicPr>
            <p:cNvPr id="4102" name="Picture 6" descr="Image result for falls injury cartoon cause"/>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54055" y="534849"/>
              <a:ext cx="2054530" cy="115584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ctangle 3"/>
            <p:cNvSpPr/>
            <p:nvPr/>
          </p:nvSpPr>
          <p:spPr>
            <a:xfrm>
              <a:off x="6818640" y="72738"/>
              <a:ext cx="2325360" cy="584775"/>
            </a:xfrm>
            <a:prstGeom prst="rect">
              <a:avLst/>
            </a:prstGeom>
            <a:noFill/>
          </p:spPr>
          <p:txBody>
            <a:bodyPr wrap="square" lIns="91440" tIns="45720" rIns="91440" bIns="45720">
              <a:spAutoFit/>
            </a:bodyPr>
            <a:lstStyle/>
            <a:p>
              <a:pPr algn="ct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Injury Cause</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sp>
        <p:nvSpPr>
          <p:cNvPr id="9" name="TextBox 3"/>
          <p:cNvSpPr txBox="1"/>
          <p:nvPr/>
        </p:nvSpPr>
        <p:spPr>
          <a:xfrm>
            <a:off x="2" y="131022"/>
            <a:ext cx="6757414"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smtClean="0">
                <a:solidFill>
                  <a:srgbClr val="0070C0"/>
                </a:solidFill>
                <a:latin typeface="Arial" panose="020B0604020202020204" pitchFamily="34" charset="0"/>
                <a:cs typeface="Arial" panose="020B0604020202020204" pitchFamily="34" charset="0"/>
              </a:rPr>
              <a:t>Question</a:t>
            </a:r>
            <a:r>
              <a:rPr lang="en-US" b="1" dirty="0" smtClean="0">
                <a:solidFill>
                  <a:srgbClr val="0070C0"/>
                </a:solidFill>
                <a:latin typeface="Arial" panose="020B0604020202020204" pitchFamily="34" charset="0"/>
                <a:cs typeface="Arial" panose="020B0604020202020204" pitchFamily="34" charset="0"/>
              </a:rPr>
              <a:t>: Since the transition from ICD-9-CM to ICD-10-CM has there been any improvement in the completeness of cause of injury coding in the MA APCD. Historically, we have used the case mix outpatient  emergency department data and inpatient hospital discharge data for injury and poisoning surveillance due to the high completeness (over 90%) of cause codes associated with injury diagnosis . </a:t>
            </a:r>
            <a:endParaRPr lang="en-US" b="1"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0" y="2539992"/>
            <a:ext cx="9061703" cy="3416320"/>
          </a:xfrm>
          <a:prstGeom prst="rect">
            <a:avLst/>
          </a:prstGeom>
          <a:noFill/>
        </p:spPr>
        <p:txBody>
          <a:bodyPr wrap="square" rtlCol="0">
            <a:spAutoFit/>
          </a:bodyPr>
          <a:lstStyle/>
          <a:p>
            <a:r>
              <a:rPr lang="en-US" sz="2400" b="1" u="sng" dirty="0" smtClean="0"/>
              <a:t>Answer</a:t>
            </a:r>
            <a:r>
              <a:rPr lang="en-US" sz="2400" dirty="0" smtClean="0"/>
              <a:t>:  To answer your question, we compared injury claims in two different versions of the MA APCD containing ICD-9-CM and ICD-10-CM.</a:t>
            </a:r>
          </a:p>
          <a:p>
            <a:endParaRPr lang="en-US" sz="2400" dirty="0"/>
          </a:p>
          <a:p>
            <a:pPr lvl="2"/>
            <a:r>
              <a:rPr lang="en-US" sz="2400" b="1" dirty="0" smtClean="0"/>
              <a:t>STEP 1: </a:t>
            </a:r>
            <a:r>
              <a:rPr lang="en-US" sz="2400" dirty="0" smtClean="0"/>
              <a:t>We determined the percent of MA APCD Release 5.0 highest version medical claim lines for Massachusetts residents with a principal diagnosis code of injury or poisoning (ICD-9-CM 800-999) accompanied by an external cause of injury code (E-code) in the designated E-code field or any associated diagnosis field for a 4-year ICD-9-CM period (CY2011 through CY2014).</a:t>
            </a:r>
            <a:endParaRPr lang="en-US" sz="2400" dirty="0"/>
          </a:p>
        </p:txBody>
      </p:sp>
      <p:sp>
        <p:nvSpPr>
          <p:cNvPr id="2" name="TextBox 1"/>
          <p:cNvSpPr txBox="1"/>
          <p:nvPr/>
        </p:nvSpPr>
        <p:spPr>
          <a:xfrm>
            <a:off x="6661816" y="6453878"/>
            <a:ext cx="1887824" cy="369332"/>
          </a:xfrm>
          <a:prstGeom prst="rect">
            <a:avLst/>
          </a:prstGeom>
          <a:noFill/>
        </p:spPr>
        <p:txBody>
          <a:bodyPr wrap="none" rtlCol="0">
            <a:spAutoFit/>
          </a:bodyPr>
          <a:lstStyle/>
          <a:p>
            <a:r>
              <a:rPr lang="en-US" i="1" dirty="0" smtClean="0">
                <a:solidFill>
                  <a:schemeClr val="accent1"/>
                </a:solidFill>
              </a:rPr>
              <a:t>Answer continued</a:t>
            </a:r>
            <a:endParaRPr lang="en-US" i="1" dirty="0">
              <a:solidFill>
                <a:schemeClr val="accent1"/>
              </a:solidFill>
            </a:endParaRPr>
          </a:p>
        </p:txBody>
      </p:sp>
      <p:cxnSp>
        <p:nvCxnSpPr>
          <p:cNvPr id="6" name="Straight Arrow Connector 5"/>
          <p:cNvCxnSpPr/>
          <p:nvPr/>
        </p:nvCxnSpPr>
        <p:spPr>
          <a:xfrm>
            <a:off x="8549640" y="6638544"/>
            <a:ext cx="438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5499218"/>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194" y="4215465"/>
            <a:ext cx="8869678" cy="2298907"/>
          </a:xfrm>
          <a:prstGeom prst="rect">
            <a:avLst/>
          </a:prstGeom>
        </p:spPr>
      </p:pic>
      <p:sp>
        <p:nvSpPr>
          <p:cNvPr id="5" name="TextBox 4"/>
          <p:cNvSpPr txBox="1"/>
          <p:nvPr/>
        </p:nvSpPr>
        <p:spPr>
          <a:xfrm>
            <a:off x="242252" y="3846133"/>
            <a:ext cx="8699561" cy="369332"/>
          </a:xfrm>
          <a:prstGeom prst="rect">
            <a:avLst/>
          </a:prstGeom>
          <a:noFill/>
        </p:spPr>
        <p:txBody>
          <a:bodyPr wrap="none" rtlCol="0">
            <a:spAutoFit/>
          </a:bodyPr>
          <a:lstStyle/>
          <a:p>
            <a:r>
              <a:rPr lang="en-US" b="1" dirty="0" smtClean="0">
                <a:solidFill>
                  <a:srgbClr val="0070C0"/>
                </a:solidFill>
              </a:rPr>
              <a:t>Table 1. Comparison of ICD-9-CM vs ICD-10-CM Cause Coding in MA APCD Medical Claims</a:t>
            </a:r>
            <a:endParaRPr lang="en-US" b="1" dirty="0">
              <a:solidFill>
                <a:srgbClr val="0070C0"/>
              </a:solidFill>
            </a:endParaRPr>
          </a:p>
        </p:txBody>
      </p:sp>
      <p:grpSp>
        <p:nvGrpSpPr>
          <p:cNvPr id="6" name="Group 5"/>
          <p:cNvGrpSpPr/>
          <p:nvPr/>
        </p:nvGrpSpPr>
        <p:grpSpPr>
          <a:xfrm>
            <a:off x="6464808" y="131022"/>
            <a:ext cx="2679192" cy="2100114"/>
            <a:chOff x="6818640" y="72738"/>
            <a:chExt cx="2325360" cy="1617951"/>
          </a:xfrm>
        </p:grpSpPr>
        <p:pic>
          <p:nvPicPr>
            <p:cNvPr id="7" name="Picture 6" descr="Image result for falls injury cartoon cause"/>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54055" y="534849"/>
              <a:ext cx="2054530" cy="115584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Rectangle 7"/>
            <p:cNvSpPr/>
            <p:nvPr/>
          </p:nvSpPr>
          <p:spPr>
            <a:xfrm>
              <a:off x="6818640" y="72738"/>
              <a:ext cx="2325360" cy="584775"/>
            </a:xfrm>
            <a:prstGeom prst="rect">
              <a:avLst/>
            </a:prstGeom>
            <a:noFill/>
          </p:spPr>
          <p:txBody>
            <a:bodyPr wrap="square" lIns="91440" tIns="45720" rIns="91440" bIns="45720">
              <a:spAutoFit/>
            </a:bodyPr>
            <a:lstStyle/>
            <a:p>
              <a:pPr algn="ct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Injury Cause</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sp>
        <p:nvSpPr>
          <p:cNvPr id="9" name="TextBox 8"/>
          <p:cNvSpPr txBox="1"/>
          <p:nvPr/>
        </p:nvSpPr>
        <p:spPr>
          <a:xfrm>
            <a:off x="0" y="131022"/>
            <a:ext cx="6711696" cy="3631763"/>
          </a:xfrm>
          <a:prstGeom prst="rect">
            <a:avLst/>
          </a:prstGeom>
          <a:noFill/>
        </p:spPr>
        <p:txBody>
          <a:bodyPr wrap="square" rtlCol="0">
            <a:spAutoFit/>
          </a:bodyPr>
          <a:lstStyle/>
          <a:p>
            <a:pPr lvl="2"/>
            <a:r>
              <a:rPr lang="en-US" sz="2000" b="1" dirty="0" smtClean="0"/>
              <a:t>STEP 2: </a:t>
            </a:r>
            <a:r>
              <a:rPr lang="en-US" sz="2000" dirty="0" smtClean="0"/>
              <a:t>We compared the percent of MA APCD Release 5.0  injury claims with a cause of injury code to the percent of MA APCD Release 7.0 with an principal diagnosis injury or poisoning code range  (ICD-10-CM S00-S99, T00-T88) accompanied by a cause code (V00-Y89) in the cause field or any associated diagnosis field. </a:t>
            </a:r>
          </a:p>
          <a:p>
            <a:pPr lvl="1"/>
            <a:endParaRPr lang="en-US" sz="1000" dirty="0"/>
          </a:p>
          <a:p>
            <a:pPr lvl="1"/>
            <a:r>
              <a:rPr lang="en-US" sz="2000" b="1" dirty="0" smtClean="0"/>
              <a:t>RESULTS: </a:t>
            </a:r>
            <a:r>
              <a:rPr lang="en-US" sz="2000" dirty="0" smtClean="0"/>
              <a:t>During the ICD-9-CM period, 12% of injury claims had a cause diagnosis. After ICD-10-CM implementation, there was a significant increase in cause coding to 19% of injury claim lines having a cause code. </a:t>
            </a:r>
            <a:r>
              <a:rPr lang="en-US" sz="2000" i="1" dirty="0" smtClean="0"/>
              <a:t>See table 1 below.</a:t>
            </a:r>
            <a:endParaRPr lang="en-US" sz="2000" i="1" dirty="0"/>
          </a:p>
        </p:txBody>
      </p:sp>
      <p:sp>
        <p:nvSpPr>
          <p:cNvPr id="10" name="TextBox 9"/>
          <p:cNvSpPr txBox="1"/>
          <p:nvPr/>
        </p:nvSpPr>
        <p:spPr>
          <a:xfrm>
            <a:off x="5020056" y="6237373"/>
            <a:ext cx="3828805" cy="276999"/>
          </a:xfrm>
          <a:prstGeom prst="rect">
            <a:avLst/>
          </a:prstGeom>
          <a:noFill/>
        </p:spPr>
        <p:txBody>
          <a:bodyPr wrap="none" rtlCol="0">
            <a:spAutoFit/>
          </a:bodyPr>
          <a:lstStyle/>
          <a:p>
            <a:r>
              <a:rPr lang="en-US" sz="1200" i="1" dirty="0" smtClean="0"/>
              <a:t>Note: Decrease in 2016, 2017 Injury Claims due to Gobeille</a:t>
            </a:r>
            <a:endParaRPr lang="en-US" sz="12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775941"/>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786" y="1779442"/>
            <a:ext cx="7886700" cy="4018787"/>
          </a:xfrm>
        </p:spPr>
        <p:txBody>
          <a:bodyPr>
            <a:normAutofit fontScale="25000" lnSpcReduction="20000"/>
          </a:bodyPr>
          <a:lstStyle/>
          <a:p>
            <a:pPr marL="0" indent="0">
              <a:buNone/>
            </a:pPr>
            <a:r>
              <a:rPr lang="en-US" sz="7200" b="1" dirty="0" smtClean="0"/>
              <a:t>Answer:  </a:t>
            </a:r>
          </a:p>
          <a:p>
            <a:pPr marL="0" indent="0">
              <a:buNone/>
            </a:pPr>
            <a:r>
              <a:rPr lang="en-US" sz="7200" dirty="0" smtClean="0"/>
              <a:t>Day’s Supply is defined as the number of days a prescription will last if taken as prescribed.</a:t>
            </a:r>
          </a:p>
          <a:p>
            <a:r>
              <a:rPr lang="en-US" sz="7200" dirty="0" smtClean="0"/>
              <a:t>Quantity Limits define how much of a drug you can fill during a specific time period. Different limits apply to different drugs.</a:t>
            </a:r>
          </a:p>
          <a:p>
            <a:r>
              <a:rPr lang="en-US" sz="7200" dirty="0" smtClean="0"/>
              <a:t>Insurance plans use quantity limits to ensure patient safety and control costs</a:t>
            </a:r>
          </a:p>
          <a:p>
            <a:r>
              <a:rPr lang="en-US" sz="7200" dirty="0" smtClean="0"/>
              <a:t>Usually, plans review clinical and FDA literature to decide how much of a drug they will cover in a certain time period.</a:t>
            </a:r>
          </a:p>
          <a:p>
            <a:r>
              <a:rPr lang="en-US" sz="7200" dirty="0" smtClean="0"/>
              <a:t>Not all prescriptions have quantity limits, but many do based on the following reasons:</a:t>
            </a:r>
          </a:p>
          <a:p>
            <a:pPr marL="0" indent="0">
              <a:buNone/>
            </a:pPr>
            <a:endParaRPr lang="en-US" sz="7200" dirty="0" smtClean="0"/>
          </a:p>
          <a:p>
            <a:pPr marL="842963" lvl="1" indent="-385763">
              <a:buFont typeface="+mj-lt"/>
              <a:buAutoNum type="arabicPeriod"/>
            </a:pPr>
            <a:r>
              <a:rPr lang="en-US" sz="7200" dirty="0" smtClean="0"/>
              <a:t>They are FDA approved only for short-term use</a:t>
            </a:r>
          </a:p>
          <a:p>
            <a:pPr marL="842963" lvl="1" indent="-385763">
              <a:buFont typeface="+mj-lt"/>
              <a:buAutoNum type="arabicPeriod"/>
            </a:pPr>
            <a:r>
              <a:rPr lang="en-US" sz="7200" dirty="0" smtClean="0"/>
              <a:t>They may cause side effects when overused</a:t>
            </a:r>
          </a:p>
          <a:p>
            <a:pPr marL="842963" lvl="1" indent="-385763">
              <a:buFont typeface="+mj-lt"/>
              <a:buAutoNum type="arabicPeriod"/>
            </a:pPr>
            <a:r>
              <a:rPr lang="en-US" sz="7200" dirty="0" smtClean="0"/>
              <a:t>They carry the risk of being inappropriately overused</a:t>
            </a:r>
          </a:p>
          <a:p>
            <a:pPr marL="0" indent="0">
              <a:buNone/>
            </a:pPr>
            <a:endParaRPr lang="en-US" sz="7200" dirty="0"/>
          </a:p>
          <a:p>
            <a:pPr marL="0" indent="0">
              <a:buNone/>
            </a:pPr>
            <a:r>
              <a:rPr lang="en-US" sz="7200" dirty="0" smtClean="0"/>
              <a:t>Negative values are associated with claims reversal, for example, instances when a patient does not pick up a prescription that has been prepared.</a:t>
            </a:r>
          </a:p>
          <a:p>
            <a:pPr marL="385763" indent="-385763">
              <a:buFont typeface="+mj-lt"/>
              <a:buAutoNum type="arabicPeriod"/>
            </a:pPr>
            <a:endParaRPr lang="en-US" sz="7200" dirty="0" smtClean="0"/>
          </a:p>
          <a:p>
            <a:endParaRPr lang="en-US" dirty="0" smtClean="0"/>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00875" y="-277748"/>
            <a:ext cx="2143125" cy="2143125"/>
          </a:xfrm>
          <a:prstGeom prst="rect">
            <a:avLst/>
          </a:prstGeom>
        </p:spPr>
      </p:pic>
      <p:sp>
        <p:nvSpPr>
          <p:cNvPr id="9" name="TextBox 3"/>
          <p:cNvSpPr txBox="1"/>
          <p:nvPr/>
        </p:nvSpPr>
        <p:spPr>
          <a:xfrm>
            <a:off x="228600" y="213318"/>
            <a:ext cx="717804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u="sng" dirty="0" smtClean="0">
                <a:solidFill>
                  <a:srgbClr val="0070C0"/>
                </a:solidFill>
                <a:latin typeface="Arial" panose="020B0604020202020204" pitchFamily="34" charset="0"/>
                <a:cs typeface="Arial" panose="020B0604020202020204" pitchFamily="34" charset="0"/>
              </a:rPr>
              <a:t>Question</a:t>
            </a:r>
            <a:r>
              <a:rPr lang="en-US" sz="2800" b="1" dirty="0" smtClean="0">
                <a:solidFill>
                  <a:srgbClr val="0070C0"/>
                </a:solidFill>
                <a:latin typeface="Arial" panose="020B0604020202020204" pitchFamily="34" charset="0"/>
                <a:cs typeface="Arial" panose="020B0604020202020204" pitchFamily="34" charset="0"/>
              </a:rPr>
              <a:t>: What is day’s supply (PC034)? How is it determined and why are there sometimes negative values?</a:t>
            </a:r>
            <a:endParaRPr 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452949"/>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3/24/2020</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953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lnSpcReduction="10000"/>
          </a:bodyPr>
          <a:lstStyle/>
          <a:p>
            <a:r>
              <a:rPr lang="en-US" sz="2800" dirty="0" smtClean="0"/>
              <a:t>The next APCD User Group will meet Tuesday, March 24.</a:t>
            </a: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4" name="Picture 3"/>
          <p:cNvPicPr>
            <a:picLocks noChangeAspect="1"/>
          </p:cNvPicPr>
          <p:nvPr/>
        </p:nvPicPr>
        <p:blipFill>
          <a:blip r:embed="rId3"/>
          <a:stretch>
            <a:fillRect/>
          </a:stretch>
        </p:blipFill>
        <p:spPr>
          <a:xfrm>
            <a:off x="245327" y="2848811"/>
            <a:ext cx="8686800" cy="19710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6137299"/>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3/24/2020</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28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3/24/2020</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961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258971" y="1666103"/>
            <a:ext cx="8162910" cy="375487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chemeClr val="bg2">
                    <a:lumMod val="50000"/>
                  </a:schemeClr>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solidFill>
                  <a:schemeClr val="bg2">
                    <a:lumMod val="50000"/>
                  </a:schemeClr>
                </a:solidFill>
                <a:latin typeface="Arial"/>
                <a:cs typeface="Arial"/>
              </a:rPr>
              <a:t>APCD Release 8.0 Updates</a:t>
            </a:r>
          </a:p>
          <a:p>
            <a:pPr marL="742950" lvl="1" indent="-285750">
              <a:buClr>
                <a:schemeClr val="accent1"/>
              </a:buClr>
              <a:buFont typeface="Wingdings" charset="2"/>
              <a:buChar char="§"/>
            </a:pPr>
            <a:r>
              <a:rPr lang="en-US" sz="2400" dirty="0" smtClean="0">
                <a:solidFill>
                  <a:schemeClr val="bg2">
                    <a:lumMod val="50000"/>
                  </a:schemeClr>
                </a:solidFill>
                <a:latin typeface="Arial"/>
                <a:cs typeface="Arial"/>
              </a:rPr>
              <a:t>FY19 Case Mix Release Projections</a:t>
            </a:r>
          </a:p>
          <a:p>
            <a:pPr marL="742950" lvl="1" indent="-285750">
              <a:buClr>
                <a:schemeClr val="accent1"/>
              </a:buClr>
              <a:buFont typeface="Wingdings" charset="2"/>
              <a:buChar char="§"/>
            </a:pPr>
            <a:r>
              <a:rPr lang="en-US" sz="2400" dirty="0" smtClean="0">
                <a:solidFill>
                  <a:schemeClr val="bg2">
                    <a:lumMod val="50000"/>
                  </a:schemeClr>
                </a:solidFill>
                <a:latin typeface="Arial"/>
                <a:cs typeface="Arial"/>
              </a:rPr>
              <a:t>Data Release and Application Update</a:t>
            </a:r>
          </a:p>
          <a:p>
            <a:pPr marL="342900" indent="-342900">
              <a:buFont typeface="Wingdings" panose="05000000000000000000" pitchFamily="2" charset="2"/>
              <a:buChar char="Ø"/>
            </a:pPr>
            <a:r>
              <a:rPr lang="en-US" sz="2400" dirty="0" smtClean="0">
                <a:solidFill>
                  <a:schemeClr val="bg2">
                    <a:lumMod val="50000"/>
                  </a:schemeClr>
                </a:solidFill>
                <a:latin typeface="Arial"/>
                <a:cs typeface="Arial"/>
              </a:rPr>
              <a:t>Website Updates</a:t>
            </a:r>
          </a:p>
          <a:p>
            <a:pPr marL="342900" indent="-342900">
              <a:buFont typeface="Wingdings" panose="05000000000000000000" pitchFamily="2" charset="2"/>
              <a:buChar char="Ø"/>
            </a:pPr>
            <a:r>
              <a:rPr lang="en-US" sz="2400" dirty="0" smtClean="0">
                <a:solidFill>
                  <a:schemeClr val="bg2">
                    <a:lumMod val="50000"/>
                  </a:schemeClr>
                </a:solidFill>
                <a:latin typeface="Arial"/>
                <a:cs typeface="Arial"/>
              </a:rPr>
              <a:t>Application Reminders</a:t>
            </a:r>
          </a:p>
          <a:p>
            <a:pPr marL="342900" indent="-342900">
              <a:buFont typeface="Wingdings" panose="05000000000000000000" pitchFamily="2" charset="2"/>
              <a:buChar char="Ø"/>
            </a:pPr>
            <a:r>
              <a:rPr lang="en-US" sz="2400" dirty="0" smtClean="0">
                <a:solidFill>
                  <a:schemeClr val="bg2">
                    <a:lumMod val="50000"/>
                  </a:schemeClr>
                </a:solidFill>
                <a:latin typeface="Arial"/>
                <a:cs typeface="Arial"/>
              </a:rPr>
              <a:t>User Support Questions</a:t>
            </a:r>
          </a:p>
          <a:p>
            <a:pPr marL="800100" lvl="1" indent="-342900">
              <a:buFont typeface="Wingdings" panose="05000000000000000000" pitchFamily="2" charset="2"/>
              <a:buChar char="Ø"/>
            </a:pPr>
            <a:r>
              <a:rPr lang="en-US" dirty="0" smtClean="0">
                <a:solidFill>
                  <a:srgbClr val="000000"/>
                </a:solidFill>
                <a:latin typeface="Calibri" panose="020F0502020204030204" pitchFamily="34" charset="0"/>
                <a:ea typeface="Times New Roman" panose="02020603050405020304" pitchFamily="18" charset="0"/>
              </a:rPr>
              <a:t>Comparison </a:t>
            </a:r>
            <a:r>
              <a:rPr lang="en-US" dirty="0">
                <a:solidFill>
                  <a:srgbClr val="000000"/>
                </a:solidFill>
                <a:latin typeface="Calibri" panose="020F0502020204030204" pitchFamily="34" charset="0"/>
                <a:ea typeface="Times New Roman" panose="02020603050405020304" pitchFamily="18" charset="0"/>
              </a:rPr>
              <a:t>cause codes before and after ICD-10-CM </a:t>
            </a:r>
            <a:r>
              <a:rPr lang="en-US" dirty="0" smtClean="0">
                <a:solidFill>
                  <a:srgbClr val="000000"/>
                </a:solidFill>
                <a:latin typeface="Calibri" panose="020F0502020204030204" pitchFamily="34" charset="0"/>
                <a:ea typeface="Times New Roman" panose="02020603050405020304" pitchFamily="18" charset="0"/>
              </a:rPr>
              <a:t>implementation</a:t>
            </a:r>
            <a:endParaRPr lang="en-US" sz="1600" dirty="0" smtClean="0">
              <a:solidFill>
                <a:srgbClr val="000000"/>
              </a:solidFill>
              <a:latin typeface="Calibri" panose="020F0502020204030204" pitchFamily="34" charset="0"/>
              <a:ea typeface="Times New Roman" panose="02020603050405020304" pitchFamily="18" charset="0"/>
            </a:endParaRPr>
          </a:p>
          <a:p>
            <a:pPr marL="800100" lvl="1" indent="-342900">
              <a:buFont typeface="Wingdings" panose="05000000000000000000" pitchFamily="2" charset="2"/>
              <a:buChar char="Ø"/>
            </a:pPr>
            <a:r>
              <a:rPr lang="en-US" dirty="0" smtClean="0">
                <a:solidFill>
                  <a:srgbClr val="000000"/>
                </a:solidFill>
                <a:latin typeface="Calibri" panose="020F0502020204030204" pitchFamily="34" charset="0"/>
                <a:ea typeface="Times New Roman" panose="02020603050405020304" pitchFamily="18" charset="0"/>
              </a:rPr>
              <a:t>Pharmacy Claims</a:t>
            </a:r>
            <a:endParaRPr lang="en-US" sz="1600" dirty="0" smtClean="0">
              <a:solidFill>
                <a:srgbClr val="000000"/>
              </a:solidFill>
              <a:latin typeface="Calibri" panose="020F0502020204030204" pitchFamily="34" charset="0"/>
              <a:ea typeface="Times New Roman" panose="02020603050405020304" pitchFamily="18" charset="0"/>
            </a:endParaRPr>
          </a:p>
          <a:p>
            <a:pPr marL="342900" indent="-342900">
              <a:buFont typeface="Wingdings" panose="05000000000000000000" pitchFamily="2" charset="2"/>
              <a:buChar char="Ø"/>
            </a:pPr>
            <a:r>
              <a:rPr lang="en-US" sz="2400" dirty="0" smtClean="0">
                <a:solidFill>
                  <a:schemeClr val="bg2">
                    <a:lumMod val="50000"/>
                  </a:schemeClr>
                </a:solidFill>
                <a:latin typeface="Arial"/>
                <a:cs typeface="Arial"/>
              </a:rPr>
              <a:t>Q&amp;A</a:t>
            </a:r>
            <a:endParaRPr lang="en-US" sz="2400" dirty="0">
              <a:solidFill>
                <a:schemeClr val="bg2">
                  <a:lumMod val="50000"/>
                </a:schemeClr>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APCD User Workgroup |  CHIA User Support |  3/24/2020</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75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smtClean="0">
                <a:cs typeface="Arial"/>
              </a:rPr>
              <a:t>Encompasses data on services from </a:t>
            </a:r>
            <a:r>
              <a:rPr lang="en-US" sz="2000" dirty="0">
                <a:cs typeface="Arial"/>
              </a:rPr>
              <a:t>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a:t>
            </a:r>
            <a:r>
              <a:rPr lang="en-US" sz="2000" dirty="0" smtClean="0">
                <a:cs typeface="Arial"/>
              </a:rPr>
              <a:t>form 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3/24/2020</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661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3/24/2020</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724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258971" y="1666104"/>
            <a:ext cx="8162910" cy="3954929"/>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sz="2000" dirty="0" smtClean="0">
                <a:solidFill>
                  <a:srgbClr val="000000"/>
                </a:solidFill>
                <a:cs typeface="Arial"/>
              </a:rPr>
              <a:t>Inpatient (HIDD</a:t>
            </a:r>
            <a:r>
              <a:rPr lang="en-US" sz="2000" dirty="0">
                <a:solidFill>
                  <a:srgbClr val="000000"/>
                </a:solidFill>
                <a:cs typeface="Arial"/>
              </a:rPr>
              <a:t>)</a:t>
            </a:r>
            <a:endParaRPr lang="en-US" sz="2000" dirty="0" smtClean="0">
              <a:solidFill>
                <a:srgbClr val="000000"/>
              </a:solidFill>
              <a:cs typeface="Arial"/>
            </a:endParaRPr>
          </a:p>
          <a:p>
            <a:pPr lvl="1">
              <a:lnSpc>
                <a:spcPct val="150000"/>
              </a:lnSpc>
              <a:buClr>
                <a:srgbClr val="F8921E"/>
              </a:buClr>
            </a:pPr>
            <a:r>
              <a:rPr lang="en-US" sz="2000" dirty="0">
                <a:solidFill>
                  <a:schemeClr val="accent6"/>
                </a:solidFill>
                <a:cs typeface="Arial"/>
              </a:rPr>
              <a:t>	</a:t>
            </a:r>
            <a:r>
              <a:rPr lang="en-US" b="1" dirty="0" smtClean="0">
                <a:solidFill>
                  <a:schemeClr val="accent6"/>
                </a:solidFill>
                <a:cs typeface="Arial"/>
              </a:rPr>
              <a:t>July 2020</a:t>
            </a:r>
          </a:p>
          <a:p>
            <a:pPr marL="742950" lvl="1" indent="-285750">
              <a:lnSpc>
                <a:spcPct val="150000"/>
              </a:lnSpc>
              <a:buClr>
                <a:srgbClr val="F8921E"/>
              </a:buClr>
              <a:buFont typeface="Wingdings" charset="2"/>
              <a:buChar char="§"/>
            </a:pPr>
            <a:r>
              <a:rPr lang="en-US" sz="2000" dirty="0" smtClean="0">
                <a:solidFill>
                  <a:srgbClr val="000000"/>
                </a:solidFill>
                <a:cs typeface="Arial"/>
              </a:rPr>
              <a:t>Emergency Department (ED)</a:t>
            </a:r>
          </a:p>
          <a:p>
            <a:pPr lvl="1">
              <a:lnSpc>
                <a:spcPct val="150000"/>
              </a:lnSpc>
              <a:buClr>
                <a:srgbClr val="F8921E"/>
              </a:buClr>
            </a:pPr>
            <a:r>
              <a:rPr lang="en-US" sz="2000" dirty="0">
                <a:solidFill>
                  <a:schemeClr val="accent6"/>
                </a:solidFill>
                <a:cs typeface="Arial"/>
              </a:rPr>
              <a:t>	</a:t>
            </a:r>
            <a:r>
              <a:rPr lang="en-US" b="1" dirty="0" smtClean="0">
                <a:solidFill>
                  <a:schemeClr val="accent6"/>
                </a:solidFill>
                <a:cs typeface="Arial"/>
              </a:rPr>
              <a:t>August 2020</a:t>
            </a:r>
          </a:p>
          <a:p>
            <a:pPr marL="742950" lvl="1" indent="-285750">
              <a:lnSpc>
                <a:spcPct val="150000"/>
              </a:lnSpc>
              <a:buClr>
                <a:srgbClr val="F8921E"/>
              </a:buClr>
              <a:buFont typeface="Wingdings" charset="2"/>
              <a:buChar char="§"/>
            </a:pPr>
            <a:r>
              <a:rPr lang="en-US" sz="2000" dirty="0" smtClean="0">
                <a:solidFill>
                  <a:srgbClr val="000000"/>
                </a:solidFill>
                <a:cs typeface="Arial"/>
              </a:rPr>
              <a:t>Outpatient Observation (OOD)</a:t>
            </a:r>
          </a:p>
          <a:p>
            <a:pPr lvl="1">
              <a:lnSpc>
                <a:spcPct val="150000"/>
              </a:lnSpc>
              <a:buClr>
                <a:srgbClr val="F8921E"/>
              </a:buClr>
            </a:pPr>
            <a:r>
              <a:rPr lang="en-US" sz="2000" dirty="0">
                <a:solidFill>
                  <a:srgbClr val="000000"/>
                </a:solidFill>
                <a:cs typeface="Arial"/>
              </a:rPr>
              <a:t>	</a:t>
            </a:r>
            <a:r>
              <a:rPr lang="en-US" b="1" dirty="0" smtClean="0">
                <a:solidFill>
                  <a:schemeClr val="accent6"/>
                </a:solidFill>
                <a:cs typeface="Arial"/>
              </a:rPr>
              <a:t>October 2020</a:t>
            </a: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smtClean="0">
                <a:solidFill>
                  <a:srgbClr val="63666A"/>
                </a:solidFill>
              </a:rPr>
              <a:t>3/24/2020</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96945" y="3016665"/>
            <a:ext cx="2149940" cy="183464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2695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258971" y="1666104"/>
            <a:ext cx="8162910" cy="4278094"/>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now, until April 6th. This arrangement </a:t>
            </a:r>
            <a:r>
              <a:rPr lang="en-US" sz="1600" dirty="0" smtClean="0"/>
              <a:t>will limit </a:t>
            </a:r>
            <a:r>
              <a:rPr lang="en-US" sz="1600" dirty="0"/>
              <a:t>CHIA’s ability to produce and deliver data extracts. At this time it is unknown when CHIA will be able to fulfill data </a:t>
            </a:r>
            <a:r>
              <a:rPr lang="en-US" sz="1600" dirty="0" smtClean="0"/>
              <a:t>requests but CHIA is exploring alternative data delivery options in order to maintain business as usual. </a:t>
            </a:r>
            <a:r>
              <a:rPr lang="en-US" sz="1600" dirty="0"/>
              <a:t>CHIA will continue to do its best to limit the impact of our energy response to data requestors. </a:t>
            </a:r>
            <a:endParaRPr lang="en-US" sz="1600" dirty="0" smtClean="0"/>
          </a:p>
          <a:p>
            <a:endParaRPr lang="en-US" sz="1600" dirty="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smtClean="0">
                <a:solidFill>
                  <a:srgbClr val="63666A"/>
                </a:solidFill>
              </a:rPr>
              <a:t>3/24/2020</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374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r>
              <a:rPr lang="en-US" sz="2400" b="1" dirty="0" smtClean="0">
                <a:solidFill>
                  <a:schemeClr val="accent1"/>
                </a:solidFill>
                <a:cs typeface="Arial"/>
              </a:rPr>
              <a:t>AVAILABLE NOW: </a:t>
            </a: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7</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smtClean="0">
                <a:solidFill>
                  <a:srgbClr val="63666A"/>
                </a:solidFill>
              </a:rPr>
              <a:t>3/24/2020</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5493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731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3/24/2020</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76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5198</TotalTime>
  <Words>1675</Words>
  <Application>Microsoft Macintosh PowerPoint</Application>
  <PresentationFormat>On-screen Show (4:3)</PresentationFormat>
  <Paragraphs>139</Paragraphs>
  <Slides>17</Slides>
  <Notes>2</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When is the next User Group meeting? </vt:lpstr>
      <vt:lpstr>Slide 16</vt:lpstr>
      <vt:lpstr>Slide 17</vt:lpstr>
    </vt:vector>
  </TitlesOfParts>
  <Company>CHIA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138</cp:revision>
  <cp:lastPrinted>2019-07-23T18:41:08Z</cp:lastPrinted>
  <dcterms:created xsi:type="dcterms:W3CDTF">2020-04-14T19:19:19Z</dcterms:created>
  <dcterms:modified xsi:type="dcterms:W3CDTF">2020-04-14T19:21:40Z</dcterms:modified>
</cp:coreProperties>
</file>