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handoutMasterIdLst>
    <p:handoutMasterId r:id="rId21"/>
  </p:handoutMasterIdLst>
  <p:sldIdLst>
    <p:sldId id="259" r:id="rId2"/>
    <p:sldId id="274" r:id="rId3"/>
    <p:sldId id="327" r:id="rId4"/>
    <p:sldId id="343" r:id="rId5"/>
    <p:sldId id="351" r:id="rId6"/>
    <p:sldId id="365" r:id="rId7"/>
    <p:sldId id="352" r:id="rId8"/>
    <p:sldId id="318" r:id="rId9"/>
    <p:sldId id="337" r:id="rId10"/>
    <p:sldId id="336" r:id="rId11"/>
    <p:sldId id="367" r:id="rId12"/>
    <p:sldId id="368" r:id="rId13"/>
    <p:sldId id="369" r:id="rId14"/>
    <p:sldId id="370" r:id="rId15"/>
    <p:sldId id="306" r:id="rId16"/>
    <p:sldId id="358"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7808"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Self / Employee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Sheet1!$A$2:$A$6</c:f>
              <c:strCache>
                <c:ptCount val="5"/>
                <c:pt idx="0">
                  <c:v>2014</c:v>
                </c:pt>
                <c:pt idx="1">
                  <c:v>2015</c:v>
                </c:pt>
                <c:pt idx="2">
                  <c:v>2016</c:v>
                </c:pt>
                <c:pt idx="3">
                  <c:v>2017</c:v>
                </c:pt>
                <c:pt idx="4">
                  <c:v>2018</c:v>
                </c:pt>
              </c:strCache>
            </c:strRef>
          </c:cat>
          <c:val>
            <c:numRef>
              <c:f>Sheet1!$B$2:$B$6</c:f>
              <c:numCache>
                <c:formatCode>0.0%</c:formatCode>
                <c:ptCount val="5"/>
                <c:pt idx="0">
                  <c:v>0.5</c:v>
                </c:pt>
                <c:pt idx="1">
                  <c:v>0.507</c:v>
                </c:pt>
                <c:pt idx="2">
                  <c:v>0.658</c:v>
                </c:pt>
                <c:pt idx="3">
                  <c:v>0.672</c:v>
                </c:pt>
                <c:pt idx="4">
                  <c:v>0.65</c:v>
                </c:pt>
              </c:numCache>
            </c:numRef>
          </c:val>
        </c:ser>
        <c:ser>
          <c:idx val="1"/>
          <c:order val="1"/>
          <c:tx>
            <c:strRef>
              <c:f>Sheet1!$C$1</c:f>
              <c:strCache>
                <c:ptCount val="1"/>
                <c:pt idx="0">
                  <c:v>Child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291666666666667"/>
                  <c:y val="0.11275423728813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624999999999996"/>
                  <c:y val="0.10851694915254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Sheet1!$A$2:$A$6</c:f>
              <c:strCache>
                <c:ptCount val="5"/>
                <c:pt idx="0">
                  <c:v>2014</c:v>
                </c:pt>
                <c:pt idx="1">
                  <c:v>2015</c:v>
                </c:pt>
                <c:pt idx="2">
                  <c:v>2016</c:v>
                </c:pt>
                <c:pt idx="3">
                  <c:v>2017</c:v>
                </c:pt>
                <c:pt idx="4">
                  <c:v>2018</c:v>
                </c:pt>
              </c:strCache>
            </c:strRef>
          </c:cat>
          <c:val>
            <c:numRef>
              <c:f>Sheet1!$C$2:$C$6</c:f>
              <c:numCache>
                <c:formatCode>0.0%</c:formatCode>
                <c:ptCount val="5"/>
                <c:pt idx="0">
                  <c:v>0.477</c:v>
                </c:pt>
                <c:pt idx="1">
                  <c:v>0.473</c:v>
                </c:pt>
                <c:pt idx="2">
                  <c:v>0.306</c:v>
                </c:pt>
                <c:pt idx="3">
                  <c:v>0.286</c:v>
                </c:pt>
                <c:pt idx="4">
                  <c:v>0.331</c:v>
                </c:pt>
              </c:numCache>
            </c:numRef>
          </c:val>
        </c:ser>
        <c:ser>
          <c:idx val="2"/>
          <c:order val="2"/>
          <c:tx>
            <c:strRef>
              <c:f>Sheet1!$D$1</c:f>
              <c:strCache>
                <c:ptCount val="1"/>
                <c:pt idx="0">
                  <c:v>Dependent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0.00416666666666667"/>
                  <c:y val="0.0069358067529694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01182970772721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Sheet1!$A$2:$A$6</c:f>
              <c:strCache>
                <c:ptCount val="5"/>
                <c:pt idx="0">
                  <c:v>2014</c:v>
                </c:pt>
                <c:pt idx="1">
                  <c:v>2015</c:v>
                </c:pt>
                <c:pt idx="2">
                  <c:v>2016</c:v>
                </c:pt>
                <c:pt idx="3">
                  <c:v>2017</c:v>
                </c:pt>
                <c:pt idx="4">
                  <c:v>2018</c:v>
                </c:pt>
              </c:strCache>
            </c:strRef>
          </c:cat>
          <c:val>
            <c:numRef>
              <c:f>Sheet1!$D$2:$D$6</c:f>
              <c:numCache>
                <c:formatCode>0.0%</c:formatCode>
                <c:ptCount val="5"/>
                <c:pt idx="0">
                  <c:v>0.018</c:v>
                </c:pt>
                <c:pt idx="1">
                  <c:v>0.017</c:v>
                </c:pt>
                <c:pt idx="2">
                  <c:v>0.034</c:v>
                </c:pt>
                <c:pt idx="3">
                  <c:v>0.041</c:v>
                </c:pt>
                <c:pt idx="4">
                  <c:v>0.018</c:v>
                </c:pt>
              </c:numCache>
            </c:numRef>
          </c:val>
        </c:ser>
        <c:ser>
          <c:idx val="3"/>
          <c:order val="3"/>
          <c:tx>
            <c:strRef>
              <c:f>Sheet1!$E$1</c:f>
              <c:strCache>
                <c:ptCount val="1"/>
                <c:pt idx="0">
                  <c:v>All Other Categories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145833333333333"/>
                  <c:y val="0.021412318163619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29166666666667"/>
                  <c:y val="-0.001559455491792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87499999999999"/>
                  <c:y val="-0.0024519551581475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166666666666667"/>
                  <c:y val="0.017841652208728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208333333333333"/>
                  <c:y val="-0.0033447884692378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2014</c:v>
                </c:pt>
                <c:pt idx="1">
                  <c:v>2015</c:v>
                </c:pt>
                <c:pt idx="2">
                  <c:v>2016</c:v>
                </c:pt>
                <c:pt idx="3">
                  <c:v>2017</c:v>
                </c:pt>
                <c:pt idx="4">
                  <c:v>2018</c:v>
                </c:pt>
              </c:strCache>
            </c:strRef>
          </c:cat>
          <c:val>
            <c:numRef>
              <c:f>Sheet1!$E$2:$E$6</c:f>
              <c:numCache>
                <c:formatCode>0.0%</c:formatCode>
                <c:ptCount val="5"/>
                <c:pt idx="0">
                  <c:v>0.005</c:v>
                </c:pt>
                <c:pt idx="1">
                  <c:v>0.003</c:v>
                </c:pt>
                <c:pt idx="2">
                  <c:v>0.002</c:v>
                </c:pt>
                <c:pt idx="3">
                  <c:v>0.001</c:v>
                </c:pt>
                <c:pt idx="4">
                  <c:v>0.001</c:v>
                </c:pt>
              </c:numCache>
            </c:numRef>
          </c:val>
        </c:ser>
        <c:dLbls>
          <c:dLblPos val="inEnd"/>
          <c:showLegendKey val="0"/>
          <c:showVal val="1"/>
          <c:showCatName val="0"/>
          <c:showSerName val="0"/>
          <c:showPercent val="0"/>
          <c:showBubbleSize val="0"/>
        </c:dLbls>
        <c:gapWidth val="100"/>
        <c:overlap val="-24"/>
        <c:axId val="2075520200"/>
        <c:axId val="2075824888"/>
      </c:barChart>
      <c:catAx>
        <c:axId val="20755202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5824888"/>
        <c:crosses val="autoZero"/>
        <c:auto val="1"/>
        <c:lblAlgn val="ctr"/>
        <c:lblOffset val="100"/>
        <c:noMultiLvlLbl val="0"/>
      </c:catAx>
      <c:valAx>
        <c:axId val="207582488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5520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13T18:15:00.065" idx="8">
    <p:pos x="5222" y="458"/>
    <p:text>I have not received any emails about these topics.  Scott, have you?  Did you have some researchers that you would like me to present to Andrew, as possible ones we could invite to present their research on a User Group call?</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0640C-EB35-49F6-BD56-BAEBE81567E9}" type="doc">
      <dgm:prSet loTypeId="urn:microsoft.com/office/officeart/2005/8/layout/hProcess9" loCatId="process" qsTypeId="urn:microsoft.com/office/officeart/2005/8/quickstyle/simple1" qsCatId="simple" csTypeId="urn:microsoft.com/office/officeart/2005/8/colors/accent0_3" csCatId="mainScheme" phldr="1"/>
      <dgm:spPr/>
    </dgm:pt>
    <dgm:pt modelId="{F384C522-E426-4755-9796-33243FB4A418}">
      <dgm:prSet phldrT="[Text]" custT="1"/>
      <dgm:spPr/>
      <dgm:t>
        <a:bodyPr/>
        <a:lstStyle/>
        <a:p>
          <a:r>
            <a:rPr lang="en-US" sz="1600" dirty="0" smtClean="0"/>
            <a:t>Outpatient Pre-surgery Body Mass Index</a:t>
          </a:r>
          <a:endParaRPr lang="en-US" sz="1600" dirty="0"/>
        </a:p>
      </dgm:t>
    </dgm:pt>
    <dgm:pt modelId="{A79D024E-62C9-4D8A-87E5-74A5DCE53211}" type="parTrans" cxnId="{3F00DB8E-C52B-4C4C-B829-589A9B4F6F40}">
      <dgm:prSet/>
      <dgm:spPr/>
      <dgm:t>
        <a:bodyPr/>
        <a:lstStyle/>
        <a:p>
          <a:endParaRPr lang="en-US"/>
        </a:p>
      </dgm:t>
    </dgm:pt>
    <dgm:pt modelId="{8572CB93-5F30-4207-8681-D67960A7A907}" type="sibTrans" cxnId="{3F00DB8E-C52B-4C4C-B829-589A9B4F6F40}">
      <dgm:prSet/>
      <dgm:spPr/>
      <dgm:t>
        <a:bodyPr/>
        <a:lstStyle/>
        <a:p>
          <a:endParaRPr lang="en-US"/>
        </a:p>
      </dgm:t>
    </dgm:pt>
    <dgm:pt modelId="{AE21F94B-272F-4E88-9061-0A94E7EECC21}">
      <dgm:prSet phldrT="[Text]" custT="1"/>
      <dgm:spPr/>
      <dgm:t>
        <a:bodyPr/>
        <a:lstStyle/>
        <a:p>
          <a:r>
            <a:rPr lang="en-US" sz="1600" dirty="0" smtClean="0"/>
            <a:t>Body Mass Index at time of surgery </a:t>
          </a:r>
          <a:endParaRPr lang="en-US" sz="1600" dirty="0"/>
        </a:p>
      </dgm:t>
    </dgm:pt>
    <dgm:pt modelId="{7223290F-581B-461E-896D-0786915F7CF0}" type="parTrans" cxnId="{C0AB2F7A-B663-42C5-96DB-594A45E89675}">
      <dgm:prSet/>
      <dgm:spPr/>
      <dgm:t>
        <a:bodyPr/>
        <a:lstStyle/>
        <a:p>
          <a:endParaRPr lang="en-US"/>
        </a:p>
      </dgm:t>
    </dgm:pt>
    <dgm:pt modelId="{A12C8B6E-C926-49BD-AEB9-EE146327ECC6}" type="sibTrans" cxnId="{C0AB2F7A-B663-42C5-96DB-594A45E89675}">
      <dgm:prSet/>
      <dgm:spPr/>
      <dgm:t>
        <a:bodyPr/>
        <a:lstStyle/>
        <a:p>
          <a:endParaRPr lang="en-US"/>
        </a:p>
      </dgm:t>
    </dgm:pt>
    <dgm:pt modelId="{EF0B487E-3C73-4E4B-AE7F-25441B79F9F6}">
      <dgm:prSet phldrT="[Text]" custT="1"/>
      <dgm:spPr/>
      <dgm:t>
        <a:bodyPr/>
        <a:lstStyle/>
        <a:p>
          <a:r>
            <a:rPr lang="en-US" sz="1600" dirty="0" smtClean="0"/>
            <a:t>Outpatient Post-surgery Body Mass Index</a:t>
          </a:r>
          <a:endParaRPr lang="en-US" sz="1600" dirty="0"/>
        </a:p>
      </dgm:t>
    </dgm:pt>
    <dgm:pt modelId="{51238D22-CAD1-41D9-BD67-E449984FAFCF}" type="parTrans" cxnId="{4EABB70F-69F3-4F49-B4E9-D653609D767A}">
      <dgm:prSet/>
      <dgm:spPr/>
      <dgm:t>
        <a:bodyPr/>
        <a:lstStyle/>
        <a:p>
          <a:endParaRPr lang="en-US"/>
        </a:p>
      </dgm:t>
    </dgm:pt>
    <dgm:pt modelId="{A486D7D3-714C-4E39-BC0F-2FC82E10BDB8}" type="sibTrans" cxnId="{4EABB70F-69F3-4F49-B4E9-D653609D767A}">
      <dgm:prSet/>
      <dgm:spPr/>
      <dgm:t>
        <a:bodyPr/>
        <a:lstStyle/>
        <a:p>
          <a:endParaRPr lang="en-US"/>
        </a:p>
      </dgm:t>
    </dgm:pt>
    <dgm:pt modelId="{AB7699F9-D184-4538-9107-86AFDDF9F730}" type="pres">
      <dgm:prSet presAssocID="{1B00640C-EB35-49F6-BD56-BAEBE81567E9}" presName="CompostProcess" presStyleCnt="0">
        <dgm:presLayoutVars>
          <dgm:dir/>
          <dgm:resizeHandles val="exact"/>
        </dgm:presLayoutVars>
      </dgm:prSet>
      <dgm:spPr/>
    </dgm:pt>
    <dgm:pt modelId="{1751AC24-8A88-4138-81A9-49811F00BD31}" type="pres">
      <dgm:prSet presAssocID="{1B00640C-EB35-49F6-BD56-BAEBE81567E9}" presName="arrow" presStyleLbl="bgShp" presStyleIdx="0" presStyleCnt="1"/>
      <dgm:spPr/>
    </dgm:pt>
    <dgm:pt modelId="{F1030B0A-0087-457E-9E1A-09001E09B689}" type="pres">
      <dgm:prSet presAssocID="{1B00640C-EB35-49F6-BD56-BAEBE81567E9}" presName="linearProcess" presStyleCnt="0"/>
      <dgm:spPr/>
    </dgm:pt>
    <dgm:pt modelId="{21CB32E1-4EA5-4AD5-A10E-DF8295158742}" type="pres">
      <dgm:prSet presAssocID="{F384C522-E426-4755-9796-33243FB4A418}" presName="textNode" presStyleLbl="node1" presStyleIdx="0" presStyleCnt="3">
        <dgm:presLayoutVars>
          <dgm:bulletEnabled val="1"/>
        </dgm:presLayoutVars>
      </dgm:prSet>
      <dgm:spPr/>
      <dgm:t>
        <a:bodyPr/>
        <a:lstStyle/>
        <a:p>
          <a:endParaRPr lang="en-US"/>
        </a:p>
      </dgm:t>
    </dgm:pt>
    <dgm:pt modelId="{40FB9A85-C706-44F6-A83D-164ADB08B0FC}" type="pres">
      <dgm:prSet presAssocID="{8572CB93-5F30-4207-8681-D67960A7A907}" presName="sibTrans" presStyleCnt="0"/>
      <dgm:spPr/>
    </dgm:pt>
    <dgm:pt modelId="{5C97B357-2D2E-4548-BBC1-97FA843B518F}" type="pres">
      <dgm:prSet presAssocID="{AE21F94B-272F-4E88-9061-0A94E7EECC21}" presName="textNode" presStyleLbl="node1" presStyleIdx="1" presStyleCnt="3">
        <dgm:presLayoutVars>
          <dgm:bulletEnabled val="1"/>
        </dgm:presLayoutVars>
      </dgm:prSet>
      <dgm:spPr/>
      <dgm:t>
        <a:bodyPr/>
        <a:lstStyle/>
        <a:p>
          <a:endParaRPr lang="en-US"/>
        </a:p>
      </dgm:t>
    </dgm:pt>
    <dgm:pt modelId="{96BD3677-E776-4827-B828-0BEBB08D74E4}" type="pres">
      <dgm:prSet presAssocID="{A12C8B6E-C926-49BD-AEB9-EE146327ECC6}" presName="sibTrans" presStyleCnt="0"/>
      <dgm:spPr/>
    </dgm:pt>
    <dgm:pt modelId="{DE189F50-BFF4-4A74-9792-22F41C023B7D}" type="pres">
      <dgm:prSet presAssocID="{EF0B487E-3C73-4E4B-AE7F-25441B79F9F6}" presName="textNode" presStyleLbl="node1" presStyleIdx="2" presStyleCnt="3">
        <dgm:presLayoutVars>
          <dgm:bulletEnabled val="1"/>
        </dgm:presLayoutVars>
      </dgm:prSet>
      <dgm:spPr/>
      <dgm:t>
        <a:bodyPr/>
        <a:lstStyle/>
        <a:p>
          <a:endParaRPr lang="en-US"/>
        </a:p>
      </dgm:t>
    </dgm:pt>
  </dgm:ptLst>
  <dgm:cxnLst>
    <dgm:cxn modelId="{A7F5F145-E4E7-42E6-9043-5F833263756D}" type="presOf" srcId="{AE21F94B-272F-4E88-9061-0A94E7EECC21}" destId="{5C97B357-2D2E-4548-BBC1-97FA843B518F}" srcOrd="0" destOrd="0" presId="urn:microsoft.com/office/officeart/2005/8/layout/hProcess9"/>
    <dgm:cxn modelId="{4EABB70F-69F3-4F49-B4E9-D653609D767A}" srcId="{1B00640C-EB35-49F6-BD56-BAEBE81567E9}" destId="{EF0B487E-3C73-4E4B-AE7F-25441B79F9F6}" srcOrd="2" destOrd="0" parTransId="{51238D22-CAD1-41D9-BD67-E449984FAFCF}" sibTransId="{A486D7D3-714C-4E39-BC0F-2FC82E10BDB8}"/>
    <dgm:cxn modelId="{3F00DB8E-C52B-4C4C-B829-589A9B4F6F40}" srcId="{1B00640C-EB35-49F6-BD56-BAEBE81567E9}" destId="{F384C522-E426-4755-9796-33243FB4A418}" srcOrd="0" destOrd="0" parTransId="{A79D024E-62C9-4D8A-87E5-74A5DCE53211}" sibTransId="{8572CB93-5F30-4207-8681-D67960A7A907}"/>
    <dgm:cxn modelId="{CDF383DC-ED97-45B1-9B96-2DA4FC96AD65}" type="presOf" srcId="{EF0B487E-3C73-4E4B-AE7F-25441B79F9F6}" destId="{DE189F50-BFF4-4A74-9792-22F41C023B7D}" srcOrd="0" destOrd="0" presId="urn:microsoft.com/office/officeart/2005/8/layout/hProcess9"/>
    <dgm:cxn modelId="{C0AB2F7A-B663-42C5-96DB-594A45E89675}" srcId="{1B00640C-EB35-49F6-BD56-BAEBE81567E9}" destId="{AE21F94B-272F-4E88-9061-0A94E7EECC21}" srcOrd="1" destOrd="0" parTransId="{7223290F-581B-461E-896D-0786915F7CF0}" sibTransId="{A12C8B6E-C926-49BD-AEB9-EE146327ECC6}"/>
    <dgm:cxn modelId="{981934E2-2E1F-48D4-9F18-0F2A95185315}" type="presOf" srcId="{1B00640C-EB35-49F6-BD56-BAEBE81567E9}" destId="{AB7699F9-D184-4538-9107-86AFDDF9F730}" srcOrd="0" destOrd="0" presId="urn:microsoft.com/office/officeart/2005/8/layout/hProcess9"/>
    <dgm:cxn modelId="{9C22FA94-0FB0-419F-904F-3A82ED2BE45B}" type="presOf" srcId="{F384C522-E426-4755-9796-33243FB4A418}" destId="{21CB32E1-4EA5-4AD5-A10E-DF8295158742}" srcOrd="0" destOrd="0" presId="urn:microsoft.com/office/officeart/2005/8/layout/hProcess9"/>
    <dgm:cxn modelId="{38BEE0C1-A091-42D4-A333-D881278A5E7E}" type="presParOf" srcId="{AB7699F9-D184-4538-9107-86AFDDF9F730}" destId="{1751AC24-8A88-4138-81A9-49811F00BD31}" srcOrd="0" destOrd="0" presId="urn:microsoft.com/office/officeart/2005/8/layout/hProcess9"/>
    <dgm:cxn modelId="{7E40EDF3-2833-46F7-A7F6-2DD96F660A5E}" type="presParOf" srcId="{AB7699F9-D184-4538-9107-86AFDDF9F730}" destId="{F1030B0A-0087-457E-9E1A-09001E09B689}" srcOrd="1" destOrd="0" presId="urn:microsoft.com/office/officeart/2005/8/layout/hProcess9"/>
    <dgm:cxn modelId="{360B7B33-3B32-4F29-A851-1F5A977058B9}" type="presParOf" srcId="{F1030B0A-0087-457E-9E1A-09001E09B689}" destId="{21CB32E1-4EA5-4AD5-A10E-DF8295158742}" srcOrd="0" destOrd="0" presId="urn:microsoft.com/office/officeart/2005/8/layout/hProcess9"/>
    <dgm:cxn modelId="{CE64AF74-4364-4DB5-BD46-7174E6A02A7A}" type="presParOf" srcId="{F1030B0A-0087-457E-9E1A-09001E09B689}" destId="{40FB9A85-C706-44F6-A83D-164ADB08B0FC}" srcOrd="1" destOrd="0" presId="urn:microsoft.com/office/officeart/2005/8/layout/hProcess9"/>
    <dgm:cxn modelId="{618C5694-BB2E-43AF-B9A9-FCE7776186B9}" type="presParOf" srcId="{F1030B0A-0087-457E-9E1A-09001E09B689}" destId="{5C97B357-2D2E-4548-BBC1-97FA843B518F}" srcOrd="2" destOrd="0" presId="urn:microsoft.com/office/officeart/2005/8/layout/hProcess9"/>
    <dgm:cxn modelId="{97487CCC-A05A-44A3-9FC0-920F6FA593D3}" type="presParOf" srcId="{F1030B0A-0087-457E-9E1A-09001E09B689}" destId="{96BD3677-E776-4827-B828-0BEBB08D74E4}" srcOrd="3" destOrd="0" presId="urn:microsoft.com/office/officeart/2005/8/layout/hProcess9"/>
    <dgm:cxn modelId="{63F686CB-6880-430E-8316-524D8BCB6E72}" type="presParOf" srcId="{F1030B0A-0087-457E-9E1A-09001E09B689}" destId="{DE189F50-BFF4-4A74-9792-22F41C023B7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1AC24-8A88-4138-81A9-49811F00BD31}">
      <dsp:nvSpPr>
        <dsp:cNvPr id="0" name=""/>
        <dsp:cNvSpPr/>
      </dsp:nvSpPr>
      <dsp:spPr>
        <a:xfrm>
          <a:off x="605789" y="0"/>
          <a:ext cx="6865620" cy="1588831"/>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B32E1-4EA5-4AD5-A10E-DF8295158742}">
      <dsp:nvSpPr>
        <dsp:cNvPr id="0" name=""/>
        <dsp:cNvSpPr/>
      </dsp:nvSpPr>
      <dsp:spPr>
        <a:xfrm>
          <a:off x="0" y="476649"/>
          <a:ext cx="2423160" cy="6355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Outpatient Pre-surgery Body Mass Index</a:t>
          </a:r>
          <a:endParaRPr lang="en-US" sz="1600" kern="1200" dirty="0"/>
        </a:p>
      </dsp:txBody>
      <dsp:txXfrm>
        <a:off x="31024" y="507673"/>
        <a:ext cx="2361112" cy="573484"/>
      </dsp:txXfrm>
    </dsp:sp>
    <dsp:sp modelId="{5C97B357-2D2E-4548-BBC1-97FA843B518F}">
      <dsp:nvSpPr>
        <dsp:cNvPr id="0" name=""/>
        <dsp:cNvSpPr/>
      </dsp:nvSpPr>
      <dsp:spPr>
        <a:xfrm>
          <a:off x="2827019" y="476649"/>
          <a:ext cx="2423160" cy="6355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Body Mass Index at time of surgery </a:t>
          </a:r>
          <a:endParaRPr lang="en-US" sz="1600" kern="1200" dirty="0"/>
        </a:p>
      </dsp:txBody>
      <dsp:txXfrm>
        <a:off x="2858043" y="507673"/>
        <a:ext cx="2361112" cy="573484"/>
      </dsp:txXfrm>
    </dsp:sp>
    <dsp:sp modelId="{DE189F50-BFF4-4A74-9792-22F41C023B7D}">
      <dsp:nvSpPr>
        <dsp:cNvPr id="0" name=""/>
        <dsp:cNvSpPr/>
      </dsp:nvSpPr>
      <dsp:spPr>
        <a:xfrm>
          <a:off x="5654040" y="476649"/>
          <a:ext cx="2423160" cy="6355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Outpatient Post-surgery Body Mass Index</a:t>
          </a:r>
          <a:endParaRPr lang="en-US" sz="1600" kern="1200" dirty="0"/>
        </a:p>
      </dsp:txBody>
      <dsp:txXfrm>
        <a:off x="5685064" y="507673"/>
        <a:ext cx="2361112" cy="5734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6/15/20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6/15/20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7</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BDFBA-F270-4058-9AAF-22E929B5CE39}" type="slidenum">
              <a:rPr lang="en-US" smtClean="0"/>
              <a:t>11</a:t>
            </a:fld>
            <a:endParaRPr lang="en-US"/>
          </a:p>
        </p:txBody>
      </p:sp>
    </p:spTree>
    <p:extLst>
      <p:ext uri="{BB962C8B-B14F-4D97-AF65-F5344CB8AC3E}">
        <p14:creationId xmlns:p14="http://schemas.microsoft.com/office/powerpoint/2010/main" val="6029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6/15/20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6/15/20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6/15/20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6/15/20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6/15/20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6/15/20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6/15/20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6/15/20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6/15/20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6/15/20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6/15/20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6/15/20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hiamass.gov/assets/docs/p/apcd/apcd-7.0/MA-APCD-Release-7.0-Documentation-Guid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http://www.chiamass.gov/ma-apc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Amy Wyeth (Special Projects Analyst)</a:t>
            </a:r>
          </a:p>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May 26,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0" y="80315"/>
            <a:ext cx="2057400" cy="1964392"/>
            <a:chOff x="6902864" y="155382"/>
            <a:chExt cx="2037936" cy="1990117"/>
          </a:xfrm>
        </p:grpSpPr>
        <p:pic>
          <p:nvPicPr>
            <p:cNvPr id="2050" name="Picture 2" descr="Images Of Familys - Clip 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864" y="617047"/>
              <a:ext cx="2037936" cy="1528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4200" y="155382"/>
              <a:ext cx="2006600" cy="923330"/>
            </a:xfrm>
            <a:prstGeom prst="rect">
              <a:avLst/>
            </a:prstGeom>
            <a:noFill/>
          </p:spPr>
          <p:txBody>
            <a:bodyPr wrap="square" rtlCol="0">
              <a:spAutoFit/>
            </a:bodyPr>
            <a:lstStyle/>
            <a:p>
              <a:pPr algn="ctr"/>
              <a:r>
                <a:rPr lang="en-US" b="1" dirty="0" smtClean="0">
                  <a:solidFill>
                    <a:schemeClr val="accent6">
                      <a:lumMod val="75000"/>
                    </a:schemeClr>
                  </a:solidFill>
                  <a:latin typeface="Arial Black" panose="020B0A04020102020204" pitchFamily="34" charset="0"/>
                </a:rPr>
                <a:t>Individual Relationship</a:t>
              </a:r>
            </a:p>
            <a:p>
              <a:pPr algn="ctr"/>
              <a:r>
                <a:rPr lang="en-US" b="1" dirty="0" smtClean="0">
                  <a:solidFill>
                    <a:schemeClr val="accent6">
                      <a:lumMod val="75000"/>
                    </a:schemeClr>
                  </a:solidFill>
                  <a:latin typeface="Arial Black" panose="020B0A04020102020204" pitchFamily="34" charset="0"/>
                </a:rPr>
                <a:t> Code</a:t>
              </a:r>
              <a:endParaRPr lang="en-US" b="1" dirty="0">
                <a:solidFill>
                  <a:schemeClr val="accent6">
                    <a:lumMod val="75000"/>
                  </a:schemeClr>
                </a:solidFill>
                <a:latin typeface="Arial Black" panose="020B0A04020102020204" pitchFamily="34" charset="0"/>
              </a:endParaRPr>
            </a:p>
          </p:txBody>
        </p:sp>
      </p:grpSp>
      <p:sp>
        <p:nvSpPr>
          <p:cNvPr id="10" name="Rectangle 9"/>
          <p:cNvSpPr/>
          <p:nvPr/>
        </p:nvSpPr>
        <p:spPr>
          <a:xfrm>
            <a:off x="152400" y="105715"/>
            <a:ext cx="7072424" cy="2031325"/>
          </a:xfrm>
          <a:prstGeom prst="rect">
            <a:avLst/>
          </a:prstGeom>
        </p:spPr>
        <p:txBody>
          <a:bodyPr wrap="square">
            <a:spAutoFit/>
          </a:bodyPr>
          <a:lstStyle/>
          <a:p>
            <a:r>
              <a:rPr lang="en-US" b="1" u="sng" dirty="0" smtClean="0"/>
              <a:t>Question</a:t>
            </a:r>
            <a:r>
              <a:rPr lang="en-US" b="1" dirty="0" smtClean="0"/>
              <a:t>: I am applying for the MA APCD to study pediatric asthma in children ages 5 years old and younger. Asthma often runs in the family, therefore I plan to model for familial risk factors using the individual relationship code in the member eligibility file. Does the individual relationship code provide enough information to determine the exact familial relationship of the child to the subscriber?</a:t>
            </a:r>
            <a:endParaRPr lang="en-US" b="1" dirty="0"/>
          </a:p>
        </p:txBody>
      </p:sp>
      <p:sp>
        <p:nvSpPr>
          <p:cNvPr id="11" name="Rectangle 10"/>
          <p:cNvSpPr/>
          <p:nvPr/>
        </p:nvSpPr>
        <p:spPr>
          <a:xfrm>
            <a:off x="152400" y="2088987"/>
            <a:ext cx="8763000" cy="4524315"/>
          </a:xfrm>
          <a:prstGeom prst="rect">
            <a:avLst/>
          </a:prstGeom>
        </p:spPr>
        <p:txBody>
          <a:bodyPr wrap="square">
            <a:spAutoFit/>
          </a:bodyPr>
          <a:lstStyle/>
          <a:p>
            <a:r>
              <a:rPr lang="en-US" sz="1600" b="1" i="1" u="sng" dirty="0" smtClean="0">
                <a:solidFill>
                  <a:srgbClr val="0070C0"/>
                </a:solidFill>
              </a:rPr>
              <a:t>Answer</a:t>
            </a:r>
            <a:r>
              <a:rPr lang="en-US" sz="1600" i="1" dirty="0" smtClean="0">
                <a:solidFill>
                  <a:srgbClr val="0070C0"/>
                </a:solidFill>
              </a:rPr>
              <a:t>: No, there is not enough granularity in the individual relationship codes to determine the exact familial relationship of the member to subscriber. As shown in Fig. 1 below, in MA APCD Release 7 member eligibility file (ME) for years 2014 to 2018, over 95% of ME records for children ages 5 years old and younger have the relationship code self or child. While it is not possible to link children to medical co-morbidities of exact family members, both ICD-9-CM and ICD-10-CM have  family history diagnosis codes. ICD-10-CM has a single</a:t>
            </a:r>
          </a:p>
          <a:p>
            <a:r>
              <a:rPr lang="en-US" sz="1600" i="1" dirty="0" smtClean="0">
                <a:solidFill>
                  <a:srgbClr val="0070C0"/>
                </a:solidFill>
              </a:rPr>
              <a:t>diagnosis code </a:t>
            </a:r>
            <a:r>
              <a:rPr lang="en-US" sz="1600" b="1" i="1" dirty="0" smtClean="0">
                <a:solidFill>
                  <a:srgbClr val="0070C0"/>
                </a:solidFill>
              </a:rPr>
              <a:t>Z825</a:t>
            </a:r>
            <a:r>
              <a:rPr lang="en-US" sz="1600" i="1" dirty="0" smtClean="0">
                <a:solidFill>
                  <a:srgbClr val="0070C0"/>
                </a:solidFill>
              </a:rPr>
              <a:t> for</a:t>
            </a:r>
          </a:p>
          <a:p>
            <a:r>
              <a:rPr lang="en-US" sz="1600" i="1" dirty="0" smtClean="0">
                <a:solidFill>
                  <a:srgbClr val="0070C0"/>
                </a:solidFill>
              </a:rPr>
              <a:t>“</a:t>
            </a:r>
            <a:r>
              <a:rPr lang="en-US" sz="1600" b="1" i="1" dirty="0" smtClean="0">
                <a:solidFill>
                  <a:srgbClr val="0070C0"/>
                </a:solidFill>
              </a:rPr>
              <a:t>family history </a:t>
            </a:r>
            <a:r>
              <a:rPr lang="en-US" sz="1600" b="1" i="1" dirty="0">
                <a:solidFill>
                  <a:srgbClr val="0070C0"/>
                </a:solidFill>
              </a:rPr>
              <a:t>of </a:t>
            </a:r>
            <a:r>
              <a:rPr lang="en-US" sz="1600" b="1" i="1" dirty="0" smtClean="0">
                <a:solidFill>
                  <a:srgbClr val="0070C0"/>
                </a:solidFill>
              </a:rPr>
              <a:t>asthma </a:t>
            </a:r>
          </a:p>
          <a:p>
            <a:r>
              <a:rPr lang="en-US" sz="1600" b="1" i="1" dirty="0">
                <a:solidFill>
                  <a:srgbClr val="0070C0"/>
                </a:solidFill>
              </a:rPr>
              <a:t>a</a:t>
            </a:r>
            <a:r>
              <a:rPr lang="en-US" sz="1600" b="1" i="1" dirty="0" smtClean="0">
                <a:solidFill>
                  <a:srgbClr val="0070C0"/>
                </a:solidFill>
              </a:rPr>
              <a:t>nd other chronic lower  </a:t>
            </a:r>
          </a:p>
          <a:p>
            <a:r>
              <a:rPr lang="en-US" sz="1600" b="1" i="1" dirty="0" smtClean="0">
                <a:solidFill>
                  <a:srgbClr val="0070C0"/>
                </a:solidFill>
              </a:rPr>
              <a:t>respiratory diseases</a:t>
            </a:r>
            <a:r>
              <a:rPr lang="en-US" sz="1600" i="1" dirty="0">
                <a:solidFill>
                  <a:srgbClr val="0070C0"/>
                </a:solidFill>
              </a:rPr>
              <a:t>.” </a:t>
            </a:r>
            <a:r>
              <a:rPr lang="en-US" sz="1600" i="1" dirty="0" smtClean="0">
                <a:solidFill>
                  <a:srgbClr val="0070C0"/>
                </a:solidFill>
              </a:rPr>
              <a:t> In</a:t>
            </a:r>
          </a:p>
          <a:p>
            <a:r>
              <a:rPr lang="en-US" sz="1600" i="1" dirty="0" smtClean="0">
                <a:solidFill>
                  <a:srgbClr val="0070C0"/>
                </a:solidFill>
              </a:rPr>
              <a:t>ICD-9-CM, this history is </a:t>
            </a:r>
          </a:p>
          <a:p>
            <a:r>
              <a:rPr lang="en-US" sz="1600" i="1" dirty="0" smtClean="0">
                <a:solidFill>
                  <a:srgbClr val="0070C0"/>
                </a:solidFill>
              </a:rPr>
              <a:t>Coded as two separate </a:t>
            </a:r>
          </a:p>
          <a:p>
            <a:r>
              <a:rPr lang="en-US" sz="1600" i="1" dirty="0" smtClean="0">
                <a:solidFill>
                  <a:srgbClr val="0070C0"/>
                </a:solidFill>
              </a:rPr>
              <a:t>diagnosis  codes. </a:t>
            </a:r>
            <a:r>
              <a:rPr lang="en-US" sz="1600" b="1" i="1" dirty="0" smtClean="0">
                <a:solidFill>
                  <a:srgbClr val="0070C0"/>
                </a:solidFill>
              </a:rPr>
              <a:t>V175</a:t>
            </a:r>
            <a:r>
              <a:rPr lang="en-US" sz="1600" i="1" dirty="0" smtClean="0">
                <a:solidFill>
                  <a:srgbClr val="0070C0"/>
                </a:solidFill>
              </a:rPr>
              <a:t> is </a:t>
            </a:r>
          </a:p>
          <a:p>
            <a:r>
              <a:rPr lang="en-US" sz="1600" i="1" dirty="0" smtClean="0">
                <a:solidFill>
                  <a:srgbClr val="0070C0"/>
                </a:solidFill>
              </a:rPr>
              <a:t>defined </a:t>
            </a:r>
            <a:r>
              <a:rPr lang="en-US" sz="1600" i="1" dirty="0">
                <a:solidFill>
                  <a:srgbClr val="0070C0"/>
                </a:solidFill>
              </a:rPr>
              <a:t>as  </a:t>
            </a:r>
            <a:r>
              <a:rPr lang="en-US" sz="1600" i="1" dirty="0" smtClean="0">
                <a:solidFill>
                  <a:srgbClr val="0070C0"/>
                </a:solidFill>
              </a:rPr>
              <a:t>“</a:t>
            </a:r>
            <a:r>
              <a:rPr lang="en-US" sz="1600" b="1" i="1" dirty="0">
                <a:solidFill>
                  <a:srgbClr val="0070C0"/>
                </a:solidFill>
              </a:rPr>
              <a:t>family </a:t>
            </a:r>
            <a:r>
              <a:rPr lang="en-US" sz="1600" b="1" i="1" dirty="0" smtClean="0">
                <a:solidFill>
                  <a:srgbClr val="0070C0"/>
                </a:solidFill>
              </a:rPr>
              <a:t>history</a:t>
            </a:r>
          </a:p>
          <a:p>
            <a:r>
              <a:rPr lang="en-US" sz="1600" b="1" i="1" dirty="0" smtClean="0">
                <a:solidFill>
                  <a:srgbClr val="0070C0"/>
                </a:solidFill>
              </a:rPr>
              <a:t>of asthma</a:t>
            </a:r>
            <a:r>
              <a:rPr lang="en-US" sz="1600" i="1" dirty="0" smtClean="0">
                <a:solidFill>
                  <a:srgbClr val="0070C0"/>
                </a:solidFill>
              </a:rPr>
              <a:t>”  and  </a:t>
            </a:r>
            <a:r>
              <a:rPr lang="en-US" sz="1600" b="1" i="1" dirty="0">
                <a:solidFill>
                  <a:srgbClr val="0070C0"/>
                </a:solidFill>
              </a:rPr>
              <a:t>V176</a:t>
            </a:r>
            <a:r>
              <a:rPr lang="en-US" sz="1600" i="1" dirty="0">
                <a:solidFill>
                  <a:srgbClr val="0070C0"/>
                </a:solidFill>
              </a:rPr>
              <a:t> </a:t>
            </a:r>
            <a:r>
              <a:rPr lang="en-US" sz="1600" i="1" dirty="0" smtClean="0">
                <a:solidFill>
                  <a:srgbClr val="0070C0"/>
                </a:solidFill>
              </a:rPr>
              <a:t>as</a:t>
            </a:r>
          </a:p>
          <a:p>
            <a:r>
              <a:rPr lang="en-US" sz="1600" i="1" dirty="0" smtClean="0">
                <a:solidFill>
                  <a:srgbClr val="0070C0"/>
                </a:solidFill>
              </a:rPr>
              <a:t>“</a:t>
            </a:r>
            <a:r>
              <a:rPr lang="en-US" sz="1600" b="1" i="1" dirty="0" smtClean="0">
                <a:solidFill>
                  <a:srgbClr val="0070C0"/>
                </a:solidFill>
              </a:rPr>
              <a:t>family </a:t>
            </a:r>
            <a:r>
              <a:rPr lang="en-US" sz="1600" b="1" i="1" dirty="0">
                <a:solidFill>
                  <a:srgbClr val="0070C0"/>
                </a:solidFill>
              </a:rPr>
              <a:t>history of </a:t>
            </a:r>
            <a:r>
              <a:rPr lang="en-US" sz="1600" b="1" i="1" dirty="0" smtClean="0">
                <a:solidFill>
                  <a:srgbClr val="0070C0"/>
                </a:solidFill>
              </a:rPr>
              <a:t>other</a:t>
            </a:r>
          </a:p>
          <a:p>
            <a:r>
              <a:rPr lang="en-US" sz="1600" b="1" i="1" dirty="0" smtClean="0">
                <a:solidFill>
                  <a:srgbClr val="0070C0"/>
                </a:solidFill>
              </a:rPr>
              <a:t> chronic </a:t>
            </a:r>
            <a:r>
              <a:rPr lang="en-US" sz="1600" b="1" i="1" dirty="0">
                <a:solidFill>
                  <a:srgbClr val="0070C0"/>
                </a:solidFill>
              </a:rPr>
              <a:t>respiratory </a:t>
            </a:r>
            <a:endParaRPr lang="en-US" sz="1600" b="1" i="1" dirty="0" smtClean="0">
              <a:solidFill>
                <a:srgbClr val="0070C0"/>
              </a:solidFill>
            </a:endParaRPr>
          </a:p>
          <a:p>
            <a:r>
              <a:rPr lang="en-US" sz="1600" b="1" i="1" dirty="0" smtClean="0">
                <a:solidFill>
                  <a:srgbClr val="0070C0"/>
                </a:solidFill>
              </a:rPr>
              <a:t>conditions</a:t>
            </a:r>
            <a:r>
              <a:rPr lang="en-US" sz="1600" i="1" dirty="0" smtClean="0">
                <a:solidFill>
                  <a:srgbClr val="0070C0"/>
                </a:solidFill>
              </a:rPr>
              <a:t>.”</a:t>
            </a:r>
            <a:endParaRPr lang="en-US" sz="1600" i="1" dirty="0">
              <a:solidFill>
                <a:srgbClr val="0070C0"/>
              </a:solidFill>
            </a:endParaRPr>
          </a:p>
        </p:txBody>
      </p:sp>
      <p:graphicFrame>
        <p:nvGraphicFramePr>
          <p:cNvPr id="16" name="Chart 15"/>
          <p:cNvGraphicFramePr/>
          <p:nvPr>
            <p:extLst/>
          </p:nvPr>
        </p:nvGraphicFramePr>
        <p:xfrm>
          <a:off x="2895600" y="3657600"/>
          <a:ext cx="6096000" cy="2997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3962400" y="3657600"/>
            <a:ext cx="4136389" cy="523220"/>
          </a:xfrm>
          <a:prstGeom prst="rect">
            <a:avLst/>
          </a:prstGeom>
          <a:noFill/>
        </p:spPr>
        <p:txBody>
          <a:bodyPr wrap="none" rtlCol="0">
            <a:spAutoFit/>
          </a:bodyPr>
          <a:lstStyle/>
          <a:p>
            <a:pPr algn="ctr"/>
            <a:r>
              <a:rPr lang="en-US" sz="1400" b="1" dirty="0" smtClean="0">
                <a:solidFill>
                  <a:srgbClr val="FFFF00"/>
                </a:solidFill>
              </a:rPr>
              <a:t>Fig. 1: Individual Relationship Codes for children ages</a:t>
            </a:r>
          </a:p>
          <a:p>
            <a:pPr algn="ctr"/>
            <a:r>
              <a:rPr lang="en-US" sz="1400" b="1" dirty="0" smtClean="0">
                <a:solidFill>
                  <a:srgbClr val="FFFF00"/>
                </a:solidFill>
              </a:rPr>
              <a:t> 5  years old and younger in MA APCD Release 7</a:t>
            </a:r>
            <a:endParaRPr lang="en-US" sz="1400" b="1" dirty="0">
              <a:solidFill>
                <a:srgbClr val="FFFF00"/>
              </a:solidFill>
            </a:endParaRPr>
          </a:p>
        </p:txBody>
      </p:sp>
    </p:spTree>
    <p:extLst>
      <p:ext uri="{BB962C8B-B14F-4D97-AF65-F5344CB8AC3E}">
        <p14:creationId xmlns:p14="http://schemas.microsoft.com/office/powerpoint/2010/main" val="39396975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304800"/>
            <a:ext cx="8686800" cy="2062103"/>
          </a:xfrm>
          <a:prstGeom prst="rect">
            <a:avLst/>
          </a:prstGeom>
        </p:spPr>
        <p:txBody>
          <a:bodyPr wrap="square">
            <a:spAutoFit/>
          </a:bodyPr>
          <a:lstStyle/>
          <a:p>
            <a:r>
              <a:rPr lang="en-US" sz="1600" b="1" u="sng" dirty="0" smtClean="0"/>
              <a:t>Question</a:t>
            </a:r>
            <a:r>
              <a:rPr lang="en-US" sz="1600" b="1" dirty="0" smtClean="0"/>
              <a:t>: I am interested in applying for CHIA  data to</a:t>
            </a:r>
          </a:p>
          <a:p>
            <a:r>
              <a:rPr lang="en-US" sz="1600" b="1" dirty="0" smtClean="0"/>
              <a:t>study differences over time in medical outcomes, efficacy</a:t>
            </a:r>
          </a:p>
          <a:p>
            <a:r>
              <a:rPr lang="en-US" sz="1600" b="1" dirty="0" smtClean="0"/>
              <a:t>and demographic attributes of patients who receive </a:t>
            </a:r>
          </a:p>
          <a:p>
            <a:r>
              <a:rPr lang="en-US" sz="1600" b="1" dirty="0" smtClean="0"/>
              <a:t>bariatric surgical procedures such as gastric bypass, </a:t>
            </a:r>
          </a:p>
          <a:p>
            <a:r>
              <a:rPr lang="en-US" sz="1600" b="1" dirty="0"/>
              <a:t>g</a:t>
            </a:r>
            <a:r>
              <a:rPr lang="en-US" sz="1600" b="1" dirty="0" smtClean="0"/>
              <a:t>astric sleeve, or  lap band. I am trying to determine whether it </a:t>
            </a:r>
          </a:p>
          <a:p>
            <a:r>
              <a:rPr lang="en-US" sz="1600" b="1" dirty="0" smtClean="0"/>
              <a:t>would suffice to  only apply for the case mix inpatient </a:t>
            </a:r>
          </a:p>
          <a:p>
            <a:r>
              <a:rPr lang="en-US" sz="1600" b="1" dirty="0" smtClean="0"/>
              <a:t>hospital discharge or the MA APCD.  I am concerned that by limiting my application to case mix I might miss some procedures that are performed as outpatient surgery.  </a:t>
            </a:r>
            <a:endParaRPr lang="en-US" sz="1600" b="1" dirty="0"/>
          </a:p>
        </p:txBody>
      </p:sp>
      <p:pic>
        <p:nvPicPr>
          <p:cNvPr id="1026" name="Picture 2" descr="Bariatric Surgery for Morbid Obesity - Medical Company - 2 Photos ..."/>
          <p:cNvPicPr>
            <a:picLocks noChangeAspect="1" noChangeArrowheads="1"/>
          </p:cNvPicPr>
          <p:nvPr/>
        </p:nvPicPr>
        <p:blipFill rotWithShape="1">
          <a:blip r:embed="rId2">
            <a:extLst>
              <a:ext uri="{28A0092B-C50C-407E-A947-70E740481C1C}">
                <a14:useLocalDpi xmlns:a14="http://schemas.microsoft.com/office/drawing/2010/main" val="0"/>
              </a:ext>
            </a:extLst>
          </a:blip>
          <a:srcRect l="3841" r="3846" b="7143"/>
          <a:stretch/>
        </p:blipFill>
        <p:spPr bwMode="auto">
          <a:xfrm>
            <a:off x="6188926" y="206107"/>
            <a:ext cx="2878873" cy="14954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2526174"/>
            <a:ext cx="8991600" cy="2308324"/>
          </a:xfrm>
          <a:prstGeom prst="rect">
            <a:avLst/>
          </a:prstGeom>
        </p:spPr>
        <p:txBody>
          <a:bodyPr wrap="square">
            <a:spAutoFit/>
          </a:bodyPr>
          <a:lstStyle/>
          <a:p>
            <a:r>
              <a:rPr lang="en-US" sz="1600" b="1" i="1" u="sng" dirty="0">
                <a:solidFill>
                  <a:srgbClr val="0070C0"/>
                </a:solidFill>
              </a:rPr>
              <a:t>Answer</a:t>
            </a:r>
            <a:r>
              <a:rPr lang="en-US" sz="1600" b="1" i="1" dirty="0" smtClean="0">
                <a:solidFill>
                  <a:srgbClr val="0070C0"/>
                </a:solidFill>
              </a:rPr>
              <a:t>:  </a:t>
            </a:r>
            <a:r>
              <a:rPr lang="en-US" sz="1600" b="1" i="1" dirty="0">
                <a:solidFill>
                  <a:srgbClr val="0070C0"/>
                </a:solidFill>
              </a:rPr>
              <a:t>B</a:t>
            </a:r>
            <a:r>
              <a:rPr lang="en-US" sz="1600" b="1" i="1" dirty="0" smtClean="0">
                <a:solidFill>
                  <a:srgbClr val="0070C0"/>
                </a:solidFill>
              </a:rPr>
              <a:t>ariatric procedures can be found in both the case mix inpatient hospital discharge data (performed at 31 of 75 hospitals) and the outpatient observation stay data (performed at 1 of the same hospitals performing inpatient surgery).  The MA APCD  contains data on a higher  number of bariatric procedures performed at a wider range of bariatric surgical care settings, this includes 95 different inpatient and outpatient bariatric surgical care settings. Because the MA APCD  contains data on billable procedures regardless of care setting, the data facilitates monitoring the efficacy of bariatric procedures based on the continuum of changes in the patient’s body mass index before surgery, during the outpatient rehabilitation and data over time on changes in body mass index recorded during routine outpatient post-surgical </a:t>
            </a:r>
            <a:r>
              <a:rPr lang="en-US" sz="1600" b="1" i="1" dirty="0">
                <a:solidFill>
                  <a:srgbClr val="0070C0"/>
                </a:solidFill>
              </a:rPr>
              <a:t>follow-up </a:t>
            </a:r>
            <a:r>
              <a:rPr lang="en-US" sz="1600" b="1" i="1" dirty="0" smtClean="0">
                <a:solidFill>
                  <a:srgbClr val="0070C0"/>
                </a:solidFill>
              </a:rPr>
              <a:t>care. See Figure 1 below. </a:t>
            </a:r>
            <a:endParaRPr lang="en-US" sz="1600" i="1" dirty="0">
              <a:solidFill>
                <a:srgbClr val="0070C0"/>
              </a:solidFill>
            </a:endParaRPr>
          </a:p>
        </p:txBody>
      </p:sp>
      <p:graphicFrame>
        <p:nvGraphicFramePr>
          <p:cNvPr id="2" name="Diagram 1"/>
          <p:cNvGraphicFramePr/>
          <p:nvPr>
            <p:extLst/>
          </p:nvPr>
        </p:nvGraphicFramePr>
        <p:xfrm>
          <a:off x="609600" y="5269168"/>
          <a:ext cx="8077200" cy="158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5115279"/>
            <a:ext cx="8274253" cy="307777"/>
          </a:xfrm>
          <a:prstGeom prst="rect">
            <a:avLst/>
          </a:prstGeom>
          <a:noFill/>
        </p:spPr>
        <p:txBody>
          <a:bodyPr wrap="none" rtlCol="0">
            <a:spAutoFit/>
          </a:bodyPr>
          <a:lstStyle/>
          <a:p>
            <a:r>
              <a:rPr lang="en-US" sz="1400" b="1" dirty="0" smtClean="0">
                <a:solidFill>
                  <a:srgbClr val="FF0000"/>
                </a:solidFill>
              </a:rPr>
              <a:t>Figure 1: MA APCD Contains Data on the Continuum Changes in the Patient’s Body Mass Index</a:t>
            </a:r>
            <a:endParaRPr lang="en-US" sz="1400" b="1" dirty="0">
              <a:solidFill>
                <a:srgbClr val="FF0000"/>
              </a:solidFill>
            </a:endParaRPr>
          </a:p>
        </p:txBody>
      </p:sp>
    </p:spTree>
    <p:extLst>
      <p:ext uri="{BB962C8B-B14F-4D97-AF65-F5344CB8AC3E}">
        <p14:creationId xmlns:p14="http://schemas.microsoft.com/office/powerpoint/2010/main" val="228366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5" y="129369"/>
            <a:ext cx="7354971" cy="1238916"/>
          </a:xfrm>
        </p:spPr>
        <p:txBody>
          <a:bodyPr>
            <a:normAutofit fontScale="90000"/>
          </a:bodyPr>
          <a:lstStyle/>
          <a:p>
            <a:pPr algn="l"/>
            <a:r>
              <a:rPr lang="en-US" sz="1800" b="1" u="sng" dirty="0">
                <a:latin typeface="+mn-lt"/>
                <a:ea typeface="+mn-ea"/>
                <a:cs typeface="+mn-cs"/>
              </a:rPr>
              <a:t>Question</a:t>
            </a:r>
            <a:r>
              <a:rPr lang="en-US" sz="1800" b="1" dirty="0">
                <a:latin typeface="+mn-lt"/>
                <a:ea typeface="+mn-ea"/>
                <a:cs typeface="+mn-cs"/>
              </a:rPr>
              <a:t>: </a:t>
            </a:r>
            <a:r>
              <a:rPr lang="en-US" sz="1800" b="1" dirty="0" smtClean="0">
                <a:latin typeface="+mn-lt"/>
                <a:ea typeface="+mn-ea"/>
                <a:cs typeface="+mn-cs"/>
              </a:rPr>
              <a:t> I keep confusing the indicator flags in the MA APCD and cannot decide which codes to use for my payment analysis. What are the</a:t>
            </a:r>
            <a:br>
              <a:rPr lang="en-US" sz="1800" b="1" dirty="0" smtClean="0">
                <a:latin typeface="+mn-lt"/>
                <a:ea typeface="+mn-ea"/>
                <a:cs typeface="+mn-cs"/>
              </a:rPr>
            </a:br>
            <a:r>
              <a:rPr lang="en-US" sz="1800" b="1" dirty="0" smtClean="0">
                <a:latin typeface="+mn-lt"/>
                <a:ea typeface="+mn-ea"/>
                <a:cs typeface="+mn-cs"/>
              </a:rPr>
              <a:t>version flags and how are they used?</a:t>
            </a:r>
            <a:r>
              <a:rPr lang="en-US" sz="1800" dirty="0">
                <a:solidFill>
                  <a:srgbClr val="FF0000"/>
                </a:solidFill>
              </a:rPr>
              <a:t/>
            </a:r>
            <a:br>
              <a:rPr lang="en-US" sz="1800" dirty="0">
                <a:solidFill>
                  <a:srgbClr val="FF0000"/>
                </a:solidFill>
              </a:rPr>
            </a:br>
            <a:endParaRPr lang="en-US" sz="1800" i="1" dirty="0">
              <a:solidFill>
                <a:srgbClr val="0070C0"/>
              </a:solidFill>
            </a:endParaRPr>
          </a:p>
        </p:txBody>
      </p:sp>
      <p:sp>
        <p:nvSpPr>
          <p:cNvPr id="3" name="Content Placeholder 2"/>
          <p:cNvSpPr>
            <a:spLocks noGrp="1"/>
          </p:cNvSpPr>
          <p:nvPr>
            <p:ph idx="1"/>
          </p:nvPr>
        </p:nvSpPr>
        <p:spPr>
          <a:xfrm>
            <a:off x="51517" y="938270"/>
            <a:ext cx="8254283" cy="5943600"/>
          </a:xfrm>
        </p:spPr>
        <p:txBody>
          <a:bodyPr>
            <a:normAutofit fontScale="92500" lnSpcReduction="10000"/>
          </a:bodyPr>
          <a:lstStyle/>
          <a:p>
            <a:endParaRPr lang="en-US" sz="1500" dirty="0" smtClean="0"/>
          </a:p>
          <a:p>
            <a:pPr marL="0" indent="0">
              <a:buNone/>
            </a:pPr>
            <a:r>
              <a:rPr lang="en-US" sz="1700" i="1" u="sng" dirty="0">
                <a:solidFill>
                  <a:srgbClr val="0070C0"/>
                </a:solidFill>
              </a:rPr>
              <a:t>Answer</a:t>
            </a:r>
            <a:r>
              <a:rPr lang="en-US" sz="1700" i="1" dirty="0">
                <a:solidFill>
                  <a:srgbClr val="0070C0"/>
                </a:solidFill>
              </a:rPr>
              <a:t>:  Claim versioning allows CHIA to identify specific attributes in claims that may have multiple versions over time and claim type. The HIGHEST VERSION INDICATOR flag shows claim lines that are the highest version claim line and whether the claim line was paid. </a:t>
            </a:r>
            <a:r>
              <a:rPr lang="en-US" sz="1700" i="1" dirty="0" smtClean="0">
                <a:solidFill>
                  <a:srgbClr val="0070C0"/>
                </a:solidFill>
              </a:rPr>
              <a:t> The </a:t>
            </a:r>
            <a:r>
              <a:rPr lang="en-US" sz="1700" i="1" dirty="0">
                <a:solidFill>
                  <a:srgbClr val="0070C0"/>
                </a:solidFill>
              </a:rPr>
              <a:t>following are relevant versioning flags and their meanings:</a:t>
            </a:r>
          </a:p>
          <a:p>
            <a:pPr marL="0" indent="0">
              <a:buNone/>
            </a:pPr>
            <a:endParaRPr lang="en-US" sz="1700" dirty="0">
              <a:solidFill>
                <a:srgbClr val="0070C0"/>
              </a:solidFill>
            </a:endParaRPr>
          </a:p>
          <a:p>
            <a:r>
              <a:rPr lang="en-US" sz="1700" dirty="0">
                <a:solidFill>
                  <a:srgbClr val="0070C0"/>
                </a:solidFill>
              </a:rPr>
              <a:t>The </a:t>
            </a:r>
            <a:r>
              <a:rPr lang="en-US" sz="1700" b="1" dirty="0">
                <a:solidFill>
                  <a:srgbClr val="FF0000"/>
                </a:solidFill>
              </a:rPr>
              <a:t>VERSIONINDICATOR</a:t>
            </a:r>
            <a:r>
              <a:rPr lang="en-US" sz="1700" dirty="0">
                <a:solidFill>
                  <a:srgbClr val="0070C0"/>
                </a:solidFill>
              </a:rPr>
              <a:t> flag helps data users determine the highest version of a </a:t>
            </a:r>
            <a:r>
              <a:rPr lang="en-US" sz="1700" dirty="0" smtClean="0">
                <a:solidFill>
                  <a:srgbClr val="0070C0"/>
                </a:solidFill>
              </a:rPr>
              <a:t>claim </a:t>
            </a:r>
            <a:r>
              <a:rPr lang="en-US" sz="1700" dirty="0">
                <a:solidFill>
                  <a:srgbClr val="0070C0"/>
                </a:solidFill>
              </a:rPr>
              <a:t>line that was “paid”. Table 1 below defines the Version values for the </a:t>
            </a:r>
            <a:r>
              <a:rPr lang="en-US" sz="1700" b="1" dirty="0" smtClean="0">
                <a:solidFill>
                  <a:srgbClr val="0070C0"/>
                </a:solidFill>
              </a:rPr>
              <a:t>VERSIONINDICATOR</a:t>
            </a:r>
            <a:r>
              <a:rPr lang="en-US" sz="1700" dirty="0" smtClean="0">
                <a:solidFill>
                  <a:srgbClr val="0070C0"/>
                </a:solidFill>
              </a:rPr>
              <a:t> </a:t>
            </a:r>
          </a:p>
          <a:p>
            <a:pPr marL="0" indent="0">
              <a:buNone/>
            </a:pPr>
            <a:endParaRPr lang="en-US" sz="1700" dirty="0">
              <a:solidFill>
                <a:srgbClr val="0070C0"/>
              </a:solidFill>
            </a:endParaRPr>
          </a:p>
          <a:p>
            <a:pPr marL="0" indent="0">
              <a:buNone/>
            </a:pPr>
            <a:r>
              <a:rPr lang="en-US" sz="1700" dirty="0">
                <a:solidFill>
                  <a:srgbClr val="0070C0"/>
                </a:solidFill>
              </a:rPr>
              <a:t>		</a:t>
            </a:r>
            <a:r>
              <a:rPr lang="en-US" sz="1700" b="1" dirty="0">
                <a:solidFill>
                  <a:srgbClr val="0070C0"/>
                </a:solidFill>
              </a:rPr>
              <a:t>	</a:t>
            </a:r>
            <a:r>
              <a:rPr lang="en-US" sz="1700" b="1" dirty="0">
                <a:solidFill>
                  <a:srgbClr val="FF0000"/>
                </a:solidFill>
              </a:rPr>
              <a:t>Table 1: VERSIONINDICATOR Flag </a:t>
            </a:r>
          </a:p>
          <a:p>
            <a:pPr marL="0" indent="0">
              <a:buNone/>
            </a:pPr>
            <a:endParaRPr lang="en-US" sz="1700" dirty="0" smtClean="0">
              <a:solidFill>
                <a:srgbClr val="0070C0"/>
              </a:solidFill>
            </a:endParaRPr>
          </a:p>
          <a:p>
            <a:pPr marL="0" indent="0">
              <a:buNone/>
            </a:pPr>
            <a:endParaRPr lang="en-US" sz="1700" dirty="0">
              <a:solidFill>
                <a:srgbClr val="0070C0"/>
              </a:solidFill>
            </a:endParaRPr>
          </a:p>
          <a:p>
            <a:pPr marL="0" indent="0">
              <a:buNone/>
            </a:pPr>
            <a:endParaRPr lang="en-US" sz="1700" dirty="0" smtClean="0">
              <a:solidFill>
                <a:srgbClr val="0070C0"/>
              </a:solidFill>
            </a:endParaRPr>
          </a:p>
          <a:p>
            <a:pPr marL="0" indent="0">
              <a:buNone/>
            </a:pPr>
            <a:endParaRPr lang="en-US" sz="1700" dirty="0" smtClean="0">
              <a:solidFill>
                <a:srgbClr val="0070C0"/>
              </a:solidFill>
            </a:endParaRPr>
          </a:p>
          <a:p>
            <a:pPr marL="0" indent="0">
              <a:buNone/>
            </a:pPr>
            <a:endParaRPr lang="en-US" sz="1700" dirty="0">
              <a:solidFill>
                <a:srgbClr val="0070C0"/>
              </a:solidFill>
            </a:endParaRPr>
          </a:p>
          <a:p>
            <a:pPr marL="0" indent="0">
              <a:buNone/>
            </a:pPr>
            <a:endParaRPr lang="en-US" sz="1700" dirty="0">
              <a:solidFill>
                <a:srgbClr val="0070C0"/>
              </a:solidFill>
            </a:endParaRPr>
          </a:p>
          <a:p>
            <a:r>
              <a:rPr lang="en-US" sz="1700" dirty="0">
                <a:solidFill>
                  <a:srgbClr val="0070C0"/>
                </a:solidFill>
              </a:rPr>
              <a:t>Typically a value of one means that the line was directly paid; however, note that depending on carrier specific logic it is sometimes possible that payment for that specific line was actually denied. However in such a case, a value of one indicates that the service was covered and the payment was included as part of the payment on another line in the same claim collection.</a:t>
            </a:r>
          </a:p>
          <a:p>
            <a:pPr marL="0" indent="0">
              <a:buNone/>
            </a:pPr>
            <a:endParaRPr lang="en-US" sz="1500" dirty="0"/>
          </a:p>
        </p:txBody>
      </p:sp>
      <p:graphicFrame>
        <p:nvGraphicFramePr>
          <p:cNvPr id="4" name="Table 3"/>
          <p:cNvGraphicFramePr>
            <a:graphicFrameLocks noGrp="1"/>
          </p:cNvGraphicFramePr>
          <p:nvPr>
            <p:extLst/>
          </p:nvPr>
        </p:nvGraphicFramePr>
        <p:xfrm>
          <a:off x="609600" y="3886200"/>
          <a:ext cx="7111746" cy="1124141"/>
        </p:xfrm>
        <a:graphic>
          <a:graphicData uri="http://schemas.openxmlformats.org/drawingml/2006/table">
            <a:tbl>
              <a:tblPr firstRow="1" firstCol="1" bandRow="1">
                <a:tableStyleId>{5C22544A-7EE6-4342-B048-85BDC9FD1C3A}</a:tableStyleId>
              </a:tblPr>
              <a:tblGrid>
                <a:gridCol w="3555873"/>
                <a:gridCol w="3555873"/>
              </a:tblGrid>
              <a:tr h="49377">
                <a:tc>
                  <a:txBody>
                    <a:bodyPr/>
                    <a:lstStyle/>
                    <a:p>
                      <a:pPr marL="0" marR="0" algn="ctr">
                        <a:lnSpc>
                          <a:spcPct val="107000"/>
                        </a:lnSpc>
                        <a:spcBef>
                          <a:spcPts val="0"/>
                        </a:spcBef>
                        <a:spcAft>
                          <a:spcPts val="0"/>
                        </a:spcAft>
                      </a:pPr>
                      <a:r>
                        <a:rPr lang="en-US" sz="1500" dirty="0">
                          <a:effectLst/>
                        </a:rPr>
                        <a:t>VALUE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MEANING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93180">
                <a:tc>
                  <a:txBody>
                    <a:bodyPr/>
                    <a:lstStyle/>
                    <a:p>
                      <a:pPr marL="0" marR="0" algn="ctr">
                        <a:lnSpc>
                          <a:spcPct val="107000"/>
                        </a:lnSpc>
                        <a:spcBef>
                          <a:spcPts val="0"/>
                        </a:spcBef>
                        <a:spcAft>
                          <a:spcPts val="0"/>
                        </a:spcAft>
                      </a:pPr>
                      <a:r>
                        <a:rPr lang="en-US" sz="1500" dirty="0" smtClean="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Highest Version Paid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93180">
                <a:tc>
                  <a:txBody>
                    <a:bodyPr/>
                    <a:lstStyle/>
                    <a:p>
                      <a:pPr marL="0" marR="0" algn="ctr">
                        <a:lnSpc>
                          <a:spcPct val="107000"/>
                        </a:lnSpc>
                        <a:spcBef>
                          <a:spcPts val="0"/>
                        </a:spcBef>
                        <a:spcAft>
                          <a:spcPts val="0"/>
                        </a:spcAft>
                      </a:pPr>
                      <a:r>
                        <a:rPr lang="en-US" sz="15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Not Highest Version Paid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93180">
                <a:tc>
                  <a:txBody>
                    <a:bodyPr/>
                    <a:lstStyle/>
                    <a:p>
                      <a:pPr marL="0" marR="0" algn="ctr">
                        <a:lnSpc>
                          <a:spcPct val="107000"/>
                        </a:lnSpc>
                        <a:spcBef>
                          <a:spcPts val="0"/>
                        </a:spcBef>
                        <a:spcAft>
                          <a:spcPts val="0"/>
                        </a:spcAft>
                      </a:pPr>
                      <a:r>
                        <a:rPr lang="en-US" sz="1500" dirty="0">
                          <a:effectLst/>
                        </a:rPr>
                        <a:t>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smtClean="0">
                          <a:effectLst/>
                        </a:rPr>
                        <a:t>Versioning </a:t>
                      </a:r>
                      <a:r>
                        <a:rPr lang="en-US" sz="1500" dirty="0">
                          <a:effectLst/>
                        </a:rPr>
                        <a:t>Not Applied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5" name="Rectangle 1"/>
          <p:cNvSpPr>
            <a:spLocks noChangeArrowheads="1"/>
          </p:cNvSpPr>
          <p:nvPr/>
        </p:nvSpPr>
        <p:spPr bwMode="auto">
          <a:xfrm>
            <a:off x="2345531" y="3661890"/>
            <a:ext cx="167354"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825" dirty="0">
                <a:latin typeface="Calibri" panose="020F0502020204030204" pitchFamily="34" charset="0"/>
                <a:ea typeface="Calibri" panose="020F0502020204030204" pitchFamily="34" charset="0"/>
                <a:cs typeface="Times New Roman" panose="02020603050405020304" pitchFamily="18" charset="0"/>
              </a:rPr>
              <a:t>:</a:t>
            </a:r>
            <a:endParaRPr lang="en-US" altLang="en-US" sz="1350" dirty="0">
              <a:latin typeface="Arial" panose="020B0604020202020204" pitchFamily="34" charset="0"/>
            </a:endParaRPr>
          </a:p>
        </p:txBody>
      </p:sp>
      <p:sp>
        <p:nvSpPr>
          <p:cNvPr id="7" name="Rectangle 6"/>
          <p:cNvSpPr/>
          <p:nvPr/>
        </p:nvSpPr>
        <p:spPr>
          <a:xfrm>
            <a:off x="7382107" y="129369"/>
            <a:ext cx="1529333" cy="769441"/>
          </a:xfrm>
          <a:prstGeom prst="rect">
            <a:avLst/>
          </a:prstGeom>
          <a:noFill/>
          <a:ln>
            <a:solidFill>
              <a:schemeClr val="accent1"/>
            </a:solidFill>
          </a:ln>
          <a:effectLst>
            <a:glow rad="139700">
              <a:schemeClr val="accent1">
                <a:satMod val="175000"/>
                <a:alpha val="40000"/>
              </a:schemeClr>
            </a:glow>
            <a:innerShdw blurRad="63500" dist="50800" dir="13500000">
              <a:prstClr val="black">
                <a:alpha val="50000"/>
              </a:prstClr>
            </a:innerShd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200" b="1" dirty="0" smtClean="0">
                <a:ln/>
                <a:solidFill>
                  <a:srgbClr val="0070C0"/>
                </a:solidFill>
                <a:effectLst>
                  <a:outerShdw blurRad="38100" dist="38100" dir="2700000" algn="tl">
                    <a:srgbClr val="000000">
                      <a:alpha val="43137"/>
                    </a:srgbClr>
                  </a:outerShdw>
                </a:effectLst>
              </a:rPr>
              <a:t>VERSION </a:t>
            </a:r>
          </a:p>
          <a:p>
            <a:pPr algn="ctr"/>
            <a:r>
              <a:rPr lang="en-US" sz="2200" b="1" dirty="0" smtClean="0">
                <a:ln/>
                <a:solidFill>
                  <a:srgbClr val="0070C0"/>
                </a:solidFill>
                <a:effectLst>
                  <a:outerShdw blurRad="38100" dist="38100" dir="2700000" algn="tl">
                    <a:srgbClr val="000000">
                      <a:alpha val="43137"/>
                    </a:srgbClr>
                  </a:outerShdw>
                </a:effectLst>
              </a:rPr>
              <a:t>FLAGS</a:t>
            </a:r>
            <a:endParaRPr lang="en-US" sz="2200" b="1" dirty="0">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126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1" y="515044"/>
            <a:ext cx="7517892" cy="992784"/>
          </a:xfrm>
        </p:spPr>
        <p:txBody>
          <a:bodyPr>
            <a:normAutofit fontScale="90000"/>
          </a:bodyPr>
          <a:lstStyle/>
          <a:p>
            <a:pPr algn="l"/>
            <a:r>
              <a:rPr lang="en-US" sz="1700" u="sng" dirty="0">
                <a:solidFill>
                  <a:srgbClr val="0070C0"/>
                </a:solidFill>
                <a:latin typeface="+mn-lt"/>
                <a:ea typeface="+mn-ea"/>
                <a:cs typeface="+mn-cs"/>
              </a:rPr>
              <a:t>Answer</a:t>
            </a:r>
            <a:r>
              <a:rPr lang="en-US" sz="1700" dirty="0">
                <a:solidFill>
                  <a:srgbClr val="0070C0"/>
                </a:solidFill>
                <a:latin typeface="+mn-lt"/>
                <a:ea typeface="+mn-ea"/>
                <a:cs typeface="+mn-cs"/>
              </a:rPr>
              <a:t>  (continued) </a:t>
            </a:r>
            <a:r>
              <a:rPr lang="en-US" sz="1700" dirty="0" smtClean="0">
                <a:solidFill>
                  <a:srgbClr val="0070C0"/>
                </a:solidFill>
                <a:latin typeface="+mn-lt"/>
                <a:ea typeface="+mn-ea"/>
                <a:cs typeface="+mn-cs"/>
              </a:rPr>
              <a:t>: The </a:t>
            </a:r>
            <a:r>
              <a:rPr lang="en-US" sz="1700" dirty="0">
                <a:solidFill>
                  <a:srgbClr val="FF0000"/>
                </a:solidFill>
                <a:latin typeface="+mn-lt"/>
                <a:ea typeface="+mn-ea"/>
                <a:cs typeface="+mn-cs"/>
              </a:rPr>
              <a:t>HIGHESTVERSIONDENIED</a:t>
            </a:r>
            <a:r>
              <a:rPr lang="en-US" sz="1700" dirty="0">
                <a:solidFill>
                  <a:srgbClr val="0070C0"/>
                </a:solidFill>
                <a:latin typeface="+mn-lt"/>
                <a:ea typeface="+mn-ea"/>
                <a:cs typeface="+mn-cs"/>
              </a:rPr>
              <a:t> flag is used to identify claim lines within a claim that have been </a:t>
            </a:r>
            <a:r>
              <a:rPr lang="en-US" sz="1700" dirty="0" smtClean="0">
                <a:solidFill>
                  <a:srgbClr val="0070C0"/>
                </a:solidFill>
                <a:latin typeface="+mn-lt"/>
                <a:ea typeface="+mn-ea"/>
                <a:cs typeface="+mn-cs"/>
              </a:rPr>
              <a:t>denied. A </a:t>
            </a:r>
            <a:r>
              <a:rPr lang="en-US" sz="1700" dirty="0">
                <a:solidFill>
                  <a:srgbClr val="0070C0"/>
                </a:solidFill>
                <a:latin typeface="+mn-lt"/>
                <a:ea typeface="+mn-ea"/>
                <a:cs typeface="+mn-cs"/>
              </a:rPr>
              <a:t>value of 1 indicates that the claim line was both highest version and payment was denied</a:t>
            </a:r>
            <a:r>
              <a:rPr lang="en-US" sz="1700" dirty="0" smtClean="0">
                <a:solidFill>
                  <a:srgbClr val="0070C0"/>
                </a:solidFill>
                <a:latin typeface="+mn-lt"/>
                <a:ea typeface="+mn-ea"/>
                <a:cs typeface="+mn-cs"/>
              </a:rPr>
              <a:t>. </a:t>
            </a:r>
            <a:r>
              <a:rPr lang="en-US" sz="1800" dirty="0">
                <a:solidFill>
                  <a:srgbClr val="0070C0"/>
                </a:solidFill>
              </a:rPr>
              <a:t>. </a:t>
            </a:r>
            <a:r>
              <a:rPr lang="en-US" sz="1800" dirty="0" smtClean="0">
                <a:solidFill>
                  <a:srgbClr val="0070C0"/>
                </a:solidFill>
              </a:rPr>
              <a:t>The</a:t>
            </a:r>
            <a:r>
              <a:rPr lang="en-US" sz="1800" dirty="0">
                <a:solidFill>
                  <a:srgbClr val="FF0000"/>
                </a:solidFill>
              </a:rPr>
              <a:t> </a:t>
            </a:r>
            <a:r>
              <a:rPr lang="en-US" sz="1800" dirty="0" smtClean="0">
                <a:solidFill>
                  <a:srgbClr val="FF0000"/>
                </a:solidFill>
              </a:rPr>
              <a:t>HIGHESTVERSION INDICATOR</a:t>
            </a:r>
            <a:r>
              <a:rPr lang="en-US" sz="1800" dirty="0" smtClean="0">
                <a:solidFill>
                  <a:srgbClr val="0070C0"/>
                </a:solidFill>
              </a:rPr>
              <a:t> </a:t>
            </a:r>
            <a:r>
              <a:rPr lang="en-US" sz="1800" dirty="0">
                <a:solidFill>
                  <a:srgbClr val="0070C0"/>
                </a:solidFill>
              </a:rPr>
              <a:t>flag shows claim lines that are the highest version claim line, whether the claim line was paid </a:t>
            </a:r>
            <a:r>
              <a:rPr lang="en-US" sz="1800" dirty="0" smtClean="0">
                <a:solidFill>
                  <a:srgbClr val="0070C0"/>
                </a:solidFill>
              </a:rPr>
              <a:t>Tables </a:t>
            </a:r>
            <a:r>
              <a:rPr lang="en-US" sz="1800" dirty="0">
                <a:solidFill>
                  <a:srgbClr val="0070C0"/>
                </a:solidFill>
              </a:rPr>
              <a:t>2 and 3 below define the Version values for the HIGHESTVERSIONDENIED  and HIGHESTVERSIONINDICATOR flags: </a:t>
            </a:r>
            <a:br>
              <a:rPr lang="en-US" sz="1800" dirty="0">
                <a:solidFill>
                  <a:srgbClr val="0070C0"/>
                </a:solidFill>
              </a:rPr>
            </a:br>
            <a:endParaRPr lang="en-US" sz="1700" i="1" dirty="0">
              <a:solidFill>
                <a:srgbClr val="0070C0"/>
              </a:solidFill>
              <a:latin typeface="+mn-lt"/>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518640"/>
              </p:ext>
            </p:extLst>
          </p:nvPr>
        </p:nvGraphicFramePr>
        <p:xfrm>
          <a:off x="837823" y="2069109"/>
          <a:ext cx="6935772" cy="1253319"/>
        </p:xfrm>
        <a:graphic>
          <a:graphicData uri="http://schemas.openxmlformats.org/drawingml/2006/table">
            <a:tbl>
              <a:tblPr firstRow="1" firstCol="1" bandRow="1">
                <a:tableStyleId>{5C22544A-7EE6-4342-B048-85BDC9FD1C3A}</a:tableStyleId>
              </a:tblPr>
              <a:tblGrid>
                <a:gridCol w="3467886"/>
                <a:gridCol w="3467886"/>
              </a:tblGrid>
              <a:tr h="32885">
                <a:tc>
                  <a:txBody>
                    <a:bodyPr/>
                    <a:lstStyle/>
                    <a:p>
                      <a:pPr marL="0" marR="0" algn="ctr">
                        <a:lnSpc>
                          <a:spcPct val="107000"/>
                        </a:lnSpc>
                        <a:spcBef>
                          <a:spcPts val="0"/>
                        </a:spcBef>
                        <a:spcAft>
                          <a:spcPts val="0"/>
                        </a:spcAft>
                      </a:pPr>
                      <a:r>
                        <a:rPr lang="en-US" sz="1500" dirty="0">
                          <a:effectLst/>
                        </a:rPr>
                        <a:t>VALUE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MEANING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59757">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Is Highest Version Denied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59757">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Is not Highest Version Denied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59757">
                <a:tc>
                  <a:txBody>
                    <a:bodyPr/>
                    <a:lstStyle/>
                    <a:p>
                      <a:pPr marL="0" marR="0" algn="ctr">
                        <a:lnSpc>
                          <a:spcPct val="107000"/>
                        </a:lnSpc>
                        <a:spcBef>
                          <a:spcPts val="0"/>
                        </a:spcBef>
                        <a:spcAft>
                          <a:spcPts val="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Highest Version Denied Flag Not Applied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4" name="Rectangle 3"/>
          <p:cNvSpPr/>
          <p:nvPr/>
        </p:nvSpPr>
        <p:spPr>
          <a:xfrm>
            <a:off x="256973" y="1284485"/>
            <a:ext cx="8672070" cy="6349880"/>
          </a:xfrm>
          <a:prstGeom prst="rect">
            <a:avLst/>
          </a:prstGeom>
        </p:spPr>
        <p:txBody>
          <a:bodyPr wrap="square">
            <a:spAutoFit/>
          </a:bodyPr>
          <a:lstStyle/>
          <a:p>
            <a:pPr algn="ctr"/>
            <a:endParaRPr lang="en-US" sz="1500" b="1" dirty="0" smtClean="0">
              <a:solidFill>
                <a:srgbClr val="FF0000"/>
              </a:solidFill>
              <a:latin typeface="+mj-lt"/>
            </a:endParaRPr>
          </a:p>
          <a:p>
            <a:pPr algn="ctr"/>
            <a:endParaRPr lang="en-US" sz="1500" b="1" dirty="0" smtClean="0">
              <a:solidFill>
                <a:srgbClr val="FF0000"/>
              </a:solidFill>
              <a:latin typeface="+mj-lt"/>
            </a:endParaRPr>
          </a:p>
          <a:p>
            <a:pPr algn="ctr"/>
            <a:r>
              <a:rPr lang="en-US" sz="1500" b="1" dirty="0" smtClean="0">
                <a:solidFill>
                  <a:srgbClr val="FF0000"/>
                </a:solidFill>
                <a:latin typeface="+mj-lt"/>
              </a:rPr>
              <a:t>Table </a:t>
            </a:r>
            <a:r>
              <a:rPr lang="en-US" sz="1500" b="1" dirty="0">
                <a:solidFill>
                  <a:srgbClr val="FF0000"/>
                </a:solidFill>
                <a:latin typeface="+mj-lt"/>
              </a:rPr>
              <a:t>2: HIGHESTVERSIONDENIED Flag </a:t>
            </a:r>
          </a:p>
          <a:p>
            <a:endParaRPr lang="en-US" sz="1500" dirty="0">
              <a:solidFill>
                <a:srgbClr val="0070C0"/>
              </a:solidFill>
              <a:latin typeface="+mj-lt"/>
            </a:endParaRPr>
          </a:p>
          <a:p>
            <a:endParaRPr lang="en-US" sz="1500" dirty="0" smtClean="0">
              <a:solidFill>
                <a:srgbClr val="0070C0"/>
              </a:solidFill>
              <a:latin typeface="+mj-lt"/>
            </a:endParaRPr>
          </a:p>
          <a:p>
            <a:endParaRPr lang="en-US" sz="1500" dirty="0">
              <a:solidFill>
                <a:srgbClr val="0070C0"/>
              </a:solidFill>
              <a:latin typeface="+mj-lt"/>
            </a:endParaRPr>
          </a:p>
          <a:p>
            <a:endParaRPr lang="en-US" sz="1500" dirty="0" smtClean="0">
              <a:solidFill>
                <a:srgbClr val="0070C0"/>
              </a:solidFill>
              <a:latin typeface="+mj-lt"/>
            </a:endParaRPr>
          </a:p>
          <a:p>
            <a:endParaRPr lang="en-US" sz="1500" dirty="0" smtClean="0">
              <a:solidFill>
                <a:srgbClr val="0070C0"/>
              </a:solidFill>
              <a:latin typeface="+mj-lt"/>
            </a:endParaRPr>
          </a:p>
          <a:p>
            <a:endParaRPr lang="en-US" sz="1500" dirty="0">
              <a:solidFill>
                <a:srgbClr val="0070C0"/>
              </a:solidFill>
              <a:latin typeface="+mj-lt"/>
            </a:endParaRPr>
          </a:p>
          <a:p>
            <a:pPr marL="285750" indent="-285750">
              <a:buFont typeface="Arial" panose="020B0604020202020204" pitchFamily="34" charset="0"/>
              <a:buChar char="•"/>
            </a:pPr>
            <a:r>
              <a:rPr lang="en-US" sz="1500" dirty="0" smtClean="0">
                <a:solidFill>
                  <a:srgbClr val="0070C0"/>
                </a:solidFill>
                <a:latin typeface="+mj-lt"/>
              </a:rPr>
              <a:t>If </a:t>
            </a:r>
            <a:r>
              <a:rPr lang="en-US" sz="1500" dirty="0">
                <a:solidFill>
                  <a:srgbClr val="0070C0"/>
                </a:solidFill>
                <a:latin typeface="+mj-lt"/>
              </a:rPr>
              <a:t>HIGHESTVERSIONDENIED =1 and the “VERSIONINDICATOR” = 1, then that means that while this specific claim line was denied, payment for this line was likely included with payment on another line (bundled payment). </a:t>
            </a:r>
            <a:endParaRPr lang="en-US" sz="1500" dirty="0" smtClean="0">
              <a:solidFill>
                <a:srgbClr val="0070C0"/>
              </a:solidFill>
              <a:latin typeface="+mj-lt"/>
            </a:endParaRPr>
          </a:p>
          <a:p>
            <a:pPr marL="285750" indent="-285750">
              <a:buFont typeface="Arial" panose="020B0604020202020204" pitchFamily="34" charset="0"/>
              <a:buChar char="•"/>
            </a:pPr>
            <a:r>
              <a:rPr lang="en-US" sz="1500" dirty="0" smtClean="0">
                <a:solidFill>
                  <a:srgbClr val="0070C0"/>
                </a:solidFill>
                <a:latin typeface="+mj-lt"/>
              </a:rPr>
              <a:t>If </a:t>
            </a:r>
            <a:r>
              <a:rPr lang="en-US" sz="1500" dirty="0">
                <a:solidFill>
                  <a:srgbClr val="0070C0"/>
                </a:solidFill>
                <a:latin typeface="+mj-lt"/>
              </a:rPr>
              <a:t>HIGHESTVERSIONDENIED =1 and “VERSIONINDICATOR” = 0, then that means that this claim line was denied, and that this claim line is the highest version of the claim line</a:t>
            </a:r>
            <a:r>
              <a:rPr lang="en-US" sz="1500" dirty="0" smtClean="0">
                <a:solidFill>
                  <a:srgbClr val="0070C0"/>
                </a:solidFill>
                <a:latin typeface="+mj-lt"/>
              </a:rPr>
              <a:t>.</a:t>
            </a:r>
          </a:p>
          <a:p>
            <a:pPr marL="285750" indent="-285750">
              <a:buFont typeface="Arial" panose="020B0604020202020204" pitchFamily="34" charset="0"/>
              <a:buChar char="•"/>
            </a:pPr>
            <a:endParaRPr lang="en-US" sz="1500" dirty="0" smtClean="0">
              <a:solidFill>
                <a:srgbClr val="0070C0"/>
              </a:solidFill>
              <a:latin typeface="+mj-lt"/>
            </a:endParaRPr>
          </a:p>
          <a:p>
            <a:pPr algn="ctr">
              <a:lnSpc>
                <a:spcPct val="107000"/>
              </a:lnSpc>
              <a:spcAft>
                <a:spcPts val="600"/>
              </a:spcAft>
            </a:pPr>
            <a:r>
              <a:rPr lang="en-US" sz="1500" dirty="0" smtClean="0">
                <a:solidFill>
                  <a:srgbClr val="0070C0"/>
                </a:solidFill>
                <a:latin typeface="+mj-lt"/>
              </a:rPr>
              <a:t>                    </a:t>
            </a:r>
            <a:r>
              <a:rPr lang="en-US" sz="1500" b="1" dirty="0" smtClean="0">
                <a:solidFill>
                  <a:srgbClr val="FF0000"/>
                </a:solidFill>
                <a:latin typeface="+mj-lt"/>
              </a:rPr>
              <a:t>  </a:t>
            </a:r>
            <a:r>
              <a:rPr lang="en-US" sz="1500" b="1" dirty="0">
                <a:solidFill>
                  <a:srgbClr val="FF0000"/>
                </a:solidFill>
                <a:latin typeface="+mj-lt"/>
              </a:rPr>
              <a:t>Table 3: HIGHESTVERSIONINDICATOR Flag </a:t>
            </a:r>
            <a:endParaRPr lang="en-US" sz="1500" b="1" dirty="0" smtClean="0">
              <a:solidFill>
                <a:srgbClr val="FF0000"/>
              </a:solidFill>
              <a:latin typeface="+mj-lt"/>
            </a:endParaRPr>
          </a:p>
          <a:p>
            <a:pPr algn="ctr">
              <a:lnSpc>
                <a:spcPct val="107000"/>
              </a:lnSpc>
              <a:spcAft>
                <a:spcPts val="600"/>
              </a:spcAft>
            </a:pPr>
            <a:endParaRPr lang="en-US" sz="1500" b="1" dirty="0">
              <a:solidFill>
                <a:srgbClr val="FF0000"/>
              </a:solidFill>
              <a:latin typeface="+mj-lt"/>
            </a:endParaRPr>
          </a:p>
          <a:p>
            <a:pPr algn="ctr">
              <a:lnSpc>
                <a:spcPct val="107000"/>
              </a:lnSpc>
              <a:spcAft>
                <a:spcPts val="600"/>
              </a:spcAft>
            </a:pPr>
            <a:endParaRPr lang="en-US" sz="1500" b="1" dirty="0" smtClean="0">
              <a:solidFill>
                <a:srgbClr val="FF0000"/>
              </a:solidFill>
              <a:latin typeface="+mj-lt"/>
            </a:endParaRPr>
          </a:p>
          <a:p>
            <a:pPr algn="ctr">
              <a:lnSpc>
                <a:spcPct val="107000"/>
              </a:lnSpc>
              <a:spcAft>
                <a:spcPts val="600"/>
              </a:spcAft>
            </a:pPr>
            <a:endParaRPr lang="en-US" sz="1500" b="1" dirty="0" smtClean="0">
              <a:solidFill>
                <a:srgbClr val="FF0000"/>
              </a:solidFill>
              <a:latin typeface="+mj-lt"/>
            </a:endParaRPr>
          </a:p>
          <a:p>
            <a:pPr>
              <a:lnSpc>
                <a:spcPct val="107000"/>
              </a:lnSpc>
              <a:spcAft>
                <a:spcPts val="600"/>
              </a:spcAft>
            </a:pPr>
            <a:endParaRPr lang="en-US" sz="400" b="1" dirty="0" smtClean="0">
              <a:solidFill>
                <a:srgbClr val="FF0000"/>
              </a:solidFill>
              <a:latin typeface="+mj-lt"/>
            </a:endParaRPr>
          </a:p>
          <a:p>
            <a:pPr>
              <a:lnSpc>
                <a:spcPct val="107000"/>
              </a:lnSpc>
              <a:spcAft>
                <a:spcPts val="600"/>
              </a:spcAft>
            </a:pPr>
            <a:r>
              <a:rPr lang="en-US" sz="1500" b="1" dirty="0" smtClean="0">
                <a:solidFill>
                  <a:srgbClr val="FF0000"/>
                </a:solidFill>
                <a:latin typeface="+mj-lt"/>
              </a:rPr>
              <a:t>For additional information on versioning see pages 19 and 20 of the MA APCD Release Documents: </a:t>
            </a:r>
            <a:r>
              <a:rPr lang="en-US" sz="1200" dirty="0" smtClean="0">
                <a:hlinkClick r:id="rId2"/>
              </a:rPr>
              <a:t>https</a:t>
            </a:r>
            <a:r>
              <a:rPr lang="en-US" sz="1200" dirty="0">
                <a:hlinkClick r:id="rId2"/>
              </a:rPr>
              <a:t>://www.chiamass.gov/assets/docs/p/apcd/apcd-7.0/MA-APCD-Release-7.0-Documentation-Guide.pdf</a:t>
            </a:r>
            <a:endParaRPr lang="en-US" sz="1200" b="1" dirty="0">
              <a:solidFill>
                <a:srgbClr val="FF0000"/>
              </a:solidFill>
              <a:latin typeface="+mj-lt"/>
            </a:endParaRPr>
          </a:p>
          <a:p>
            <a:pPr marL="257175" indent="-257175">
              <a:lnSpc>
                <a:spcPct val="107000"/>
              </a:lnSpc>
              <a:spcAft>
                <a:spcPts val="600"/>
              </a:spcAft>
              <a:buFont typeface="Arial" panose="020B0604020202020204" pitchFamily="34" charset="0"/>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endParaRPr lang="en-US" sz="1500" dirty="0">
              <a:solidFill>
                <a:srgbClr val="0070C0"/>
              </a:solidFill>
              <a:latin typeface="+mj-lt"/>
            </a:endParaRPr>
          </a:p>
        </p:txBody>
      </p:sp>
      <p:sp>
        <p:nvSpPr>
          <p:cNvPr id="6" name="Rectangle 1"/>
          <p:cNvSpPr>
            <a:spLocks noChangeArrowheads="1"/>
          </p:cNvSpPr>
          <p:nvPr/>
        </p:nvSpPr>
        <p:spPr bwMode="auto">
          <a:xfrm>
            <a:off x="-628650" y="-667318"/>
            <a:ext cx="11641535"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825">
                <a:latin typeface="Calibri" panose="020F0502020204030204" pitchFamily="34" charset="0"/>
                <a:ea typeface="Calibri" panose="020F0502020204030204" pitchFamily="34" charset="0"/>
                <a:cs typeface="Times New Roman" panose="02020603050405020304" pitchFamily="18" charset="0"/>
              </a:rPr>
              <a:t>HIGHESTVERSIONDENIED Flag</a:t>
            </a:r>
            <a:endParaRPr lang="en-US" altLang="en-US" sz="1350">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47227824"/>
              </p:ext>
            </p:extLst>
          </p:nvPr>
        </p:nvGraphicFramePr>
        <p:xfrm>
          <a:off x="583299" y="4989193"/>
          <a:ext cx="7190296" cy="978407"/>
        </p:xfrm>
        <a:graphic>
          <a:graphicData uri="http://schemas.openxmlformats.org/drawingml/2006/table">
            <a:tbl>
              <a:tblPr firstRow="1" firstCol="1" bandRow="1">
                <a:tableStyleId>{5C22544A-7EE6-4342-B048-85BDC9FD1C3A}</a:tableStyleId>
              </a:tblPr>
              <a:tblGrid>
                <a:gridCol w="3595148"/>
                <a:gridCol w="3595148"/>
              </a:tblGrid>
              <a:tr h="33598">
                <a:tc>
                  <a:txBody>
                    <a:bodyPr/>
                    <a:lstStyle/>
                    <a:p>
                      <a:pPr marL="0" marR="0" algn="ctr">
                        <a:lnSpc>
                          <a:spcPct val="107000"/>
                        </a:lnSpc>
                        <a:spcBef>
                          <a:spcPts val="0"/>
                        </a:spcBef>
                        <a:spcAft>
                          <a:spcPts val="0"/>
                        </a:spcAft>
                      </a:pPr>
                      <a:r>
                        <a:rPr lang="en-US" sz="1500" dirty="0">
                          <a:effectLst/>
                        </a:rPr>
                        <a:t>VALUE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MEANING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4602">
                <a:tc>
                  <a:txBody>
                    <a:bodyPr/>
                    <a:lstStyle/>
                    <a:p>
                      <a:pPr marL="0" marR="0" algn="ctr">
                        <a:lnSpc>
                          <a:spcPct val="107000"/>
                        </a:lnSpc>
                        <a:spcBef>
                          <a:spcPts val="0"/>
                        </a:spcBef>
                        <a:spcAft>
                          <a:spcPts val="0"/>
                        </a:spcAft>
                      </a:pPr>
                      <a:r>
                        <a:rPr lang="en-US" sz="1500" dirty="0">
                          <a:effectLst/>
                        </a:rPr>
                        <a:t>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0" dirty="0">
                          <a:effectLst/>
                        </a:rPr>
                        <a:t>Highest Version claim line</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4602">
                <a:tc>
                  <a:txBody>
                    <a:bodyPr/>
                    <a:lstStyle/>
                    <a:p>
                      <a:pPr marL="0" marR="0" algn="ctr">
                        <a:lnSpc>
                          <a:spcPct val="107000"/>
                        </a:lnSpc>
                        <a:spcBef>
                          <a:spcPts val="0"/>
                        </a:spcBef>
                        <a:spcAft>
                          <a:spcPts val="0"/>
                        </a:spcAft>
                      </a:pPr>
                      <a:r>
                        <a:rPr lang="en-US" sz="1500" dirty="0">
                          <a:effectLst/>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0" dirty="0">
                          <a:effectLst/>
                        </a:rPr>
                        <a:t>Not Highest Version claim line</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4602">
                <a:tc>
                  <a:txBody>
                    <a:bodyPr/>
                    <a:lstStyle/>
                    <a:p>
                      <a:pPr marL="0" marR="0" algn="ctr">
                        <a:lnSpc>
                          <a:spcPct val="107000"/>
                        </a:lnSpc>
                        <a:spcBef>
                          <a:spcPts val="0"/>
                        </a:spcBef>
                        <a:spcAft>
                          <a:spcPts val="0"/>
                        </a:spcAft>
                      </a:pPr>
                      <a:r>
                        <a:rPr lang="en-US" sz="1500" dirty="0">
                          <a:effectLst/>
                        </a:rPr>
                        <a:t>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b="0" dirty="0">
                          <a:effectLst/>
                        </a:rPr>
                        <a:t>Versioning Not Applied</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13" name="Rectangle 12"/>
          <p:cNvSpPr/>
          <p:nvPr/>
        </p:nvSpPr>
        <p:spPr>
          <a:xfrm>
            <a:off x="7404410" y="213172"/>
            <a:ext cx="1524633" cy="769441"/>
          </a:xfrm>
          <a:prstGeom prst="rect">
            <a:avLst/>
          </a:prstGeom>
          <a:noFill/>
          <a:ln>
            <a:solidFill>
              <a:schemeClr val="accent1"/>
            </a:solidFill>
          </a:ln>
          <a:effectLst>
            <a:glow rad="139700">
              <a:schemeClr val="accent1">
                <a:satMod val="175000"/>
                <a:alpha val="40000"/>
              </a:schemeClr>
            </a:glow>
            <a:innerShdw blurRad="63500" dist="50800" dir="13500000">
              <a:prstClr val="black">
                <a:alpha val="50000"/>
              </a:prstClr>
            </a:innerShd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200" b="1" dirty="0" smtClean="0">
                <a:ln/>
                <a:solidFill>
                  <a:srgbClr val="0070C0"/>
                </a:solidFill>
                <a:effectLst>
                  <a:outerShdw blurRad="38100" dist="38100" dir="2700000" algn="tl">
                    <a:srgbClr val="000000">
                      <a:alpha val="43137"/>
                    </a:srgbClr>
                  </a:outerShdw>
                </a:effectLst>
              </a:rPr>
              <a:t>VERSION </a:t>
            </a:r>
          </a:p>
          <a:p>
            <a:pPr algn="ctr"/>
            <a:r>
              <a:rPr lang="en-US" sz="2200" b="1" dirty="0" smtClean="0">
                <a:ln/>
                <a:solidFill>
                  <a:srgbClr val="0070C0"/>
                </a:solidFill>
                <a:effectLst>
                  <a:outerShdw blurRad="38100" dist="38100" dir="2700000" algn="tl">
                    <a:srgbClr val="000000">
                      <a:alpha val="43137"/>
                    </a:srgbClr>
                  </a:outerShdw>
                </a:effectLst>
              </a:rPr>
              <a:t>FLAGS</a:t>
            </a:r>
            <a:endParaRPr lang="en-US" sz="2200" b="1" dirty="0">
              <a:ln/>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71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lnSpcReduction="10000"/>
          </a:bodyPr>
          <a:lstStyle/>
          <a:p>
            <a:r>
              <a:rPr lang="en-US" sz="2800" dirty="0" smtClean="0"/>
              <a:t>The next User Group will meet Tuesday, June 23.</a:t>
            </a: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245327" y="2848811"/>
            <a:ext cx="8686800" cy="1971040"/>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458587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4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rgbClr val="63666A"/>
                </a:solidFill>
                <a:latin typeface="Arial"/>
                <a:cs typeface="Arial"/>
              </a:rPr>
              <a:t>Website Updates</a:t>
            </a:r>
          </a:p>
          <a:p>
            <a:pPr marL="342900" indent="-342900">
              <a:buFont typeface="Wingdings" panose="05000000000000000000" pitchFamily="2" charset="2"/>
              <a:buChar char="Ø"/>
            </a:pPr>
            <a:r>
              <a:rPr lang="en-US" sz="24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4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Member </a:t>
            </a:r>
            <a:r>
              <a:rPr lang="en-US" dirty="0">
                <a:solidFill>
                  <a:srgbClr val="63666A"/>
                </a:solidFill>
              </a:rPr>
              <a:t>Relationship to Subscriber Codes</a:t>
            </a:r>
          </a:p>
          <a:p>
            <a:pPr marL="800100" lvl="1" indent="-342900">
              <a:buFont typeface="Wingdings" panose="05000000000000000000" pitchFamily="2" charset="2"/>
              <a:buChar char="Ø"/>
            </a:pPr>
            <a:r>
              <a:rPr lang="en-US" dirty="0" smtClean="0">
                <a:solidFill>
                  <a:srgbClr val="63666A"/>
                </a:solidFill>
              </a:rPr>
              <a:t>Obesity </a:t>
            </a:r>
            <a:r>
              <a:rPr lang="en-US" dirty="0">
                <a:solidFill>
                  <a:srgbClr val="63666A"/>
                </a:solidFill>
              </a:rPr>
              <a:t>and Bariatric Procedures </a:t>
            </a:r>
          </a:p>
          <a:p>
            <a:pPr marL="800100" lvl="1" indent="-342900">
              <a:buFont typeface="Wingdings" panose="05000000000000000000" pitchFamily="2" charset="2"/>
              <a:buChar char="Ø"/>
            </a:pPr>
            <a:r>
              <a:rPr lang="en-US" dirty="0" smtClean="0">
                <a:solidFill>
                  <a:srgbClr val="63666A"/>
                </a:solidFill>
              </a:rPr>
              <a:t>Currency </a:t>
            </a:r>
            <a:r>
              <a:rPr lang="en-US" dirty="0">
                <a:solidFill>
                  <a:srgbClr val="63666A"/>
                </a:solidFill>
              </a:rPr>
              <a:t>Data Questions Continued</a:t>
            </a:r>
          </a:p>
          <a:p>
            <a:pPr marL="800100" lvl="1" indent="-342900">
              <a:buFont typeface="Wingdings" panose="05000000000000000000" pitchFamily="2" charset="2"/>
              <a:buChar char="Ø"/>
            </a:pPr>
            <a:r>
              <a:rPr lang="en-US" dirty="0" smtClean="0">
                <a:solidFill>
                  <a:srgbClr val="63666A"/>
                </a:solidFill>
              </a:rPr>
              <a:t>Version </a:t>
            </a:r>
            <a:r>
              <a:rPr lang="en-US" dirty="0">
                <a:solidFill>
                  <a:srgbClr val="63666A"/>
                </a:solidFill>
              </a:rPr>
              <a:t>Flags</a:t>
            </a:r>
          </a:p>
          <a:p>
            <a:pPr marL="800100" lvl="1" indent="-342900">
              <a:buFont typeface="Wingdings" panose="05000000000000000000" pitchFamily="2" charset="2"/>
              <a:buChar char="Ø"/>
            </a:pPr>
            <a:r>
              <a:rPr lang="en-US" dirty="0" smtClean="0">
                <a:solidFill>
                  <a:srgbClr val="63666A"/>
                </a:solidFill>
              </a:rPr>
              <a:t>APCD </a:t>
            </a:r>
            <a:r>
              <a:rPr lang="en-US" dirty="0">
                <a:solidFill>
                  <a:srgbClr val="63666A"/>
                </a:solidFill>
              </a:rPr>
              <a:t>ID Code in Release 8</a:t>
            </a:r>
          </a:p>
          <a:p>
            <a:pPr marL="342900" indent="-342900">
              <a:buFont typeface="Wingdings" panose="05000000000000000000" pitchFamily="2" charset="2"/>
              <a:buChar char="Ø"/>
            </a:pPr>
            <a:r>
              <a:rPr lang="en-US" sz="24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 |  5/26/20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smtClean="0">
                <a:cs typeface="Arial"/>
              </a:rPr>
              <a:t>Encompasses data on services from </a:t>
            </a:r>
            <a:r>
              <a:rPr lang="en-US" sz="2000" dirty="0">
                <a:cs typeface="Arial"/>
              </a:rPr>
              <a:t>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a:t>
            </a:r>
            <a:r>
              <a:rPr lang="en-US" sz="2000" dirty="0" smtClean="0">
                <a:cs typeface="Arial"/>
              </a:rPr>
              <a:t>form 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July 2020</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August 2020</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October 2020</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278094"/>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this time it is unknown when CHIA will be able to fulfill data </a:t>
            </a:r>
            <a:r>
              <a:rPr lang="en-US" sz="1600" dirty="0" smtClean="0"/>
              <a:t>requests but CHIA is exploring alternative data delivery options in order to maintain business as usual. </a:t>
            </a:r>
            <a:r>
              <a:rPr lang="en-US" sz="1600" dirty="0"/>
              <a:t>CHIA will continue to do its best to limit the impact of our energy response to data requestors. </a:t>
            </a:r>
            <a:endParaRPr lang="en-US" sz="1600" dirty="0" smtClean="0"/>
          </a:p>
          <a:p>
            <a:endParaRPr lang="en-US" sz="1600" dirty="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5253</TotalTime>
  <Words>1967</Words>
  <Application>Microsoft Macintosh PowerPoint</Application>
  <PresentationFormat>On-screen Show (4:3)</PresentationFormat>
  <Paragraphs>220</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I keep confusing the indicator flags in the MA APCD and cannot decide which codes to use for my payment analysis. What are the version flags and how are they used? </vt:lpstr>
      <vt:lpstr>Answer  (continued) : The HIGHESTVERSIONDENIED flag is used to identify claim lines within a claim that have been denied. A value of 1 indicates that the claim line was both highest version and payment was denied. . The HIGHESTVERSION INDICATOR flag shows claim lines that are the highest version claim line, whether the claim line was paid Tables 2 and 3 below define the Version values for the HIGHESTVERSIONDENIED  and HIGHESTVERSIONINDICATOR flags:  </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148</cp:revision>
  <cp:lastPrinted>2019-07-23T18:41:08Z</cp:lastPrinted>
  <dcterms:created xsi:type="dcterms:W3CDTF">2018-01-09T20:21:29Z</dcterms:created>
  <dcterms:modified xsi:type="dcterms:W3CDTF">2020-06-15T16:50:05Z</dcterms:modified>
</cp:coreProperties>
</file>