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6.xml" ContentType="application/vnd.openxmlformats-officedocument.presentationml.notesSlide+xml"/>
  <Override PartName="/ppt/charts/chart3.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5"/>
  </p:notesMasterIdLst>
  <p:handoutMasterIdLst>
    <p:handoutMasterId r:id="rId26"/>
  </p:handoutMasterIdLst>
  <p:sldIdLst>
    <p:sldId id="317" r:id="rId5"/>
    <p:sldId id="264" r:id="rId6"/>
    <p:sldId id="654" r:id="rId7"/>
    <p:sldId id="683" r:id="rId8"/>
    <p:sldId id="684" r:id="rId9"/>
    <p:sldId id="670" r:id="rId10"/>
    <p:sldId id="687" r:id="rId11"/>
    <p:sldId id="700" r:id="rId12"/>
    <p:sldId id="701" r:id="rId13"/>
    <p:sldId id="685" r:id="rId14"/>
    <p:sldId id="686" r:id="rId15"/>
    <p:sldId id="695" r:id="rId16"/>
    <p:sldId id="574" r:id="rId17"/>
    <p:sldId id="703" r:id="rId18"/>
    <p:sldId id="706" r:id="rId19"/>
    <p:sldId id="707" r:id="rId20"/>
    <p:sldId id="708" r:id="rId21"/>
    <p:sldId id="702" r:id="rId22"/>
    <p:sldId id="296" r:id="rId23"/>
    <p:sldId id="560" r:id="rId24"/>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91" autoAdjust="0"/>
    <p:restoredTop sz="89371" autoAdjust="0"/>
  </p:normalViewPr>
  <p:slideViewPr>
    <p:cSldViewPr snapToGrid="0" snapToObjects="1" showGuides="1">
      <p:cViewPr varScale="1">
        <p:scale>
          <a:sx n="53" d="100"/>
          <a:sy n="53" d="100"/>
        </p:scale>
        <p:origin x="-1616" y="-64"/>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aseline="0"/>
            </a:pPr>
            <a:r>
              <a:rPr lang="en-US" sz="1000" baseline="0" dirty="0" smtClean="0"/>
              <a:t>Fig. 1 Percent Completeness of NAIC Code for those over 21 years old</a:t>
            </a:r>
            <a:endParaRPr lang="en-US" sz="1000" baseline="0" dirty="0"/>
          </a:p>
        </c:rich>
      </c:tx>
      <c:layout>
        <c:manualLayout>
          <c:xMode val="edge"/>
          <c:yMode val="edge"/>
          <c:x val="0.147232538096917"/>
          <c:y val="2.6315789473684209E-2"/>
        </c:manualLayout>
      </c:layout>
      <c:overlay val="0"/>
    </c:title>
    <c:autoTitleDeleted val="0"/>
    <c:plotArea>
      <c:layout/>
      <c:barChart>
        <c:barDir val="col"/>
        <c:grouping val="clustered"/>
        <c:varyColors val="0"/>
        <c:ser>
          <c:idx val="0"/>
          <c:order val="0"/>
          <c:tx>
            <c:strRef>
              <c:f>Sheet1!$B$1</c:f>
              <c:strCache>
                <c:ptCount val="1"/>
                <c:pt idx="0">
                  <c:v>Percent Completeness</c:v>
                </c:pt>
              </c:strCache>
            </c:strRef>
          </c:tx>
          <c:invertIfNegative val="0"/>
          <c:dLbls>
            <c:txPr>
              <a:bodyPr/>
              <a:lstStyle/>
              <a:p>
                <a:pPr>
                  <a:defRPr b="1">
                    <a:solidFill>
                      <a:schemeClr val="bg1"/>
                    </a:solidFill>
                  </a:defRPr>
                </a:pPr>
                <a:endParaRPr lang="en-US"/>
              </a:p>
            </c:txPr>
            <c:dLblPos val="ctr"/>
            <c:showLegendKey val="0"/>
            <c:showVal val="1"/>
            <c:showCatName val="0"/>
            <c:showSerName val="0"/>
            <c:showPercent val="0"/>
            <c:showBubbleSize val="0"/>
            <c:showLeaderLines val="0"/>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0.3</c:v>
                </c:pt>
                <c:pt idx="1">
                  <c:v>0.28999999999999998</c:v>
                </c:pt>
                <c:pt idx="2">
                  <c:v>0.35</c:v>
                </c:pt>
                <c:pt idx="3">
                  <c:v>0.35</c:v>
                </c:pt>
                <c:pt idx="4">
                  <c:v>0.26</c:v>
                </c:pt>
              </c:numCache>
            </c:numRef>
          </c:val>
        </c:ser>
        <c:dLbls>
          <c:dLblPos val="ctr"/>
          <c:showLegendKey val="0"/>
          <c:showVal val="1"/>
          <c:showCatName val="0"/>
          <c:showSerName val="0"/>
          <c:showPercent val="0"/>
          <c:showBubbleSize val="0"/>
        </c:dLbls>
        <c:gapWidth val="75"/>
        <c:overlap val="40"/>
        <c:axId val="93585792"/>
        <c:axId val="93588864"/>
      </c:barChart>
      <c:catAx>
        <c:axId val="93585792"/>
        <c:scaling>
          <c:orientation val="minMax"/>
        </c:scaling>
        <c:delete val="0"/>
        <c:axPos val="b"/>
        <c:title>
          <c:tx>
            <c:rich>
              <a:bodyPr/>
              <a:lstStyle/>
              <a:p>
                <a:pPr>
                  <a:defRPr>
                    <a:solidFill>
                      <a:srgbClr val="0070C0"/>
                    </a:solidFill>
                  </a:defRPr>
                </a:pPr>
                <a:r>
                  <a:rPr lang="en-US" sz="1000" dirty="0" smtClean="0">
                    <a:solidFill>
                      <a:srgbClr val="0070C0"/>
                    </a:solidFill>
                  </a:rPr>
                  <a:t>Member Eligibility Year</a:t>
                </a:r>
                <a:endParaRPr lang="en-US" sz="1000" dirty="0">
                  <a:solidFill>
                    <a:srgbClr val="0070C0"/>
                  </a:solidFill>
                </a:endParaRPr>
              </a:p>
            </c:rich>
          </c:tx>
          <c:layout/>
          <c:overlay val="0"/>
        </c:title>
        <c:numFmt formatCode="General" sourceLinked="1"/>
        <c:majorTickMark val="none"/>
        <c:minorTickMark val="none"/>
        <c:tickLblPos val="nextTo"/>
        <c:txPr>
          <a:bodyPr/>
          <a:lstStyle/>
          <a:p>
            <a:pPr>
              <a:defRPr sz="1000" baseline="0"/>
            </a:pPr>
            <a:endParaRPr lang="en-US"/>
          </a:p>
        </c:txPr>
        <c:crossAx val="93588864"/>
        <c:crosses val="autoZero"/>
        <c:auto val="1"/>
        <c:lblAlgn val="ctr"/>
        <c:lblOffset val="100"/>
        <c:noMultiLvlLbl val="0"/>
      </c:catAx>
      <c:valAx>
        <c:axId val="93588864"/>
        <c:scaling>
          <c:orientation val="minMax"/>
          <c:max val="0.4"/>
          <c:min val="0.15000000000000002"/>
        </c:scaling>
        <c:delete val="0"/>
        <c:axPos val="l"/>
        <c:majorGridlines/>
        <c:title>
          <c:tx>
            <c:rich>
              <a:bodyPr rot="-5400000" vert="horz"/>
              <a:lstStyle/>
              <a:p>
                <a:pPr>
                  <a:defRPr/>
                </a:pPr>
                <a:r>
                  <a:rPr lang="en-US" sz="1000" dirty="0" smtClean="0">
                    <a:solidFill>
                      <a:srgbClr val="0070C0"/>
                    </a:solidFill>
                  </a:rPr>
                  <a:t>Percent Completeness</a:t>
                </a:r>
                <a:endParaRPr lang="en-US" sz="1000" dirty="0">
                  <a:solidFill>
                    <a:srgbClr val="0070C0"/>
                  </a:solidFill>
                </a:endParaRPr>
              </a:p>
            </c:rich>
          </c:tx>
          <c:layout/>
          <c:overlay val="0"/>
        </c:title>
        <c:numFmt formatCode="0%" sourceLinked="1"/>
        <c:majorTickMark val="none"/>
        <c:minorTickMark val="none"/>
        <c:tickLblPos val="nextTo"/>
        <c:txPr>
          <a:bodyPr/>
          <a:lstStyle/>
          <a:p>
            <a:pPr>
              <a:defRPr sz="1000" baseline="0"/>
            </a:pPr>
            <a:endParaRPr lang="en-US"/>
          </a:p>
        </c:txPr>
        <c:crossAx val="93585792"/>
        <c:crosses val="autoZero"/>
        <c:crossBetween val="between"/>
      </c:valAx>
    </c:plotArea>
    <c:plotVisOnly val="1"/>
    <c:dispBlanksAs val="gap"/>
    <c:showDLblsOverMax val="0"/>
  </c:chart>
  <c:spPr>
    <a:ln>
      <a:solidFill>
        <a:srgbClr val="0070C0"/>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SIC</c:v>
                </c:pt>
              </c:strCache>
            </c:strRef>
          </c:tx>
          <c:invertIfNegative val="0"/>
          <c:dLbls>
            <c:numFmt formatCode="0.0%" sourceLinked="0"/>
            <c:txPr>
              <a:bodyPr/>
              <a:lstStyle/>
              <a:p>
                <a:pPr>
                  <a:defRPr sz="1100" b="1" baseline="0">
                    <a:solidFill>
                      <a:schemeClr val="bg1"/>
                    </a:solidFill>
                  </a:defRPr>
                </a:pPr>
                <a:endParaRPr lang="en-US"/>
              </a:p>
            </c:txPr>
            <c:dLblPos val="ctr"/>
            <c:showLegendKey val="0"/>
            <c:showVal val="1"/>
            <c:showCatName val="0"/>
            <c:showSerName val="0"/>
            <c:showPercent val="0"/>
            <c:showBubbleSize val="0"/>
            <c:showLeaderLines val="0"/>
          </c:dLbls>
          <c:cat>
            <c:numRef>
              <c:f>Sheet1!$A$2:$A$6</c:f>
              <c:numCache>
                <c:formatCode>General</c:formatCode>
                <c:ptCount val="5"/>
                <c:pt idx="0">
                  <c:v>2012</c:v>
                </c:pt>
                <c:pt idx="1">
                  <c:v>2013</c:v>
                </c:pt>
                <c:pt idx="2">
                  <c:v>2014</c:v>
                </c:pt>
                <c:pt idx="3">
                  <c:v>2015</c:v>
                </c:pt>
                <c:pt idx="4">
                  <c:v>2016</c:v>
                </c:pt>
              </c:numCache>
            </c:numRef>
          </c:cat>
          <c:val>
            <c:numRef>
              <c:f>Sheet1!$B$2:$B$6</c:f>
              <c:numCache>
                <c:formatCode>0.00%</c:formatCode>
                <c:ptCount val="5"/>
                <c:pt idx="0">
                  <c:v>0.98209999999999997</c:v>
                </c:pt>
                <c:pt idx="1">
                  <c:v>0.9778</c:v>
                </c:pt>
                <c:pt idx="2">
                  <c:v>0.98240000000000005</c:v>
                </c:pt>
                <c:pt idx="3">
                  <c:v>0.97740000000000005</c:v>
                </c:pt>
                <c:pt idx="4">
                  <c:v>0.97019999999999995</c:v>
                </c:pt>
              </c:numCache>
            </c:numRef>
          </c:val>
        </c:ser>
        <c:ser>
          <c:idx val="1"/>
          <c:order val="1"/>
          <c:tx>
            <c:strRef>
              <c:f>Sheet1!$C$1</c:f>
              <c:strCache>
                <c:ptCount val="1"/>
                <c:pt idx="0">
                  <c:v>NAIC</c:v>
                </c:pt>
              </c:strCache>
            </c:strRef>
          </c:tx>
          <c:invertIfNegative val="0"/>
          <c:dLbls>
            <c:numFmt formatCode="0.0%" sourceLinked="0"/>
            <c:txPr>
              <a:bodyPr/>
              <a:lstStyle/>
              <a:p>
                <a:pPr>
                  <a:defRPr sz="1100" b="1" baseline="0">
                    <a:solidFill>
                      <a:schemeClr val="bg1"/>
                    </a:solidFill>
                  </a:defRPr>
                </a:pPr>
                <a:endParaRPr lang="en-US"/>
              </a:p>
            </c:txPr>
            <c:dLblPos val="ctr"/>
            <c:showLegendKey val="0"/>
            <c:showVal val="1"/>
            <c:showCatName val="0"/>
            <c:showSerName val="0"/>
            <c:showPercent val="0"/>
            <c:showBubbleSize val="0"/>
            <c:showLeaderLines val="0"/>
          </c:dLbls>
          <c:cat>
            <c:numRef>
              <c:f>Sheet1!$A$2:$A$6</c:f>
              <c:numCache>
                <c:formatCode>General</c:formatCode>
                <c:ptCount val="5"/>
                <c:pt idx="0">
                  <c:v>2012</c:v>
                </c:pt>
                <c:pt idx="1">
                  <c:v>2013</c:v>
                </c:pt>
                <c:pt idx="2">
                  <c:v>2014</c:v>
                </c:pt>
                <c:pt idx="3">
                  <c:v>2015</c:v>
                </c:pt>
                <c:pt idx="4">
                  <c:v>2016</c:v>
                </c:pt>
              </c:numCache>
            </c:numRef>
          </c:cat>
          <c:val>
            <c:numRef>
              <c:f>Sheet1!$C$2:$C$6</c:f>
              <c:numCache>
                <c:formatCode>0.00%</c:formatCode>
                <c:ptCount val="5"/>
                <c:pt idx="0">
                  <c:v>1.7899999999999999E-2</c:v>
                </c:pt>
                <c:pt idx="1">
                  <c:v>2.2200000000000001E-2</c:v>
                </c:pt>
                <c:pt idx="2">
                  <c:v>1.7600000000000001E-2</c:v>
                </c:pt>
                <c:pt idx="3">
                  <c:v>2.2599999999999999E-2</c:v>
                </c:pt>
                <c:pt idx="4">
                  <c:v>2.98E-2</c:v>
                </c:pt>
              </c:numCache>
            </c:numRef>
          </c:val>
        </c:ser>
        <c:dLbls>
          <c:dLblPos val="ctr"/>
          <c:showLegendKey val="0"/>
          <c:showVal val="1"/>
          <c:showCatName val="0"/>
          <c:showSerName val="0"/>
          <c:showPercent val="0"/>
          <c:showBubbleSize val="0"/>
        </c:dLbls>
        <c:gapWidth val="75"/>
        <c:overlap val="100"/>
        <c:axId val="102315136"/>
        <c:axId val="102316672"/>
      </c:barChart>
      <c:catAx>
        <c:axId val="102315136"/>
        <c:scaling>
          <c:orientation val="minMax"/>
        </c:scaling>
        <c:delete val="0"/>
        <c:axPos val="b"/>
        <c:numFmt formatCode="General" sourceLinked="1"/>
        <c:majorTickMark val="none"/>
        <c:minorTickMark val="none"/>
        <c:tickLblPos val="nextTo"/>
        <c:txPr>
          <a:bodyPr/>
          <a:lstStyle/>
          <a:p>
            <a:pPr>
              <a:defRPr sz="1000" baseline="0"/>
            </a:pPr>
            <a:endParaRPr lang="en-US"/>
          </a:p>
        </c:txPr>
        <c:crossAx val="102316672"/>
        <c:crosses val="autoZero"/>
        <c:auto val="1"/>
        <c:lblAlgn val="ctr"/>
        <c:lblOffset val="100"/>
        <c:noMultiLvlLbl val="0"/>
      </c:catAx>
      <c:valAx>
        <c:axId val="102316672"/>
        <c:scaling>
          <c:orientation val="minMax"/>
          <c:max val="1"/>
          <c:min val="0.9"/>
        </c:scaling>
        <c:delete val="0"/>
        <c:axPos val="l"/>
        <c:majorGridlines/>
        <c:minorGridlines/>
        <c:numFmt formatCode="0%" sourceLinked="0"/>
        <c:majorTickMark val="out"/>
        <c:minorTickMark val="none"/>
        <c:tickLblPos val="nextTo"/>
        <c:txPr>
          <a:bodyPr/>
          <a:lstStyle/>
          <a:p>
            <a:pPr>
              <a:defRPr sz="1000" baseline="0"/>
            </a:pPr>
            <a:endParaRPr lang="en-US"/>
          </a:p>
        </c:txPr>
        <c:crossAx val="102315136"/>
        <c:crosses val="autoZero"/>
        <c:crossBetween val="between"/>
      </c:valAx>
    </c:plotArea>
    <c:legend>
      <c:legendPos val="t"/>
      <c:layout>
        <c:manualLayout>
          <c:xMode val="edge"/>
          <c:yMode val="edge"/>
          <c:x val="0.67298841720871849"/>
          <c:y val="2.6315789473684209E-2"/>
          <c:w val="0.28445766290083307"/>
          <c:h val="8.9927821522309714E-2"/>
        </c:manualLayout>
      </c:layout>
      <c:overlay val="0"/>
      <c:txPr>
        <a:bodyPr/>
        <a:lstStyle/>
        <a:p>
          <a:pPr>
            <a:defRPr sz="1200" baseline="0"/>
          </a:pPr>
          <a:endParaRPr lang="en-US"/>
        </a:p>
      </c:txPr>
    </c:legend>
    <c:plotVisOnly val="1"/>
    <c:dispBlanksAs val="gap"/>
    <c:showDLblsOverMax val="0"/>
  </c:chart>
  <c:spPr>
    <a:ln>
      <a:solidFill>
        <a:srgbClr val="0070C0"/>
      </a:solid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Fig.</a:t>
            </a:r>
            <a:r>
              <a:rPr lang="en-US" baseline="0" dirty="0" smtClean="0"/>
              <a:t> 1 </a:t>
            </a:r>
            <a:r>
              <a:rPr lang="en-US" dirty="0" smtClean="0"/>
              <a:t>Frequency of Types of Facilities where</a:t>
            </a:r>
            <a:r>
              <a:rPr lang="en-US" baseline="0" dirty="0" smtClean="0"/>
              <a:t> MC094 = 002</a:t>
            </a:r>
            <a:endParaRPr lang="en-US" dirty="0"/>
          </a:p>
        </c:rich>
      </c:tx>
      <c:layout/>
      <c:overlay val="0"/>
    </c:title>
    <c:autoTitleDeleted val="0"/>
    <c:plotArea>
      <c:layout/>
      <c:barChart>
        <c:barDir val="bar"/>
        <c:grouping val="clustered"/>
        <c:varyColors val="0"/>
        <c:ser>
          <c:idx val="0"/>
          <c:order val="0"/>
          <c:tx>
            <c:strRef>
              <c:f>Sheet1!$B$1</c:f>
              <c:strCache>
                <c:ptCount val="1"/>
                <c:pt idx="0">
                  <c:v>Frequency</c:v>
                </c:pt>
              </c:strCache>
            </c:strRef>
          </c:tx>
          <c:invertIfNegative val="0"/>
          <c:dLbls>
            <c:txPr>
              <a:bodyPr/>
              <a:lstStyle/>
              <a:p>
                <a:pPr>
                  <a:defRPr sz="1200" b="1">
                    <a:solidFill>
                      <a:srgbClr val="FF0000"/>
                    </a:solidFill>
                  </a:defRPr>
                </a:pPr>
                <a:endParaRPr lang="en-US"/>
              </a:p>
            </c:txPr>
            <c:dLblPos val="outEnd"/>
            <c:showLegendKey val="0"/>
            <c:showVal val="1"/>
            <c:showCatName val="0"/>
            <c:showSerName val="0"/>
            <c:showPercent val="0"/>
            <c:showBubbleSize val="0"/>
            <c:showLeaderLines val="0"/>
          </c:dLbls>
          <c:cat>
            <c:strRef>
              <c:f>Sheet1!$A$2:$A$12</c:f>
              <c:strCache>
                <c:ptCount val="11"/>
                <c:pt idx="0">
                  <c:v>Hospice Facility</c:v>
                </c:pt>
                <c:pt idx="1">
                  <c:v>Intermediate Care Facility</c:v>
                </c:pt>
                <c:pt idx="2">
                  <c:v>Critical Access Hospital</c:v>
                </c:pt>
                <c:pt idx="3">
                  <c:v>Designated Inpatient Children’s Hospital</c:v>
                </c:pt>
                <c:pt idx="4">
                  <c:v>Inpatient Pyschiatric Hospital</c:v>
                </c:pt>
                <c:pt idx="5">
                  <c:v>Inpatient Rehabilitation Facility</c:v>
                </c:pt>
                <c:pt idx="6">
                  <c:v>Designated Cancer Center</c:v>
                </c:pt>
                <c:pt idx="7">
                  <c:v>Skilled Nursing Facility/Long Term Care Facility</c:v>
                </c:pt>
                <c:pt idx="8">
                  <c:v>VNA/Home Care</c:v>
                </c:pt>
                <c:pt idx="9">
                  <c:v>Other Type of Facility</c:v>
                </c:pt>
                <c:pt idx="10">
                  <c:v>General Acute Care Facility</c:v>
                </c:pt>
              </c:strCache>
            </c:strRef>
          </c:cat>
          <c:val>
            <c:numRef>
              <c:f>Sheet1!$B$2:$B$12</c:f>
              <c:numCache>
                <c:formatCode>0.0%</c:formatCode>
                <c:ptCount val="11"/>
                <c:pt idx="0">
                  <c:v>1E-3</c:v>
                </c:pt>
                <c:pt idx="1">
                  <c:v>1E-3</c:v>
                </c:pt>
                <c:pt idx="2">
                  <c:v>2E-3</c:v>
                </c:pt>
                <c:pt idx="3">
                  <c:v>4.0000000000000001E-3</c:v>
                </c:pt>
                <c:pt idx="4">
                  <c:v>7.0000000000000001E-3</c:v>
                </c:pt>
                <c:pt idx="5">
                  <c:v>8.0000000000000002E-3</c:v>
                </c:pt>
                <c:pt idx="6">
                  <c:v>8.9999999999999993E-3</c:v>
                </c:pt>
                <c:pt idx="7">
                  <c:v>3.1E-2</c:v>
                </c:pt>
                <c:pt idx="8">
                  <c:v>3.7999999999999999E-2</c:v>
                </c:pt>
                <c:pt idx="9">
                  <c:v>0.20899999999999999</c:v>
                </c:pt>
                <c:pt idx="10">
                  <c:v>0.68899999999999995</c:v>
                </c:pt>
              </c:numCache>
            </c:numRef>
          </c:val>
        </c:ser>
        <c:dLbls>
          <c:dLblPos val="outEnd"/>
          <c:showLegendKey val="0"/>
          <c:showVal val="1"/>
          <c:showCatName val="0"/>
          <c:showSerName val="0"/>
          <c:showPercent val="0"/>
          <c:showBubbleSize val="0"/>
        </c:dLbls>
        <c:gapWidth val="75"/>
        <c:overlap val="-25"/>
        <c:axId val="33587584"/>
        <c:axId val="33590272"/>
      </c:barChart>
      <c:catAx>
        <c:axId val="33587584"/>
        <c:scaling>
          <c:orientation val="minMax"/>
        </c:scaling>
        <c:delete val="0"/>
        <c:axPos val="l"/>
        <c:numFmt formatCode="General" sourceLinked="1"/>
        <c:majorTickMark val="none"/>
        <c:minorTickMark val="none"/>
        <c:tickLblPos val="nextTo"/>
        <c:txPr>
          <a:bodyPr/>
          <a:lstStyle/>
          <a:p>
            <a:pPr>
              <a:defRPr sz="1100" baseline="0"/>
            </a:pPr>
            <a:endParaRPr lang="en-US"/>
          </a:p>
        </c:txPr>
        <c:crossAx val="33590272"/>
        <c:crosses val="autoZero"/>
        <c:auto val="1"/>
        <c:lblAlgn val="ctr"/>
        <c:lblOffset val="100"/>
        <c:noMultiLvlLbl val="0"/>
      </c:catAx>
      <c:valAx>
        <c:axId val="33590272"/>
        <c:scaling>
          <c:orientation val="minMax"/>
        </c:scaling>
        <c:delete val="0"/>
        <c:axPos val="b"/>
        <c:majorGridlines/>
        <c:numFmt formatCode="0%" sourceLinked="0"/>
        <c:majorTickMark val="none"/>
        <c:minorTickMark val="none"/>
        <c:tickLblPos val="nextTo"/>
        <c:spPr>
          <a:ln w="9525">
            <a:noFill/>
          </a:ln>
        </c:spPr>
        <c:txPr>
          <a:bodyPr/>
          <a:lstStyle/>
          <a:p>
            <a:pPr>
              <a:defRPr sz="1000" baseline="0"/>
            </a:pPr>
            <a:endParaRPr lang="en-US"/>
          </a:p>
        </c:txPr>
        <c:crossAx val="33587584"/>
        <c:crosses val="autoZero"/>
        <c:crossBetween val="between"/>
        <c:majorUnit val="5.000000000000001E-2"/>
        <c:minorUnit val="5.000000000000001E-2"/>
      </c:valAx>
    </c:plotArea>
    <c:plotVisOnly val="1"/>
    <c:dispBlanksAs val="gap"/>
    <c:showDLblsOverMax val="0"/>
  </c:chart>
  <c:spPr>
    <a:ln>
      <a:solidFill>
        <a:srgbClr val="0070C0"/>
      </a:solidFill>
    </a:ln>
  </c:spPr>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6A13A1-1AE2-4C94-A41F-23A8A4D78226}" type="doc">
      <dgm:prSet loTypeId="urn:microsoft.com/office/officeart/2005/8/layout/target3" loCatId="list" qsTypeId="urn:microsoft.com/office/officeart/2005/8/quickstyle/simple3" qsCatId="simple" csTypeId="urn:microsoft.com/office/officeart/2005/8/colors/accent1_4" csCatId="accent1" phldr="1"/>
      <dgm:spPr/>
      <dgm:t>
        <a:bodyPr/>
        <a:lstStyle/>
        <a:p>
          <a:endParaRPr lang="en-US"/>
        </a:p>
      </dgm:t>
    </dgm:pt>
    <dgm:pt modelId="{5FDAEAE5-E651-4558-B9F9-53EA13E18886}">
      <dgm:prSet phldrT="[Text]"/>
      <dgm:spPr/>
      <dgm:t>
        <a:bodyPr/>
        <a:lstStyle/>
        <a:p>
          <a:r>
            <a:rPr lang="en-US" dirty="0" smtClean="0"/>
            <a:t>Insured</a:t>
          </a:r>
          <a:endParaRPr lang="en-US" dirty="0"/>
        </a:p>
      </dgm:t>
    </dgm:pt>
    <dgm:pt modelId="{74A6A470-5A38-4804-A014-83C9EEE8C786}" type="parTrans" cxnId="{6D8BB058-9AF0-4E8F-A99E-397CEDEEA608}">
      <dgm:prSet/>
      <dgm:spPr/>
      <dgm:t>
        <a:bodyPr/>
        <a:lstStyle/>
        <a:p>
          <a:endParaRPr lang="en-US"/>
        </a:p>
      </dgm:t>
    </dgm:pt>
    <dgm:pt modelId="{4A2AF021-E273-49D7-8B8F-0DE7F1BE7023}" type="sibTrans" cxnId="{6D8BB058-9AF0-4E8F-A99E-397CEDEEA608}">
      <dgm:prSet/>
      <dgm:spPr/>
      <dgm:t>
        <a:bodyPr/>
        <a:lstStyle/>
        <a:p>
          <a:endParaRPr lang="en-US"/>
        </a:p>
      </dgm:t>
    </dgm:pt>
    <dgm:pt modelId="{93DCF7D9-361A-499B-AC40-C422EC064A6E}">
      <dgm:prSet phldrT="[Text]"/>
      <dgm:spPr/>
      <dgm:t>
        <a:bodyPr/>
        <a:lstStyle/>
        <a:p>
          <a:r>
            <a:rPr lang="en-US" dirty="0" smtClean="0"/>
            <a:t>Sex</a:t>
          </a:r>
          <a:endParaRPr lang="en-US" dirty="0"/>
        </a:p>
      </dgm:t>
    </dgm:pt>
    <dgm:pt modelId="{4A9CD90A-B591-4811-84BC-F3A361A38893}" type="parTrans" cxnId="{763C43FE-FE20-4E75-BA42-D3392709193A}">
      <dgm:prSet/>
      <dgm:spPr/>
      <dgm:t>
        <a:bodyPr/>
        <a:lstStyle/>
        <a:p>
          <a:endParaRPr lang="en-US"/>
        </a:p>
      </dgm:t>
    </dgm:pt>
    <dgm:pt modelId="{CF550293-6AB0-42F9-9DA2-75DB7B409CB3}" type="sibTrans" cxnId="{763C43FE-FE20-4E75-BA42-D3392709193A}">
      <dgm:prSet/>
      <dgm:spPr/>
      <dgm:t>
        <a:bodyPr/>
        <a:lstStyle/>
        <a:p>
          <a:endParaRPr lang="en-US"/>
        </a:p>
      </dgm:t>
    </dgm:pt>
    <dgm:pt modelId="{2E80D82A-9175-45EF-AEAB-7662F45C02C7}">
      <dgm:prSet phldrT="[Text]"/>
      <dgm:spPr/>
      <dgm:t>
        <a:bodyPr/>
        <a:lstStyle/>
        <a:p>
          <a:r>
            <a:rPr lang="en-US" dirty="0" smtClean="0"/>
            <a:t>Age</a:t>
          </a:r>
          <a:endParaRPr lang="en-US" dirty="0"/>
        </a:p>
      </dgm:t>
    </dgm:pt>
    <dgm:pt modelId="{CD1570B0-B8E1-4F97-BDA5-8AB613EE24D5}" type="parTrans" cxnId="{4294754D-BC8C-4EE3-B695-C9E31355C2C2}">
      <dgm:prSet/>
      <dgm:spPr/>
      <dgm:t>
        <a:bodyPr/>
        <a:lstStyle/>
        <a:p>
          <a:endParaRPr lang="en-US"/>
        </a:p>
      </dgm:t>
    </dgm:pt>
    <dgm:pt modelId="{2A692D06-0F49-45A0-833E-E01DC04D169E}" type="sibTrans" cxnId="{4294754D-BC8C-4EE3-B695-C9E31355C2C2}">
      <dgm:prSet/>
      <dgm:spPr/>
      <dgm:t>
        <a:bodyPr/>
        <a:lstStyle/>
        <a:p>
          <a:endParaRPr lang="en-US"/>
        </a:p>
      </dgm:t>
    </dgm:pt>
    <dgm:pt modelId="{D00BDC6B-B28A-40D3-9CC0-FF777B196588}">
      <dgm:prSet phldrT="[Text]"/>
      <dgm:spPr/>
      <dgm:t>
        <a:bodyPr/>
        <a:lstStyle/>
        <a:p>
          <a:r>
            <a:rPr lang="en-US" dirty="0" smtClean="0"/>
            <a:t>Uninsured</a:t>
          </a:r>
          <a:endParaRPr lang="en-US" dirty="0"/>
        </a:p>
      </dgm:t>
    </dgm:pt>
    <dgm:pt modelId="{CEC08FF2-5E94-45AE-9C51-12017CDA1A06}" type="parTrans" cxnId="{B7F83A38-D11F-4AF6-B133-8E8403F51C68}">
      <dgm:prSet/>
      <dgm:spPr/>
      <dgm:t>
        <a:bodyPr/>
        <a:lstStyle/>
        <a:p>
          <a:endParaRPr lang="en-US"/>
        </a:p>
      </dgm:t>
    </dgm:pt>
    <dgm:pt modelId="{493155B7-8AB4-4F4A-8CF3-908A9BA3F729}" type="sibTrans" cxnId="{B7F83A38-D11F-4AF6-B133-8E8403F51C68}">
      <dgm:prSet/>
      <dgm:spPr/>
      <dgm:t>
        <a:bodyPr/>
        <a:lstStyle/>
        <a:p>
          <a:endParaRPr lang="en-US"/>
        </a:p>
      </dgm:t>
    </dgm:pt>
    <dgm:pt modelId="{16781317-DDEF-4E6F-A796-1753B71E4619}">
      <dgm:prSet phldrT="[Text]"/>
      <dgm:spPr/>
      <dgm:t>
        <a:bodyPr/>
        <a:lstStyle/>
        <a:p>
          <a:r>
            <a:rPr lang="en-US" dirty="0" smtClean="0"/>
            <a:t>Sex</a:t>
          </a:r>
          <a:endParaRPr lang="en-US" dirty="0"/>
        </a:p>
      </dgm:t>
    </dgm:pt>
    <dgm:pt modelId="{B6110F3B-6991-47E7-AFD3-2336F76B708B}" type="parTrans" cxnId="{3598E594-3302-463C-B7C6-E66413DAEEFA}">
      <dgm:prSet/>
      <dgm:spPr/>
      <dgm:t>
        <a:bodyPr/>
        <a:lstStyle/>
        <a:p>
          <a:endParaRPr lang="en-US"/>
        </a:p>
      </dgm:t>
    </dgm:pt>
    <dgm:pt modelId="{A06224FD-7EA2-4DA5-8B25-00F36278000F}" type="sibTrans" cxnId="{3598E594-3302-463C-B7C6-E66413DAEEFA}">
      <dgm:prSet/>
      <dgm:spPr/>
      <dgm:t>
        <a:bodyPr/>
        <a:lstStyle/>
        <a:p>
          <a:endParaRPr lang="en-US"/>
        </a:p>
      </dgm:t>
    </dgm:pt>
    <dgm:pt modelId="{8EF7C3F0-B03D-4996-9C63-193554187341}">
      <dgm:prSet phldrT="[Text]"/>
      <dgm:spPr/>
      <dgm:t>
        <a:bodyPr/>
        <a:lstStyle/>
        <a:p>
          <a:r>
            <a:rPr lang="en-US" dirty="0" smtClean="0"/>
            <a:t>Age</a:t>
          </a:r>
          <a:endParaRPr lang="en-US" dirty="0"/>
        </a:p>
      </dgm:t>
    </dgm:pt>
    <dgm:pt modelId="{33CC00C9-9B83-4F12-8E2F-839D9B039D5F}" type="parTrans" cxnId="{A85C169A-7054-4BC4-B977-BE66CD439CFF}">
      <dgm:prSet/>
      <dgm:spPr/>
      <dgm:t>
        <a:bodyPr/>
        <a:lstStyle/>
        <a:p>
          <a:endParaRPr lang="en-US"/>
        </a:p>
      </dgm:t>
    </dgm:pt>
    <dgm:pt modelId="{BA4F021F-1796-4AFD-B9AC-B93540E9A5D7}" type="sibTrans" cxnId="{A85C169A-7054-4BC4-B977-BE66CD439CFF}">
      <dgm:prSet/>
      <dgm:spPr/>
      <dgm:t>
        <a:bodyPr/>
        <a:lstStyle/>
        <a:p>
          <a:endParaRPr lang="en-US"/>
        </a:p>
      </dgm:t>
    </dgm:pt>
    <dgm:pt modelId="{F3130747-8462-49B7-B2EF-4ECF76BBA361}" type="pres">
      <dgm:prSet presAssocID="{576A13A1-1AE2-4C94-A41F-23A8A4D78226}" presName="Name0" presStyleCnt="0">
        <dgm:presLayoutVars>
          <dgm:chMax val="7"/>
          <dgm:dir/>
          <dgm:animLvl val="lvl"/>
          <dgm:resizeHandles val="exact"/>
        </dgm:presLayoutVars>
      </dgm:prSet>
      <dgm:spPr/>
      <dgm:t>
        <a:bodyPr/>
        <a:lstStyle/>
        <a:p>
          <a:endParaRPr lang="en-US"/>
        </a:p>
      </dgm:t>
    </dgm:pt>
    <dgm:pt modelId="{146FB64C-18FC-4172-9149-FE937536F7DA}" type="pres">
      <dgm:prSet presAssocID="{5FDAEAE5-E651-4558-B9F9-53EA13E18886}" presName="circle1" presStyleLbl="node1" presStyleIdx="0" presStyleCnt="2"/>
      <dgm:spPr/>
    </dgm:pt>
    <dgm:pt modelId="{2C39C233-1389-42BA-B838-616DBD3668E7}" type="pres">
      <dgm:prSet presAssocID="{5FDAEAE5-E651-4558-B9F9-53EA13E18886}" presName="space" presStyleCnt="0"/>
      <dgm:spPr/>
    </dgm:pt>
    <dgm:pt modelId="{023C47C3-C351-4557-BCD7-4983D1461143}" type="pres">
      <dgm:prSet presAssocID="{5FDAEAE5-E651-4558-B9F9-53EA13E18886}" presName="rect1" presStyleLbl="alignAcc1" presStyleIdx="0" presStyleCnt="2"/>
      <dgm:spPr/>
      <dgm:t>
        <a:bodyPr/>
        <a:lstStyle/>
        <a:p>
          <a:endParaRPr lang="en-US"/>
        </a:p>
      </dgm:t>
    </dgm:pt>
    <dgm:pt modelId="{EE522E83-32D0-490B-80F6-BF9B906DE51E}" type="pres">
      <dgm:prSet presAssocID="{D00BDC6B-B28A-40D3-9CC0-FF777B196588}" presName="vertSpace2" presStyleLbl="node1" presStyleIdx="0" presStyleCnt="2"/>
      <dgm:spPr/>
    </dgm:pt>
    <dgm:pt modelId="{0BD92A8C-A738-483C-82E1-4382520B7D16}" type="pres">
      <dgm:prSet presAssocID="{D00BDC6B-B28A-40D3-9CC0-FF777B196588}" presName="circle2" presStyleLbl="node1" presStyleIdx="1" presStyleCnt="2"/>
      <dgm:spPr/>
    </dgm:pt>
    <dgm:pt modelId="{81680494-B123-4579-A0C9-94182C98D82C}" type="pres">
      <dgm:prSet presAssocID="{D00BDC6B-B28A-40D3-9CC0-FF777B196588}" presName="rect2" presStyleLbl="alignAcc1" presStyleIdx="1" presStyleCnt="2"/>
      <dgm:spPr/>
      <dgm:t>
        <a:bodyPr/>
        <a:lstStyle/>
        <a:p>
          <a:endParaRPr lang="en-US"/>
        </a:p>
      </dgm:t>
    </dgm:pt>
    <dgm:pt modelId="{EDFE3788-7D14-4C03-BC4A-EB0F989609A5}" type="pres">
      <dgm:prSet presAssocID="{5FDAEAE5-E651-4558-B9F9-53EA13E18886}" presName="rect1ParTx" presStyleLbl="alignAcc1" presStyleIdx="1" presStyleCnt="2">
        <dgm:presLayoutVars>
          <dgm:chMax val="1"/>
          <dgm:bulletEnabled val="1"/>
        </dgm:presLayoutVars>
      </dgm:prSet>
      <dgm:spPr/>
      <dgm:t>
        <a:bodyPr/>
        <a:lstStyle/>
        <a:p>
          <a:endParaRPr lang="en-US"/>
        </a:p>
      </dgm:t>
    </dgm:pt>
    <dgm:pt modelId="{E608E042-4A2E-4B7E-8F09-C2D6E4424832}" type="pres">
      <dgm:prSet presAssocID="{5FDAEAE5-E651-4558-B9F9-53EA13E18886}" presName="rect1ChTx" presStyleLbl="alignAcc1" presStyleIdx="1" presStyleCnt="2">
        <dgm:presLayoutVars>
          <dgm:bulletEnabled val="1"/>
        </dgm:presLayoutVars>
      </dgm:prSet>
      <dgm:spPr/>
      <dgm:t>
        <a:bodyPr/>
        <a:lstStyle/>
        <a:p>
          <a:endParaRPr lang="en-US"/>
        </a:p>
      </dgm:t>
    </dgm:pt>
    <dgm:pt modelId="{56EA47B0-DB1A-4E47-9B03-A1644B29B004}" type="pres">
      <dgm:prSet presAssocID="{D00BDC6B-B28A-40D3-9CC0-FF777B196588}" presName="rect2ParTx" presStyleLbl="alignAcc1" presStyleIdx="1" presStyleCnt="2">
        <dgm:presLayoutVars>
          <dgm:chMax val="1"/>
          <dgm:bulletEnabled val="1"/>
        </dgm:presLayoutVars>
      </dgm:prSet>
      <dgm:spPr/>
      <dgm:t>
        <a:bodyPr/>
        <a:lstStyle/>
        <a:p>
          <a:endParaRPr lang="en-US"/>
        </a:p>
      </dgm:t>
    </dgm:pt>
    <dgm:pt modelId="{9E5F113A-25BC-4DAC-9EF0-A290D0DD549F}" type="pres">
      <dgm:prSet presAssocID="{D00BDC6B-B28A-40D3-9CC0-FF777B196588}" presName="rect2ChTx" presStyleLbl="alignAcc1" presStyleIdx="1" presStyleCnt="2">
        <dgm:presLayoutVars>
          <dgm:bulletEnabled val="1"/>
        </dgm:presLayoutVars>
      </dgm:prSet>
      <dgm:spPr/>
      <dgm:t>
        <a:bodyPr/>
        <a:lstStyle/>
        <a:p>
          <a:endParaRPr lang="en-US"/>
        </a:p>
      </dgm:t>
    </dgm:pt>
  </dgm:ptLst>
  <dgm:cxnLst>
    <dgm:cxn modelId="{3598E594-3302-463C-B7C6-E66413DAEEFA}" srcId="{D00BDC6B-B28A-40D3-9CC0-FF777B196588}" destId="{16781317-DDEF-4E6F-A796-1753B71E4619}" srcOrd="0" destOrd="0" parTransId="{B6110F3B-6991-47E7-AFD3-2336F76B708B}" sibTransId="{A06224FD-7EA2-4DA5-8B25-00F36278000F}"/>
    <dgm:cxn modelId="{CA9BB246-B62E-4F3A-AC44-B795EC7AC311}" type="presOf" srcId="{16781317-DDEF-4E6F-A796-1753B71E4619}" destId="{9E5F113A-25BC-4DAC-9EF0-A290D0DD549F}" srcOrd="0" destOrd="0" presId="urn:microsoft.com/office/officeart/2005/8/layout/target3"/>
    <dgm:cxn modelId="{23B25587-01B3-4134-80FB-6FFA5C26A71A}" type="presOf" srcId="{8EF7C3F0-B03D-4996-9C63-193554187341}" destId="{9E5F113A-25BC-4DAC-9EF0-A290D0DD549F}" srcOrd="0" destOrd="1" presId="urn:microsoft.com/office/officeart/2005/8/layout/target3"/>
    <dgm:cxn modelId="{5C9499A0-4E51-4EF7-8462-78F6AE440F46}" type="presOf" srcId="{D00BDC6B-B28A-40D3-9CC0-FF777B196588}" destId="{81680494-B123-4579-A0C9-94182C98D82C}" srcOrd="0" destOrd="0" presId="urn:microsoft.com/office/officeart/2005/8/layout/target3"/>
    <dgm:cxn modelId="{7CE7890E-79BC-42DE-8C04-60BADBDC1242}" type="presOf" srcId="{D00BDC6B-B28A-40D3-9CC0-FF777B196588}" destId="{56EA47B0-DB1A-4E47-9B03-A1644B29B004}" srcOrd="1" destOrd="0" presId="urn:microsoft.com/office/officeart/2005/8/layout/target3"/>
    <dgm:cxn modelId="{763C43FE-FE20-4E75-BA42-D3392709193A}" srcId="{5FDAEAE5-E651-4558-B9F9-53EA13E18886}" destId="{93DCF7D9-361A-499B-AC40-C422EC064A6E}" srcOrd="0" destOrd="0" parTransId="{4A9CD90A-B591-4811-84BC-F3A361A38893}" sibTransId="{CF550293-6AB0-42F9-9DA2-75DB7B409CB3}"/>
    <dgm:cxn modelId="{6D8BB058-9AF0-4E8F-A99E-397CEDEEA608}" srcId="{576A13A1-1AE2-4C94-A41F-23A8A4D78226}" destId="{5FDAEAE5-E651-4558-B9F9-53EA13E18886}" srcOrd="0" destOrd="0" parTransId="{74A6A470-5A38-4804-A014-83C9EEE8C786}" sibTransId="{4A2AF021-E273-49D7-8B8F-0DE7F1BE7023}"/>
    <dgm:cxn modelId="{E6C90FBC-CB4D-405C-A348-F2B1453437DD}" type="presOf" srcId="{5FDAEAE5-E651-4558-B9F9-53EA13E18886}" destId="{EDFE3788-7D14-4C03-BC4A-EB0F989609A5}" srcOrd="1" destOrd="0" presId="urn:microsoft.com/office/officeart/2005/8/layout/target3"/>
    <dgm:cxn modelId="{B7F83A38-D11F-4AF6-B133-8E8403F51C68}" srcId="{576A13A1-1AE2-4C94-A41F-23A8A4D78226}" destId="{D00BDC6B-B28A-40D3-9CC0-FF777B196588}" srcOrd="1" destOrd="0" parTransId="{CEC08FF2-5E94-45AE-9C51-12017CDA1A06}" sibTransId="{493155B7-8AB4-4F4A-8CF3-908A9BA3F729}"/>
    <dgm:cxn modelId="{CD264494-E041-4326-8FA8-2C161372BAF9}" type="presOf" srcId="{2E80D82A-9175-45EF-AEAB-7662F45C02C7}" destId="{E608E042-4A2E-4B7E-8F09-C2D6E4424832}" srcOrd="0" destOrd="1" presId="urn:microsoft.com/office/officeart/2005/8/layout/target3"/>
    <dgm:cxn modelId="{E5385C65-3D97-4F2F-92D6-C1963480AC14}" type="presOf" srcId="{5FDAEAE5-E651-4558-B9F9-53EA13E18886}" destId="{023C47C3-C351-4557-BCD7-4983D1461143}" srcOrd="0" destOrd="0" presId="urn:microsoft.com/office/officeart/2005/8/layout/target3"/>
    <dgm:cxn modelId="{74ADC2E1-3422-4500-962A-EA778B2A870C}" type="presOf" srcId="{576A13A1-1AE2-4C94-A41F-23A8A4D78226}" destId="{F3130747-8462-49B7-B2EF-4ECF76BBA361}" srcOrd="0" destOrd="0" presId="urn:microsoft.com/office/officeart/2005/8/layout/target3"/>
    <dgm:cxn modelId="{D24ED08B-764D-49E7-8779-FA9C5EB1C7C7}" type="presOf" srcId="{93DCF7D9-361A-499B-AC40-C422EC064A6E}" destId="{E608E042-4A2E-4B7E-8F09-C2D6E4424832}" srcOrd="0" destOrd="0" presId="urn:microsoft.com/office/officeart/2005/8/layout/target3"/>
    <dgm:cxn modelId="{4294754D-BC8C-4EE3-B695-C9E31355C2C2}" srcId="{5FDAEAE5-E651-4558-B9F9-53EA13E18886}" destId="{2E80D82A-9175-45EF-AEAB-7662F45C02C7}" srcOrd="1" destOrd="0" parTransId="{CD1570B0-B8E1-4F97-BDA5-8AB613EE24D5}" sibTransId="{2A692D06-0F49-45A0-833E-E01DC04D169E}"/>
    <dgm:cxn modelId="{A85C169A-7054-4BC4-B977-BE66CD439CFF}" srcId="{D00BDC6B-B28A-40D3-9CC0-FF777B196588}" destId="{8EF7C3F0-B03D-4996-9C63-193554187341}" srcOrd="1" destOrd="0" parTransId="{33CC00C9-9B83-4F12-8E2F-839D9B039D5F}" sibTransId="{BA4F021F-1796-4AFD-B9AC-B93540E9A5D7}"/>
    <dgm:cxn modelId="{4F22D393-2CB9-475C-832F-A709B646C03B}" type="presParOf" srcId="{F3130747-8462-49B7-B2EF-4ECF76BBA361}" destId="{146FB64C-18FC-4172-9149-FE937536F7DA}" srcOrd="0" destOrd="0" presId="urn:microsoft.com/office/officeart/2005/8/layout/target3"/>
    <dgm:cxn modelId="{E2C4081E-EE0F-4422-BE0B-B0349C75D134}" type="presParOf" srcId="{F3130747-8462-49B7-B2EF-4ECF76BBA361}" destId="{2C39C233-1389-42BA-B838-616DBD3668E7}" srcOrd="1" destOrd="0" presId="urn:microsoft.com/office/officeart/2005/8/layout/target3"/>
    <dgm:cxn modelId="{40155CCE-9403-4106-8EDA-A52794B044CA}" type="presParOf" srcId="{F3130747-8462-49B7-B2EF-4ECF76BBA361}" destId="{023C47C3-C351-4557-BCD7-4983D1461143}" srcOrd="2" destOrd="0" presId="urn:microsoft.com/office/officeart/2005/8/layout/target3"/>
    <dgm:cxn modelId="{BC615A33-2BD3-4EA4-B060-02DE57F92FEE}" type="presParOf" srcId="{F3130747-8462-49B7-B2EF-4ECF76BBA361}" destId="{EE522E83-32D0-490B-80F6-BF9B906DE51E}" srcOrd="3" destOrd="0" presId="urn:microsoft.com/office/officeart/2005/8/layout/target3"/>
    <dgm:cxn modelId="{F31ED629-D0BB-43F0-998A-DDA0A6768E1B}" type="presParOf" srcId="{F3130747-8462-49B7-B2EF-4ECF76BBA361}" destId="{0BD92A8C-A738-483C-82E1-4382520B7D16}" srcOrd="4" destOrd="0" presId="urn:microsoft.com/office/officeart/2005/8/layout/target3"/>
    <dgm:cxn modelId="{3FA40001-AAA0-46C2-B858-5FC8206281DF}" type="presParOf" srcId="{F3130747-8462-49B7-B2EF-4ECF76BBA361}" destId="{81680494-B123-4579-A0C9-94182C98D82C}" srcOrd="5" destOrd="0" presId="urn:microsoft.com/office/officeart/2005/8/layout/target3"/>
    <dgm:cxn modelId="{7D443154-AA58-48E7-BC10-F7BB64B93101}" type="presParOf" srcId="{F3130747-8462-49B7-B2EF-4ECF76BBA361}" destId="{EDFE3788-7D14-4C03-BC4A-EB0F989609A5}" srcOrd="6" destOrd="0" presId="urn:microsoft.com/office/officeart/2005/8/layout/target3"/>
    <dgm:cxn modelId="{614759A5-5B21-4639-B4CC-35DBF1B7FFF7}" type="presParOf" srcId="{F3130747-8462-49B7-B2EF-4ECF76BBA361}" destId="{E608E042-4A2E-4B7E-8F09-C2D6E4424832}" srcOrd="7" destOrd="0" presId="urn:microsoft.com/office/officeart/2005/8/layout/target3"/>
    <dgm:cxn modelId="{D239EEC5-0B0E-43B1-9038-F25D825A5A91}" type="presParOf" srcId="{F3130747-8462-49B7-B2EF-4ECF76BBA361}" destId="{56EA47B0-DB1A-4E47-9B03-A1644B29B004}" srcOrd="8" destOrd="0" presId="urn:microsoft.com/office/officeart/2005/8/layout/target3"/>
    <dgm:cxn modelId="{60E59ABA-E08B-49FD-A0DA-457A5C5FBE85}" type="presParOf" srcId="{F3130747-8462-49B7-B2EF-4ECF76BBA361}" destId="{9E5F113A-25BC-4DAC-9EF0-A290D0DD549F}" srcOrd="9" destOrd="0" presId="urn:microsoft.com/office/officeart/2005/8/layout/target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B404CD-57F7-46A3-9EBA-74B766D5E1FF}" type="doc">
      <dgm:prSet loTypeId="urn:microsoft.com/office/officeart/2005/8/layout/target3" loCatId="list" qsTypeId="urn:microsoft.com/office/officeart/2005/8/quickstyle/simple3" qsCatId="simple" csTypeId="urn:microsoft.com/office/officeart/2005/8/colors/accent1_2" csCatId="accent1" phldr="1"/>
      <dgm:spPr/>
      <dgm:t>
        <a:bodyPr/>
        <a:lstStyle/>
        <a:p>
          <a:endParaRPr lang="en-US"/>
        </a:p>
      </dgm:t>
    </dgm:pt>
    <dgm:pt modelId="{0D0A4567-C985-43FF-A53D-8107F6FCFDF2}">
      <dgm:prSet phldrT="[Text]" custT="1"/>
      <dgm:spPr/>
      <dgm:t>
        <a:bodyPr/>
        <a:lstStyle/>
        <a:p>
          <a:r>
            <a:rPr lang="en-US" sz="1200" baseline="0" dirty="0" smtClean="0"/>
            <a:t>Employment-based</a:t>
          </a:r>
          <a:endParaRPr lang="en-US" sz="1200" baseline="0" dirty="0"/>
        </a:p>
      </dgm:t>
    </dgm:pt>
    <dgm:pt modelId="{39A22AE1-E1CF-45F8-8195-61B9505ED8B0}" type="parTrans" cxnId="{1C81A787-F7C4-4C7B-9F41-8D0D15890E4C}">
      <dgm:prSet/>
      <dgm:spPr/>
      <dgm:t>
        <a:bodyPr/>
        <a:lstStyle/>
        <a:p>
          <a:endParaRPr lang="en-US"/>
        </a:p>
      </dgm:t>
    </dgm:pt>
    <dgm:pt modelId="{41722A84-AE24-4440-886C-5FA6E404E284}" type="sibTrans" cxnId="{1C81A787-F7C4-4C7B-9F41-8D0D15890E4C}">
      <dgm:prSet/>
      <dgm:spPr/>
      <dgm:t>
        <a:bodyPr/>
        <a:lstStyle/>
        <a:p>
          <a:endParaRPr lang="en-US"/>
        </a:p>
      </dgm:t>
    </dgm:pt>
    <dgm:pt modelId="{AFDEDC4A-9EC4-4EBF-BE3E-1787578EEE53}">
      <dgm:prSet phldrT="[Text]" custT="1"/>
      <dgm:spPr/>
      <dgm:t>
        <a:bodyPr/>
        <a:lstStyle/>
        <a:p>
          <a:r>
            <a:rPr lang="en-US" sz="1200" dirty="0" smtClean="0"/>
            <a:t>Own Employment-based</a:t>
          </a:r>
          <a:endParaRPr lang="en-US" sz="1200" dirty="0"/>
        </a:p>
      </dgm:t>
    </dgm:pt>
    <dgm:pt modelId="{439F4FDB-B3CF-43CF-96B0-12A1E5D81212}" type="parTrans" cxnId="{FC713261-43CA-47A3-AF7F-9B9EBA12E2C0}">
      <dgm:prSet/>
      <dgm:spPr/>
      <dgm:t>
        <a:bodyPr/>
        <a:lstStyle/>
        <a:p>
          <a:endParaRPr lang="en-US"/>
        </a:p>
      </dgm:t>
    </dgm:pt>
    <dgm:pt modelId="{30E2A0FF-190F-4F24-A708-B6F29F728324}" type="sibTrans" cxnId="{FC713261-43CA-47A3-AF7F-9B9EBA12E2C0}">
      <dgm:prSet/>
      <dgm:spPr/>
      <dgm:t>
        <a:bodyPr/>
        <a:lstStyle/>
        <a:p>
          <a:endParaRPr lang="en-US"/>
        </a:p>
      </dgm:t>
    </dgm:pt>
    <dgm:pt modelId="{F24B5957-FAC2-4750-8C13-D8426CFBDC7E}">
      <dgm:prSet phldrT="[Text]" custT="1"/>
      <dgm:spPr/>
      <dgm:t>
        <a:bodyPr/>
        <a:lstStyle/>
        <a:p>
          <a:r>
            <a:rPr lang="en-US" sz="1200" dirty="0" smtClean="0"/>
            <a:t>Direct-purchase</a:t>
          </a:r>
          <a:endParaRPr lang="en-US" sz="1200" dirty="0"/>
        </a:p>
      </dgm:t>
    </dgm:pt>
    <dgm:pt modelId="{DC01EC72-D08D-45F6-92D3-7D328F5375B1}" type="parTrans" cxnId="{27C52987-D54C-46AE-BFAF-AFE2199C1AE1}">
      <dgm:prSet/>
      <dgm:spPr/>
      <dgm:t>
        <a:bodyPr/>
        <a:lstStyle/>
        <a:p>
          <a:endParaRPr lang="en-US"/>
        </a:p>
      </dgm:t>
    </dgm:pt>
    <dgm:pt modelId="{68470C6A-06DF-4EC6-BFE5-345BAC64F686}" type="sibTrans" cxnId="{27C52987-D54C-46AE-BFAF-AFE2199C1AE1}">
      <dgm:prSet/>
      <dgm:spPr/>
      <dgm:t>
        <a:bodyPr/>
        <a:lstStyle/>
        <a:p>
          <a:endParaRPr lang="en-US"/>
        </a:p>
      </dgm:t>
    </dgm:pt>
    <dgm:pt modelId="{CF23EA5C-5F11-4EEB-A7A2-EFB0D94E7C56}">
      <dgm:prSet custT="1"/>
      <dgm:spPr/>
      <dgm:t>
        <a:bodyPr/>
        <a:lstStyle/>
        <a:p>
          <a:r>
            <a:rPr lang="en-US" sz="1200" dirty="0" smtClean="0"/>
            <a:t>Government</a:t>
          </a:r>
          <a:endParaRPr lang="en-US" sz="1200" dirty="0"/>
        </a:p>
      </dgm:t>
    </dgm:pt>
    <dgm:pt modelId="{8BBA7AD0-95F0-4CAC-B850-6ACA5EE1253D}" type="parTrans" cxnId="{83281A4F-16C5-414F-BB35-5833AB83DDA0}">
      <dgm:prSet/>
      <dgm:spPr/>
      <dgm:t>
        <a:bodyPr/>
        <a:lstStyle/>
        <a:p>
          <a:endParaRPr lang="en-US"/>
        </a:p>
      </dgm:t>
    </dgm:pt>
    <dgm:pt modelId="{F72B40E0-4946-40BD-8AAC-8F629094EEDD}" type="sibTrans" cxnId="{83281A4F-16C5-414F-BB35-5833AB83DDA0}">
      <dgm:prSet/>
      <dgm:spPr/>
      <dgm:t>
        <a:bodyPr/>
        <a:lstStyle/>
        <a:p>
          <a:endParaRPr lang="en-US"/>
        </a:p>
      </dgm:t>
    </dgm:pt>
    <dgm:pt modelId="{9D8A3EF4-A78A-46C4-9CFA-C45477262EF0}">
      <dgm:prSet custT="1"/>
      <dgm:spPr/>
      <dgm:t>
        <a:bodyPr/>
        <a:lstStyle/>
        <a:p>
          <a:r>
            <a:rPr lang="en-US" sz="1200" dirty="0" smtClean="0"/>
            <a:t>Medicare</a:t>
          </a:r>
          <a:endParaRPr lang="en-US" sz="1200" dirty="0"/>
        </a:p>
      </dgm:t>
    </dgm:pt>
    <dgm:pt modelId="{ADA93199-8F7E-47E5-8471-CC465915B422}" type="parTrans" cxnId="{E0D68735-F833-46B1-B23D-BEC7301661BD}">
      <dgm:prSet/>
      <dgm:spPr/>
      <dgm:t>
        <a:bodyPr/>
        <a:lstStyle/>
        <a:p>
          <a:endParaRPr lang="en-US"/>
        </a:p>
      </dgm:t>
    </dgm:pt>
    <dgm:pt modelId="{685DBDEB-230D-4D16-A2AB-06A6059838C2}" type="sibTrans" cxnId="{E0D68735-F833-46B1-B23D-BEC7301661BD}">
      <dgm:prSet/>
      <dgm:spPr/>
      <dgm:t>
        <a:bodyPr/>
        <a:lstStyle/>
        <a:p>
          <a:endParaRPr lang="en-US"/>
        </a:p>
      </dgm:t>
    </dgm:pt>
    <dgm:pt modelId="{E7C1C4F5-1C02-46D7-894B-9310BA918A65}">
      <dgm:prSet custT="1"/>
      <dgm:spPr/>
      <dgm:t>
        <a:bodyPr/>
        <a:lstStyle/>
        <a:p>
          <a:r>
            <a:rPr lang="en-US" sz="1200" dirty="0" smtClean="0"/>
            <a:t>Medicaid</a:t>
          </a:r>
          <a:endParaRPr lang="en-US" sz="1200" dirty="0"/>
        </a:p>
      </dgm:t>
    </dgm:pt>
    <dgm:pt modelId="{D6E7C143-9F5C-4F23-A3D4-B05B47D087A7}" type="parTrans" cxnId="{C1786BE8-7240-4C59-8E77-192EC2CD0C1D}">
      <dgm:prSet/>
      <dgm:spPr/>
      <dgm:t>
        <a:bodyPr/>
        <a:lstStyle/>
        <a:p>
          <a:endParaRPr lang="en-US"/>
        </a:p>
      </dgm:t>
    </dgm:pt>
    <dgm:pt modelId="{D685A1D7-F2A7-4969-8DCC-777F0B31A6DE}" type="sibTrans" cxnId="{C1786BE8-7240-4C59-8E77-192EC2CD0C1D}">
      <dgm:prSet/>
      <dgm:spPr/>
      <dgm:t>
        <a:bodyPr/>
        <a:lstStyle/>
        <a:p>
          <a:endParaRPr lang="en-US"/>
        </a:p>
      </dgm:t>
    </dgm:pt>
    <dgm:pt modelId="{26B7FF17-09E0-4263-8137-1AAF4E846D17}">
      <dgm:prSet custT="1"/>
      <dgm:spPr/>
      <dgm:t>
        <a:bodyPr/>
        <a:lstStyle/>
        <a:p>
          <a:r>
            <a:rPr lang="en-US" sz="1200" dirty="0" smtClean="0"/>
            <a:t>Military</a:t>
          </a:r>
          <a:endParaRPr lang="en-US" sz="1200" dirty="0"/>
        </a:p>
      </dgm:t>
    </dgm:pt>
    <dgm:pt modelId="{C2DC2425-132B-40D3-A86F-A3E8F3548C50}" type="parTrans" cxnId="{494D9FB1-4324-4F86-8538-540C6235156E}">
      <dgm:prSet/>
      <dgm:spPr/>
      <dgm:t>
        <a:bodyPr/>
        <a:lstStyle/>
        <a:p>
          <a:endParaRPr lang="en-US"/>
        </a:p>
      </dgm:t>
    </dgm:pt>
    <dgm:pt modelId="{55C28B45-B552-4505-9E46-F84086725C6E}" type="sibTrans" cxnId="{494D9FB1-4324-4F86-8538-540C6235156E}">
      <dgm:prSet/>
      <dgm:spPr/>
      <dgm:t>
        <a:bodyPr/>
        <a:lstStyle/>
        <a:p>
          <a:endParaRPr lang="en-US"/>
        </a:p>
      </dgm:t>
    </dgm:pt>
    <dgm:pt modelId="{A2D861AF-D0E3-493F-ABB5-96D0278C0F52}" type="pres">
      <dgm:prSet presAssocID="{38B404CD-57F7-46A3-9EBA-74B766D5E1FF}" presName="Name0" presStyleCnt="0">
        <dgm:presLayoutVars>
          <dgm:chMax val="7"/>
          <dgm:dir/>
          <dgm:animLvl val="lvl"/>
          <dgm:resizeHandles val="exact"/>
        </dgm:presLayoutVars>
      </dgm:prSet>
      <dgm:spPr/>
      <dgm:t>
        <a:bodyPr/>
        <a:lstStyle/>
        <a:p>
          <a:endParaRPr lang="en-US"/>
        </a:p>
      </dgm:t>
    </dgm:pt>
    <dgm:pt modelId="{FF502D49-B229-4611-8682-96C9F5F685CA}" type="pres">
      <dgm:prSet presAssocID="{0D0A4567-C985-43FF-A53D-8107F6FCFDF2}" presName="circle1" presStyleLbl="node1" presStyleIdx="0" presStyleCnt="7"/>
      <dgm:spPr/>
    </dgm:pt>
    <dgm:pt modelId="{7CB19AA8-0F66-4D8C-8A11-C7668E1C445D}" type="pres">
      <dgm:prSet presAssocID="{0D0A4567-C985-43FF-A53D-8107F6FCFDF2}" presName="space" presStyleCnt="0"/>
      <dgm:spPr/>
    </dgm:pt>
    <dgm:pt modelId="{866BE2A3-9C87-4531-926C-9B3A49F84F16}" type="pres">
      <dgm:prSet presAssocID="{0D0A4567-C985-43FF-A53D-8107F6FCFDF2}" presName="rect1" presStyleLbl="alignAcc1" presStyleIdx="0" presStyleCnt="7"/>
      <dgm:spPr/>
      <dgm:t>
        <a:bodyPr/>
        <a:lstStyle/>
        <a:p>
          <a:endParaRPr lang="en-US"/>
        </a:p>
      </dgm:t>
    </dgm:pt>
    <dgm:pt modelId="{56AF8B54-12E5-4858-9C5C-20D1F0EEB29C}" type="pres">
      <dgm:prSet presAssocID="{AFDEDC4A-9EC4-4EBF-BE3E-1787578EEE53}" presName="vertSpace2" presStyleLbl="node1" presStyleIdx="0" presStyleCnt="7"/>
      <dgm:spPr/>
    </dgm:pt>
    <dgm:pt modelId="{2038C315-BD05-4EE8-B155-DD047F92B959}" type="pres">
      <dgm:prSet presAssocID="{AFDEDC4A-9EC4-4EBF-BE3E-1787578EEE53}" presName="circle2" presStyleLbl="node1" presStyleIdx="1" presStyleCnt="7"/>
      <dgm:spPr/>
    </dgm:pt>
    <dgm:pt modelId="{438ABBE0-82EA-420F-8A63-8BE8F77043A5}" type="pres">
      <dgm:prSet presAssocID="{AFDEDC4A-9EC4-4EBF-BE3E-1787578EEE53}" presName="rect2" presStyleLbl="alignAcc1" presStyleIdx="1" presStyleCnt="7"/>
      <dgm:spPr/>
      <dgm:t>
        <a:bodyPr/>
        <a:lstStyle/>
        <a:p>
          <a:endParaRPr lang="en-US"/>
        </a:p>
      </dgm:t>
    </dgm:pt>
    <dgm:pt modelId="{A8E6B35C-FDED-466D-9A86-C93447A29C45}" type="pres">
      <dgm:prSet presAssocID="{F24B5957-FAC2-4750-8C13-D8426CFBDC7E}" presName="vertSpace3" presStyleLbl="node1" presStyleIdx="1" presStyleCnt="7"/>
      <dgm:spPr/>
    </dgm:pt>
    <dgm:pt modelId="{4AB27803-F244-4CA2-BBB6-998547CA3388}" type="pres">
      <dgm:prSet presAssocID="{F24B5957-FAC2-4750-8C13-D8426CFBDC7E}" presName="circle3" presStyleLbl="node1" presStyleIdx="2" presStyleCnt="7"/>
      <dgm:spPr/>
    </dgm:pt>
    <dgm:pt modelId="{130C4503-A248-40FC-82AF-6420D29DBB49}" type="pres">
      <dgm:prSet presAssocID="{F24B5957-FAC2-4750-8C13-D8426CFBDC7E}" presName="rect3" presStyleLbl="alignAcc1" presStyleIdx="2" presStyleCnt="7"/>
      <dgm:spPr/>
      <dgm:t>
        <a:bodyPr/>
        <a:lstStyle/>
        <a:p>
          <a:endParaRPr lang="en-US"/>
        </a:p>
      </dgm:t>
    </dgm:pt>
    <dgm:pt modelId="{C865A03E-2DF8-4826-A970-6F0418CBE729}" type="pres">
      <dgm:prSet presAssocID="{CF23EA5C-5F11-4EEB-A7A2-EFB0D94E7C56}" presName="vertSpace4" presStyleLbl="node1" presStyleIdx="2" presStyleCnt="7"/>
      <dgm:spPr/>
    </dgm:pt>
    <dgm:pt modelId="{28C0815F-8EB9-4062-8E20-28B29DBA7FC8}" type="pres">
      <dgm:prSet presAssocID="{CF23EA5C-5F11-4EEB-A7A2-EFB0D94E7C56}" presName="circle4" presStyleLbl="node1" presStyleIdx="3" presStyleCnt="7"/>
      <dgm:spPr/>
    </dgm:pt>
    <dgm:pt modelId="{C8038946-C560-47F9-850D-CB2BEEB8F356}" type="pres">
      <dgm:prSet presAssocID="{CF23EA5C-5F11-4EEB-A7A2-EFB0D94E7C56}" presName="rect4" presStyleLbl="alignAcc1" presStyleIdx="3" presStyleCnt="7"/>
      <dgm:spPr/>
      <dgm:t>
        <a:bodyPr/>
        <a:lstStyle/>
        <a:p>
          <a:endParaRPr lang="en-US"/>
        </a:p>
      </dgm:t>
    </dgm:pt>
    <dgm:pt modelId="{F3B9DD65-7B26-49FF-9D1A-16821D3476ED}" type="pres">
      <dgm:prSet presAssocID="{9D8A3EF4-A78A-46C4-9CFA-C45477262EF0}" presName="vertSpace5" presStyleLbl="node1" presStyleIdx="3" presStyleCnt="7"/>
      <dgm:spPr/>
    </dgm:pt>
    <dgm:pt modelId="{0DA41F2C-0DB6-4E5F-AD44-CEC2CAE66ECD}" type="pres">
      <dgm:prSet presAssocID="{9D8A3EF4-A78A-46C4-9CFA-C45477262EF0}" presName="circle5" presStyleLbl="node1" presStyleIdx="4" presStyleCnt="7"/>
      <dgm:spPr/>
    </dgm:pt>
    <dgm:pt modelId="{AC0D7116-A05B-4E07-86C4-FDE20971DC40}" type="pres">
      <dgm:prSet presAssocID="{9D8A3EF4-A78A-46C4-9CFA-C45477262EF0}" presName="rect5" presStyleLbl="alignAcc1" presStyleIdx="4" presStyleCnt="7"/>
      <dgm:spPr/>
      <dgm:t>
        <a:bodyPr/>
        <a:lstStyle/>
        <a:p>
          <a:endParaRPr lang="en-US"/>
        </a:p>
      </dgm:t>
    </dgm:pt>
    <dgm:pt modelId="{7B50B8AE-848A-4A73-A414-1E02B10B2343}" type="pres">
      <dgm:prSet presAssocID="{E7C1C4F5-1C02-46D7-894B-9310BA918A65}" presName="vertSpace6" presStyleLbl="node1" presStyleIdx="4" presStyleCnt="7"/>
      <dgm:spPr/>
    </dgm:pt>
    <dgm:pt modelId="{FDAFD480-B72E-4605-BAF9-8AFDF6263BE4}" type="pres">
      <dgm:prSet presAssocID="{E7C1C4F5-1C02-46D7-894B-9310BA918A65}" presName="circle6" presStyleLbl="node1" presStyleIdx="5" presStyleCnt="7"/>
      <dgm:spPr/>
    </dgm:pt>
    <dgm:pt modelId="{A22E157B-57EE-46AA-9CBF-5AD3A9E40EE9}" type="pres">
      <dgm:prSet presAssocID="{E7C1C4F5-1C02-46D7-894B-9310BA918A65}" presName="rect6" presStyleLbl="alignAcc1" presStyleIdx="5" presStyleCnt="7"/>
      <dgm:spPr/>
      <dgm:t>
        <a:bodyPr/>
        <a:lstStyle/>
        <a:p>
          <a:endParaRPr lang="en-US"/>
        </a:p>
      </dgm:t>
    </dgm:pt>
    <dgm:pt modelId="{A98BD8ED-8231-4355-AADF-5B71D9538714}" type="pres">
      <dgm:prSet presAssocID="{26B7FF17-09E0-4263-8137-1AAF4E846D17}" presName="vertSpace7" presStyleLbl="node1" presStyleIdx="5" presStyleCnt="7"/>
      <dgm:spPr/>
    </dgm:pt>
    <dgm:pt modelId="{E999E368-9395-4506-84DB-F62E3953D01D}" type="pres">
      <dgm:prSet presAssocID="{26B7FF17-09E0-4263-8137-1AAF4E846D17}" presName="circle7" presStyleLbl="node1" presStyleIdx="6" presStyleCnt="7"/>
      <dgm:spPr/>
    </dgm:pt>
    <dgm:pt modelId="{E7F09C7A-BF09-4DBA-B675-979A3995E079}" type="pres">
      <dgm:prSet presAssocID="{26B7FF17-09E0-4263-8137-1AAF4E846D17}" presName="rect7" presStyleLbl="alignAcc1" presStyleIdx="6" presStyleCnt="7"/>
      <dgm:spPr/>
      <dgm:t>
        <a:bodyPr/>
        <a:lstStyle/>
        <a:p>
          <a:endParaRPr lang="en-US"/>
        </a:p>
      </dgm:t>
    </dgm:pt>
    <dgm:pt modelId="{96DAC6BB-A374-4C01-935E-7A46987BC285}" type="pres">
      <dgm:prSet presAssocID="{0D0A4567-C985-43FF-A53D-8107F6FCFDF2}" presName="rect1ParTxNoCh" presStyleLbl="alignAcc1" presStyleIdx="6" presStyleCnt="7">
        <dgm:presLayoutVars>
          <dgm:chMax val="1"/>
          <dgm:bulletEnabled val="1"/>
        </dgm:presLayoutVars>
      </dgm:prSet>
      <dgm:spPr/>
      <dgm:t>
        <a:bodyPr/>
        <a:lstStyle/>
        <a:p>
          <a:endParaRPr lang="en-US"/>
        </a:p>
      </dgm:t>
    </dgm:pt>
    <dgm:pt modelId="{E4D39DFE-7499-4A48-A0EB-52318CB84952}" type="pres">
      <dgm:prSet presAssocID="{AFDEDC4A-9EC4-4EBF-BE3E-1787578EEE53}" presName="rect2ParTxNoCh" presStyleLbl="alignAcc1" presStyleIdx="6" presStyleCnt="7">
        <dgm:presLayoutVars>
          <dgm:chMax val="1"/>
          <dgm:bulletEnabled val="1"/>
        </dgm:presLayoutVars>
      </dgm:prSet>
      <dgm:spPr/>
      <dgm:t>
        <a:bodyPr/>
        <a:lstStyle/>
        <a:p>
          <a:endParaRPr lang="en-US"/>
        </a:p>
      </dgm:t>
    </dgm:pt>
    <dgm:pt modelId="{F6777919-6FFE-4A3A-B821-7DB8A0AD8104}" type="pres">
      <dgm:prSet presAssocID="{F24B5957-FAC2-4750-8C13-D8426CFBDC7E}" presName="rect3ParTxNoCh" presStyleLbl="alignAcc1" presStyleIdx="6" presStyleCnt="7">
        <dgm:presLayoutVars>
          <dgm:chMax val="1"/>
          <dgm:bulletEnabled val="1"/>
        </dgm:presLayoutVars>
      </dgm:prSet>
      <dgm:spPr/>
      <dgm:t>
        <a:bodyPr/>
        <a:lstStyle/>
        <a:p>
          <a:endParaRPr lang="en-US"/>
        </a:p>
      </dgm:t>
    </dgm:pt>
    <dgm:pt modelId="{50B70171-3122-4AAF-8A69-7D60C9117B51}" type="pres">
      <dgm:prSet presAssocID="{CF23EA5C-5F11-4EEB-A7A2-EFB0D94E7C56}" presName="rect4ParTxNoCh" presStyleLbl="alignAcc1" presStyleIdx="6" presStyleCnt="7">
        <dgm:presLayoutVars>
          <dgm:chMax val="1"/>
          <dgm:bulletEnabled val="1"/>
        </dgm:presLayoutVars>
      </dgm:prSet>
      <dgm:spPr/>
      <dgm:t>
        <a:bodyPr/>
        <a:lstStyle/>
        <a:p>
          <a:endParaRPr lang="en-US"/>
        </a:p>
      </dgm:t>
    </dgm:pt>
    <dgm:pt modelId="{CD41F8FE-DF26-4D5D-B6A1-BB54C3256B0D}" type="pres">
      <dgm:prSet presAssocID="{9D8A3EF4-A78A-46C4-9CFA-C45477262EF0}" presName="rect5ParTxNoCh" presStyleLbl="alignAcc1" presStyleIdx="6" presStyleCnt="7">
        <dgm:presLayoutVars>
          <dgm:chMax val="1"/>
          <dgm:bulletEnabled val="1"/>
        </dgm:presLayoutVars>
      </dgm:prSet>
      <dgm:spPr/>
      <dgm:t>
        <a:bodyPr/>
        <a:lstStyle/>
        <a:p>
          <a:endParaRPr lang="en-US"/>
        </a:p>
      </dgm:t>
    </dgm:pt>
    <dgm:pt modelId="{55A760C5-6201-43DC-87F5-380F5B666DC3}" type="pres">
      <dgm:prSet presAssocID="{E7C1C4F5-1C02-46D7-894B-9310BA918A65}" presName="rect6ParTxNoCh" presStyleLbl="alignAcc1" presStyleIdx="6" presStyleCnt="7">
        <dgm:presLayoutVars>
          <dgm:chMax val="1"/>
          <dgm:bulletEnabled val="1"/>
        </dgm:presLayoutVars>
      </dgm:prSet>
      <dgm:spPr/>
      <dgm:t>
        <a:bodyPr/>
        <a:lstStyle/>
        <a:p>
          <a:endParaRPr lang="en-US"/>
        </a:p>
      </dgm:t>
    </dgm:pt>
    <dgm:pt modelId="{33D0173C-151B-4A26-8BCD-A9A522C725C4}" type="pres">
      <dgm:prSet presAssocID="{26B7FF17-09E0-4263-8137-1AAF4E846D17}" presName="rect7ParTxNoCh" presStyleLbl="alignAcc1" presStyleIdx="6" presStyleCnt="7">
        <dgm:presLayoutVars>
          <dgm:chMax val="1"/>
          <dgm:bulletEnabled val="1"/>
        </dgm:presLayoutVars>
      </dgm:prSet>
      <dgm:spPr/>
      <dgm:t>
        <a:bodyPr/>
        <a:lstStyle/>
        <a:p>
          <a:endParaRPr lang="en-US"/>
        </a:p>
      </dgm:t>
    </dgm:pt>
  </dgm:ptLst>
  <dgm:cxnLst>
    <dgm:cxn modelId="{2B030B4E-20D2-46AC-9B61-A717BE111658}" type="presOf" srcId="{9D8A3EF4-A78A-46C4-9CFA-C45477262EF0}" destId="{CD41F8FE-DF26-4D5D-B6A1-BB54C3256B0D}" srcOrd="1" destOrd="0" presId="urn:microsoft.com/office/officeart/2005/8/layout/target3"/>
    <dgm:cxn modelId="{23547E72-401A-471C-A3C8-8408F85557F9}" type="presOf" srcId="{0D0A4567-C985-43FF-A53D-8107F6FCFDF2}" destId="{866BE2A3-9C87-4531-926C-9B3A49F84F16}" srcOrd="0" destOrd="0" presId="urn:microsoft.com/office/officeart/2005/8/layout/target3"/>
    <dgm:cxn modelId="{3C65A65C-F7F0-40FC-93B1-5BA7A5394AA4}" type="presOf" srcId="{26B7FF17-09E0-4263-8137-1AAF4E846D17}" destId="{E7F09C7A-BF09-4DBA-B675-979A3995E079}" srcOrd="0" destOrd="0" presId="urn:microsoft.com/office/officeart/2005/8/layout/target3"/>
    <dgm:cxn modelId="{B5F88367-BA0B-4B0C-B881-409B6AB02176}" type="presOf" srcId="{9D8A3EF4-A78A-46C4-9CFA-C45477262EF0}" destId="{AC0D7116-A05B-4E07-86C4-FDE20971DC40}" srcOrd="0" destOrd="0" presId="urn:microsoft.com/office/officeart/2005/8/layout/target3"/>
    <dgm:cxn modelId="{E437E0CF-66A9-4EC1-9A2B-70F98E2F4534}" type="presOf" srcId="{38B404CD-57F7-46A3-9EBA-74B766D5E1FF}" destId="{A2D861AF-D0E3-493F-ABB5-96D0278C0F52}" srcOrd="0" destOrd="0" presId="urn:microsoft.com/office/officeart/2005/8/layout/target3"/>
    <dgm:cxn modelId="{478AF161-5BBC-4AF5-BD7C-E038AA82A195}" type="presOf" srcId="{AFDEDC4A-9EC4-4EBF-BE3E-1787578EEE53}" destId="{E4D39DFE-7499-4A48-A0EB-52318CB84952}" srcOrd="1" destOrd="0" presId="urn:microsoft.com/office/officeart/2005/8/layout/target3"/>
    <dgm:cxn modelId="{4EBA06D9-E345-4093-8BDF-773E7A105E39}" type="presOf" srcId="{E7C1C4F5-1C02-46D7-894B-9310BA918A65}" destId="{A22E157B-57EE-46AA-9CBF-5AD3A9E40EE9}" srcOrd="0" destOrd="0" presId="urn:microsoft.com/office/officeart/2005/8/layout/target3"/>
    <dgm:cxn modelId="{FC713261-43CA-47A3-AF7F-9B9EBA12E2C0}" srcId="{38B404CD-57F7-46A3-9EBA-74B766D5E1FF}" destId="{AFDEDC4A-9EC4-4EBF-BE3E-1787578EEE53}" srcOrd="1" destOrd="0" parTransId="{439F4FDB-B3CF-43CF-96B0-12A1E5D81212}" sibTransId="{30E2A0FF-190F-4F24-A708-B6F29F728324}"/>
    <dgm:cxn modelId="{671CA285-1CF9-47DE-82D8-0D0E224F5F5B}" type="presOf" srcId="{E7C1C4F5-1C02-46D7-894B-9310BA918A65}" destId="{55A760C5-6201-43DC-87F5-380F5B666DC3}" srcOrd="1" destOrd="0" presId="urn:microsoft.com/office/officeart/2005/8/layout/target3"/>
    <dgm:cxn modelId="{2F45BC9A-C9DD-4C03-B0AA-88D0DBE1BA45}" type="presOf" srcId="{F24B5957-FAC2-4750-8C13-D8426CFBDC7E}" destId="{130C4503-A248-40FC-82AF-6420D29DBB49}" srcOrd="0" destOrd="0" presId="urn:microsoft.com/office/officeart/2005/8/layout/target3"/>
    <dgm:cxn modelId="{1C81A787-F7C4-4C7B-9F41-8D0D15890E4C}" srcId="{38B404CD-57F7-46A3-9EBA-74B766D5E1FF}" destId="{0D0A4567-C985-43FF-A53D-8107F6FCFDF2}" srcOrd="0" destOrd="0" parTransId="{39A22AE1-E1CF-45F8-8195-61B9505ED8B0}" sibTransId="{41722A84-AE24-4440-886C-5FA6E404E284}"/>
    <dgm:cxn modelId="{4EB18459-7D9A-4824-98EB-AB75FE785008}" type="presOf" srcId="{CF23EA5C-5F11-4EEB-A7A2-EFB0D94E7C56}" destId="{C8038946-C560-47F9-850D-CB2BEEB8F356}" srcOrd="0" destOrd="0" presId="urn:microsoft.com/office/officeart/2005/8/layout/target3"/>
    <dgm:cxn modelId="{F0C8C953-1009-4FA8-984F-6C07BF0471D5}" type="presOf" srcId="{AFDEDC4A-9EC4-4EBF-BE3E-1787578EEE53}" destId="{438ABBE0-82EA-420F-8A63-8BE8F77043A5}" srcOrd="0" destOrd="0" presId="urn:microsoft.com/office/officeart/2005/8/layout/target3"/>
    <dgm:cxn modelId="{DFD495DF-70BA-48B6-A2A3-7AED5AF4F205}" type="presOf" srcId="{CF23EA5C-5F11-4EEB-A7A2-EFB0D94E7C56}" destId="{50B70171-3122-4AAF-8A69-7D60C9117B51}" srcOrd="1" destOrd="0" presId="urn:microsoft.com/office/officeart/2005/8/layout/target3"/>
    <dgm:cxn modelId="{E0D68735-F833-46B1-B23D-BEC7301661BD}" srcId="{38B404CD-57F7-46A3-9EBA-74B766D5E1FF}" destId="{9D8A3EF4-A78A-46C4-9CFA-C45477262EF0}" srcOrd="4" destOrd="0" parTransId="{ADA93199-8F7E-47E5-8471-CC465915B422}" sibTransId="{685DBDEB-230D-4D16-A2AB-06A6059838C2}"/>
    <dgm:cxn modelId="{8CDB400D-2038-43B8-9E21-D2E2857DFDCC}" type="presOf" srcId="{26B7FF17-09E0-4263-8137-1AAF4E846D17}" destId="{33D0173C-151B-4A26-8BCD-A9A522C725C4}" srcOrd="1" destOrd="0" presId="urn:microsoft.com/office/officeart/2005/8/layout/target3"/>
    <dgm:cxn modelId="{83281A4F-16C5-414F-BB35-5833AB83DDA0}" srcId="{38B404CD-57F7-46A3-9EBA-74B766D5E1FF}" destId="{CF23EA5C-5F11-4EEB-A7A2-EFB0D94E7C56}" srcOrd="3" destOrd="0" parTransId="{8BBA7AD0-95F0-4CAC-B850-6ACA5EE1253D}" sibTransId="{F72B40E0-4946-40BD-8AAC-8F629094EEDD}"/>
    <dgm:cxn modelId="{DA23E448-ECDE-4D55-B4DB-CF78E9A97BDE}" type="presOf" srcId="{F24B5957-FAC2-4750-8C13-D8426CFBDC7E}" destId="{F6777919-6FFE-4A3A-B821-7DB8A0AD8104}" srcOrd="1" destOrd="0" presId="urn:microsoft.com/office/officeart/2005/8/layout/target3"/>
    <dgm:cxn modelId="{494D9FB1-4324-4F86-8538-540C6235156E}" srcId="{38B404CD-57F7-46A3-9EBA-74B766D5E1FF}" destId="{26B7FF17-09E0-4263-8137-1AAF4E846D17}" srcOrd="6" destOrd="0" parTransId="{C2DC2425-132B-40D3-A86F-A3E8F3548C50}" sibTransId="{55C28B45-B552-4505-9E46-F84086725C6E}"/>
    <dgm:cxn modelId="{C1786BE8-7240-4C59-8E77-192EC2CD0C1D}" srcId="{38B404CD-57F7-46A3-9EBA-74B766D5E1FF}" destId="{E7C1C4F5-1C02-46D7-894B-9310BA918A65}" srcOrd="5" destOrd="0" parTransId="{D6E7C143-9F5C-4F23-A3D4-B05B47D087A7}" sibTransId="{D685A1D7-F2A7-4969-8DCC-777F0B31A6DE}"/>
    <dgm:cxn modelId="{27C52987-D54C-46AE-BFAF-AFE2199C1AE1}" srcId="{38B404CD-57F7-46A3-9EBA-74B766D5E1FF}" destId="{F24B5957-FAC2-4750-8C13-D8426CFBDC7E}" srcOrd="2" destOrd="0" parTransId="{DC01EC72-D08D-45F6-92D3-7D328F5375B1}" sibTransId="{68470C6A-06DF-4EC6-BFE5-345BAC64F686}"/>
    <dgm:cxn modelId="{90193055-ED53-416B-8B6E-DE955ACD061F}" type="presOf" srcId="{0D0A4567-C985-43FF-A53D-8107F6FCFDF2}" destId="{96DAC6BB-A374-4C01-935E-7A46987BC285}" srcOrd="1" destOrd="0" presId="urn:microsoft.com/office/officeart/2005/8/layout/target3"/>
    <dgm:cxn modelId="{1FA1B26A-5055-43A2-980B-A2ED039A7047}" type="presParOf" srcId="{A2D861AF-D0E3-493F-ABB5-96D0278C0F52}" destId="{FF502D49-B229-4611-8682-96C9F5F685CA}" srcOrd="0" destOrd="0" presId="urn:microsoft.com/office/officeart/2005/8/layout/target3"/>
    <dgm:cxn modelId="{2D86C91F-4B7A-42D5-87FA-3E25337622A6}" type="presParOf" srcId="{A2D861AF-D0E3-493F-ABB5-96D0278C0F52}" destId="{7CB19AA8-0F66-4D8C-8A11-C7668E1C445D}" srcOrd="1" destOrd="0" presId="urn:microsoft.com/office/officeart/2005/8/layout/target3"/>
    <dgm:cxn modelId="{C5790FE4-ED8A-4001-A8F2-23EB50428BB7}" type="presParOf" srcId="{A2D861AF-D0E3-493F-ABB5-96D0278C0F52}" destId="{866BE2A3-9C87-4531-926C-9B3A49F84F16}" srcOrd="2" destOrd="0" presId="urn:microsoft.com/office/officeart/2005/8/layout/target3"/>
    <dgm:cxn modelId="{CC06DF86-0DA5-458C-AE08-EA04E532ED9A}" type="presParOf" srcId="{A2D861AF-D0E3-493F-ABB5-96D0278C0F52}" destId="{56AF8B54-12E5-4858-9C5C-20D1F0EEB29C}" srcOrd="3" destOrd="0" presId="urn:microsoft.com/office/officeart/2005/8/layout/target3"/>
    <dgm:cxn modelId="{E9805B84-AC6F-4B44-B00C-2169F16406AB}" type="presParOf" srcId="{A2D861AF-D0E3-493F-ABB5-96D0278C0F52}" destId="{2038C315-BD05-4EE8-B155-DD047F92B959}" srcOrd="4" destOrd="0" presId="urn:microsoft.com/office/officeart/2005/8/layout/target3"/>
    <dgm:cxn modelId="{4820DE95-33F8-4713-9ABA-20A69183BC69}" type="presParOf" srcId="{A2D861AF-D0E3-493F-ABB5-96D0278C0F52}" destId="{438ABBE0-82EA-420F-8A63-8BE8F77043A5}" srcOrd="5" destOrd="0" presId="urn:microsoft.com/office/officeart/2005/8/layout/target3"/>
    <dgm:cxn modelId="{2E367A82-4834-4AB2-AAEB-0C0E4FB6E025}" type="presParOf" srcId="{A2D861AF-D0E3-493F-ABB5-96D0278C0F52}" destId="{A8E6B35C-FDED-466D-9A86-C93447A29C45}" srcOrd="6" destOrd="0" presId="urn:microsoft.com/office/officeart/2005/8/layout/target3"/>
    <dgm:cxn modelId="{A247B3C1-B1BF-4FE7-93B2-C72759A98BEA}" type="presParOf" srcId="{A2D861AF-D0E3-493F-ABB5-96D0278C0F52}" destId="{4AB27803-F244-4CA2-BBB6-998547CA3388}" srcOrd="7" destOrd="0" presId="urn:microsoft.com/office/officeart/2005/8/layout/target3"/>
    <dgm:cxn modelId="{1F6C79DB-BB22-45C7-AB2B-2AA345559C9D}" type="presParOf" srcId="{A2D861AF-D0E3-493F-ABB5-96D0278C0F52}" destId="{130C4503-A248-40FC-82AF-6420D29DBB49}" srcOrd="8" destOrd="0" presId="urn:microsoft.com/office/officeart/2005/8/layout/target3"/>
    <dgm:cxn modelId="{095998BD-FD58-4156-A77A-A5F36A1EDE3A}" type="presParOf" srcId="{A2D861AF-D0E3-493F-ABB5-96D0278C0F52}" destId="{C865A03E-2DF8-4826-A970-6F0418CBE729}" srcOrd="9" destOrd="0" presId="urn:microsoft.com/office/officeart/2005/8/layout/target3"/>
    <dgm:cxn modelId="{F9605DEF-0BCE-4976-8EE4-CEDFF2061A7B}" type="presParOf" srcId="{A2D861AF-D0E3-493F-ABB5-96D0278C0F52}" destId="{28C0815F-8EB9-4062-8E20-28B29DBA7FC8}" srcOrd="10" destOrd="0" presId="urn:microsoft.com/office/officeart/2005/8/layout/target3"/>
    <dgm:cxn modelId="{8348861F-D7B1-438E-9515-66EF37BEB80F}" type="presParOf" srcId="{A2D861AF-D0E3-493F-ABB5-96D0278C0F52}" destId="{C8038946-C560-47F9-850D-CB2BEEB8F356}" srcOrd="11" destOrd="0" presId="urn:microsoft.com/office/officeart/2005/8/layout/target3"/>
    <dgm:cxn modelId="{E17351BD-BE63-46CB-B44B-112609E4A0EE}" type="presParOf" srcId="{A2D861AF-D0E3-493F-ABB5-96D0278C0F52}" destId="{F3B9DD65-7B26-49FF-9D1A-16821D3476ED}" srcOrd="12" destOrd="0" presId="urn:microsoft.com/office/officeart/2005/8/layout/target3"/>
    <dgm:cxn modelId="{4A547F5D-8943-460B-8875-9E73BFDD7167}" type="presParOf" srcId="{A2D861AF-D0E3-493F-ABB5-96D0278C0F52}" destId="{0DA41F2C-0DB6-4E5F-AD44-CEC2CAE66ECD}" srcOrd="13" destOrd="0" presId="urn:microsoft.com/office/officeart/2005/8/layout/target3"/>
    <dgm:cxn modelId="{73BED777-CFFB-469F-BD05-D842F7887B38}" type="presParOf" srcId="{A2D861AF-D0E3-493F-ABB5-96D0278C0F52}" destId="{AC0D7116-A05B-4E07-86C4-FDE20971DC40}" srcOrd="14" destOrd="0" presId="urn:microsoft.com/office/officeart/2005/8/layout/target3"/>
    <dgm:cxn modelId="{0918ACAA-C6E1-47C8-B9DE-EF469AEDF4BB}" type="presParOf" srcId="{A2D861AF-D0E3-493F-ABB5-96D0278C0F52}" destId="{7B50B8AE-848A-4A73-A414-1E02B10B2343}" srcOrd="15" destOrd="0" presId="urn:microsoft.com/office/officeart/2005/8/layout/target3"/>
    <dgm:cxn modelId="{073451A9-4924-4A75-991B-A4B0C54D2D09}" type="presParOf" srcId="{A2D861AF-D0E3-493F-ABB5-96D0278C0F52}" destId="{FDAFD480-B72E-4605-BAF9-8AFDF6263BE4}" srcOrd="16" destOrd="0" presId="urn:microsoft.com/office/officeart/2005/8/layout/target3"/>
    <dgm:cxn modelId="{D36A996E-E9F5-4BEA-A32F-9DAD9C019354}" type="presParOf" srcId="{A2D861AF-D0E3-493F-ABB5-96D0278C0F52}" destId="{A22E157B-57EE-46AA-9CBF-5AD3A9E40EE9}" srcOrd="17" destOrd="0" presId="urn:microsoft.com/office/officeart/2005/8/layout/target3"/>
    <dgm:cxn modelId="{8E823BB3-6D08-4488-94DC-2AE2674B97AC}" type="presParOf" srcId="{A2D861AF-D0E3-493F-ABB5-96D0278C0F52}" destId="{A98BD8ED-8231-4355-AADF-5B71D9538714}" srcOrd="18" destOrd="0" presId="urn:microsoft.com/office/officeart/2005/8/layout/target3"/>
    <dgm:cxn modelId="{E595D2B1-3F26-43D9-8E80-1293FCF39792}" type="presParOf" srcId="{A2D861AF-D0E3-493F-ABB5-96D0278C0F52}" destId="{E999E368-9395-4506-84DB-F62E3953D01D}" srcOrd="19" destOrd="0" presId="urn:microsoft.com/office/officeart/2005/8/layout/target3"/>
    <dgm:cxn modelId="{AA42AE5A-6F64-4FF4-9003-776F657B120A}" type="presParOf" srcId="{A2D861AF-D0E3-493F-ABB5-96D0278C0F52}" destId="{E7F09C7A-BF09-4DBA-B675-979A3995E079}" srcOrd="20" destOrd="0" presId="urn:microsoft.com/office/officeart/2005/8/layout/target3"/>
    <dgm:cxn modelId="{3FAAE52B-2767-4D09-8964-424BEA7165D7}" type="presParOf" srcId="{A2D861AF-D0E3-493F-ABB5-96D0278C0F52}" destId="{96DAC6BB-A374-4C01-935E-7A46987BC285}" srcOrd="21" destOrd="0" presId="urn:microsoft.com/office/officeart/2005/8/layout/target3"/>
    <dgm:cxn modelId="{B42991F2-A77C-44E0-9403-F4414FE5054D}" type="presParOf" srcId="{A2D861AF-D0E3-493F-ABB5-96D0278C0F52}" destId="{E4D39DFE-7499-4A48-A0EB-52318CB84952}" srcOrd="22" destOrd="0" presId="urn:microsoft.com/office/officeart/2005/8/layout/target3"/>
    <dgm:cxn modelId="{A2D681E3-0C1D-455C-896D-FECD1F6E6BF4}" type="presParOf" srcId="{A2D861AF-D0E3-493F-ABB5-96D0278C0F52}" destId="{F6777919-6FFE-4A3A-B821-7DB8A0AD8104}" srcOrd="23" destOrd="0" presId="urn:microsoft.com/office/officeart/2005/8/layout/target3"/>
    <dgm:cxn modelId="{CB11B9B6-9B94-4E9B-ABED-F5E184C3924E}" type="presParOf" srcId="{A2D861AF-D0E3-493F-ABB5-96D0278C0F52}" destId="{50B70171-3122-4AAF-8A69-7D60C9117B51}" srcOrd="24" destOrd="0" presId="urn:microsoft.com/office/officeart/2005/8/layout/target3"/>
    <dgm:cxn modelId="{08E18072-ECC6-428A-BAD4-BC06BEA9DF7F}" type="presParOf" srcId="{A2D861AF-D0E3-493F-ABB5-96D0278C0F52}" destId="{CD41F8FE-DF26-4D5D-B6A1-BB54C3256B0D}" srcOrd="25" destOrd="0" presId="urn:microsoft.com/office/officeart/2005/8/layout/target3"/>
    <dgm:cxn modelId="{E7EB63EE-CC68-4E9E-84C9-40EC947B0023}" type="presParOf" srcId="{A2D861AF-D0E3-493F-ABB5-96D0278C0F52}" destId="{55A760C5-6201-43DC-87F5-380F5B666DC3}" srcOrd="26" destOrd="0" presId="urn:microsoft.com/office/officeart/2005/8/layout/target3"/>
    <dgm:cxn modelId="{0533C15B-E785-490A-AD4A-4711F9A679D1}" type="presParOf" srcId="{A2D861AF-D0E3-493F-ABB5-96D0278C0F52}" destId="{33D0173C-151B-4A26-8BCD-A9A522C725C4}" srcOrd="27" destOrd="0" presId="urn:microsoft.com/office/officeart/2005/8/layout/target3"/>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FB64C-18FC-4172-9149-FE937536F7DA}">
      <dsp:nvSpPr>
        <dsp:cNvPr id="0" name=""/>
        <dsp:cNvSpPr/>
      </dsp:nvSpPr>
      <dsp:spPr>
        <a:xfrm>
          <a:off x="0" y="129539"/>
          <a:ext cx="2103120" cy="2103120"/>
        </a:xfrm>
        <a:prstGeom prst="pie">
          <a:avLst>
            <a:gd name="adj1" fmla="val 5400000"/>
            <a:gd name="adj2" fmla="val 16200000"/>
          </a:avLst>
        </a:prstGeom>
        <a:gradFill rotWithShape="0">
          <a:gsLst>
            <a:gs pos="0">
              <a:schemeClr val="accent1">
                <a:shade val="50000"/>
                <a:hueOff val="0"/>
                <a:satOff val="0"/>
                <a:lumOff val="0"/>
                <a:alphaOff val="0"/>
                <a:tint val="50000"/>
                <a:satMod val="300000"/>
              </a:schemeClr>
            </a:gs>
            <a:gs pos="35000">
              <a:schemeClr val="accent1">
                <a:shade val="50000"/>
                <a:hueOff val="0"/>
                <a:satOff val="0"/>
                <a:lumOff val="0"/>
                <a:alphaOff val="0"/>
                <a:tint val="37000"/>
                <a:satMod val="300000"/>
              </a:schemeClr>
            </a:gs>
            <a:gs pos="100000">
              <a:schemeClr val="accent1">
                <a:shade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23C47C3-C351-4557-BCD7-4983D1461143}">
      <dsp:nvSpPr>
        <dsp:cNvPr id="0" name=""/>
        <dsp:cNvSpPr/>
      </dsp:nvSpPr>
      <dsp:spPr>
        <a:xfrm>
          <a:off x="1051560" y="129539"/>
          <a:ext cx="2453640" cy="2103120"/>
        </a:xfrm>
        <a:prstGeom prst="rect">
          <a:avLst/>
        </a:prstGeom>
        <a:solidFill>
          <a:schemeClr val="lt1">
            <a:alpha val="90000"/>
            <a:hueOff val="0"/>
            <a:satOff val="0"/>
            <a:lumOff val="0"/>
            <a:alphaOff val="0"/>
          </a:schemeClr>
        </a:solidFill>
        <a:ln w="9525" cap="flat" cmpd="sng" algn="ctr">
          <a:solidFill>
            <a:schemeClr val="accent1">
              <a:shade val="5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Insured</a:t>
          </a:r>
          <a:endParaRPr lang="en-US" sz="2000" kern="1200" dirty="0"/>
        </a:p>
      </dsp:txBody>
      <dsp:txXfrm>
        <a:off x="1051560" y="129539"/>
        <a:ext cx="1226820" cy="998982"/>
      </dsp:txXfrm>
    </dsp:sp>
    <dsp:sp modelId="{0BD92A8C-A738-483C-82E1-4382520B7D16}">
      <dsp:nvSpPr>
        <dsp:cNvPr id="0" name=""/>
        <dsp:cNvSpPr/>
      </dsp:nvSpPr>
      <dsp:spPr>
        <a:xfrm>
          <a:off x="552069" y="1128521"/>
          <a:ext cx="998982" cy="998982"/>
        </a:xfrm>
        <a:prstGeom prst="pie">
          <a:avLst>
            <a:gd name="adj1" fmla="val 5400000"/>
            <a:gd name="adj2" fmla="val 16200000"/>
          </a:avLst>
        </a:prstGeom>
        <a:gradFill rotWithShape="0">
          <a:gsLst>
            <a:gs pos="0">
              <a:schemeClr val="accent1">
                <a:shade val="50000"/>
                <a:hueOff val="361437"/>
                <a:satOff val="-7560"/>
                <a:lumOff val="42063"/>
                <a:alphaOff val="0"/>
                <a:tint val="50000"/>
                <a:satMod val="300000"/>
              </a:schemeClr>
            </a:gs>
            <a:gs pos="35000">
              <a:schemeClr val="accent1">
                <a:shade val="50000"/>
                <a:hueOff val="361437"/>
                <a:satOff val="-7560"/>
                <a:lumOff val="42063"/>
                <a:alphaOff val="0"/>
                <a:tint val="37000"/>
                <a:satMod val="300000"/>
              </a:schemeClr>
            </a:gs>
            <a:gs pos="100000">
              <a:schemeClr val="accent1">
                <a:shade val="50000"/>
                <a:hueOff val="361437"/>
                <a:satOff val="-7560"/>
                <a:lumOff val="4206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1680494-B123-4579-A0C9-94182C98D82C}">
      <dsp:nvSpPr>
        <dsp:cNvPr id="0" name=""/>
        <dsp:cNvSpPr/>
      </dsp:nvSpPr>
      <dsp:spPr>
        <a:xfrm>
          <a:off x="1051560" y="1128521"/>
          <a:ext cx="2453640" cy="998982"/>
        </a:xfrm>
        <a:prstGeom prst="rect">
          <a:avLst/>
        </a:prstGeom>
        <a:solidFill>
          <a:schemeClr val="lt1">
            <a:alpha val="90000"/>
            <a:hueOff val="0"/>
            <a:satOff val="0"/>
            <a:lumOff val="0"/>
            <a:alphaOff val="0"/>
          </a:schemeClr>
        </a:solidFill>
        <a:ln w="9525" cap="flat" cmpd="sng" algn="ctr">
          <a:solidFill>
            <a:schemeClr val="accent1">
              <a:shade val="50000"/>
              <a:hueOff val="361437"/>
              <a:satOff val="-7560"/>
              <a:lumOff val="4206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Uninsured</a:t>
          </a:r>
          <a:endParaRPr lang="en-US" sz="2000" kern="1200" dirty="0"/>
        </a:p>
      </dsp:txBody>
      <dsp:txXfrm>
        <a:off x="1051560" y="1128521"/>
        <a:ext cx="1226820" cy="998982"/>
      </dsp:txXfrm>
    </dsp:sp>
    <dsp:sp modelId="{E608E042-4A2E-4B7E-8F09-C2D6E4424832}">
      <dsp:nvSpPr>
        <dsp:cNvPr id="0" name=""/>
        <dsp:cNvSpPr/>
      </dsp:nvSpPr>
      <dsp:spPr>
        <a:xfrm>
          <a:off x="2278380" y="129539"/>
          <a:ext cx="1226820" cy="99898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smtClean="0"/>
            <a:t>Sex</a:t>
          </a:r>
          <a:endParaRPr lang="en-US" sz="2600" kern="1200" dirty="0"/>
        </a:p>
        <a:p>
          <a:pPr marL="228600" lvl="1" indent="-228600" algn="l" defTabSz="1155700">
            <a:lnSpc>
              <a:spcPct val="90000"/>
            </a:lnSpc>
            <a:spcBef>
              <a:spcPct val="0"/>
            </a:spcBef>
            <a:spcAft>
              <a:spcPct val="15000"/>
            </a:spcAft>
            <a:buChar char="••"/>
          </a:pPr>
          <a:r>
            <a:rPr lang="en-US" sz="2600" kern="1200" dirty="0" smtClean="0"/>
            <a:t>Age</a:t>
          </a:r>
          <a:endParaRPr lang="en-US" sz="2600" kern="1200" dirty="0"/>
        </a:p>
      </dsp:txBody>
      <dsp:txXfrm>
        <a:off x="2278380" y="129539"/>
        <a:ext cx="1226820" cy="998982"/>
      </dsp:txXfrm>
    </dsp:sp>
    <dsp:sp modelId="{9E5F113A-25BC-4DAC-9EF0-A290D0DD549F}">
      <dsp:nvSpPr>
        <dsp:cNvPr id="0" name=""/>
        <dsp:cNvSpPr/>
      </dsp:nvSpPr>
      <dsp:spPr>
        <a:xfrm>
          <a:off x="2278380" y="1128521"/>
          <a:ext cx="1226820" cy="998982"/>
        </a:xfrm>
        <a:prstGeom prst="rect">
          <a:avLst/>
        </a:prstGeom>
        <a:noFill/>
        <a:ln w="9525" cap="flat" cmpd="sng" algn="ctr">
          <a:noFill/>
          <a:prstDash val="solid"/>
        </a:ln>
        <a:effectLst/>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smtClean="0"/>
            <a:t>Sex</a:t>
          </a:r>
          <a:endParaRPr lang="en-US" sz="2600" kern="1200" dirty="0"/>
        </a:p>
        <a:p>
          <a:pPr marL="228600" lvl="1" indent="-228600" algn="l" defTabSz="1155700">
            <a:lnSpc>
              <a:spcPct val="90000"/>
            </a:lnSpc>
            <a:spcBef>
              <a:spcPct val="0"/>
            </a:spcBef>
            <a:spcAft>
              <a:spcPct val="15000"/>
            </a:spcAft>
            <a:buChar char="••"/>
          </a:pPr>
          <a:r>
            <a:rPr lang="en-US" sz="2600" kern="1200" dirty="0" smtClean="0"/>
            <a:t>Age</a:t>
          </a:r>
          <a:endParaRPr lang="en-US" sz="2600" kern="1200" dirty="0"/>
        </a:p>
      </dsp:txBody>
      <dsp:txXfrm>
        <a:off x="2278380" y="1128521"/>
        <a:ext cx="1226820" cy="9989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502D49-B229-4611-8682-96C9F5F685CA}">
      <dsp:nvSpPr>
        <dsp:cNvPr id="0" name=""/>
        <dsp:cNvSpPr/>
      </dsp:nvSpPr>
      <dsp:spPr>
        <a:xfrm>
          <a:off x="0" y="662939"/>
          <a:ext cx="2331720" cy="2331720"/>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66BE2A3-9C87-4531-926C-9B3A49F84F16}">
      <dsp:nvSpPr>
        <dsp:cNvPr id="0" name=""/>
        <dsp:cNvSpPr/>
      </dsp:nvSpPr>
      <dsp:spPr>
        <a:xfrm>
          <a:off x="1165860" y="662939"/>
          <a:ext cx="2720340" cy="233172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baseline="0" dirty="0" smtClean="0"/>
            <a:t>Employment-based</a:t>
          </a:r>
          <a:endParaRPr lang="en-US" sz="1200" kern="1200" baseline="0" dirty="0"/>
        </a:p>
      </dsp:txBody>
      <dsp:txXfrm>
        <a:off x="1165860" y="662939"/>
        <a:ext cx="2720340" cy="233171"/>
      </dsp:txXfrm>
    </dsp:sp>
    <dsp:sp modelId="{2038C315-BD05-4EE8-B155-DD047F92B959}">
      <dsp:nvSpPr>
        <dsp:cNvPr id="0" name=""/>
        <dsp:cNvSpPr/>
      </dsp:nvSpPr>
      <dsp:spPr>
        <a:xfrm>
          <a:off x="174878" y="896111"/>
          <a:ext cx="1981962" cy="1981962"/>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38ABBE0-82EA-420F-8A63-8BE8F77043A5}">
      <dsp:nvSpPr>
        <dsp:cNvPr id="0" name=""/>
        <dsp:cNvSpPr/>
      </dsp:nvSpPr>
      <dsp:spPr>
        <a:xfrm>
          <a:off x="1165860" y="896111"/>
          <a:ext cx="2720340" cy="1981962"/>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Own Employment-based</a:t>
          </a:r>
          <a:endParaRPr lang="en-US" sz="1200" kern="1200" dirty="0"/>
        </a:p>
      </dsp:txBody>
      <dsp:txXfrm>
        <a:off x="1165860" y="896111"/>
        <a:ext cx="2720340" cy="233171"/>
      </dsp:txXfrm>
    </dsp:sp>
    <dsp:sp modelId="{4AB27803-F244-4CA2-BBB6-998547CA3388}">
      <dsp:nvSpPr>
        <dsp:cNvPr id="0" name=""/>
        <dsp:cNvSpPr/>
      </dsp:nvSpPr>
      <dsp:spPr>
        <a:xfrm>
          <a:off x="349757" y="1129283"/>
          <a:ext cx="1632204" cy="1632204"/>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30C4503-A248-40FC-82AF-6420D29DBB49}">
      <dsp:nvSpPr>
        <dsp:cNvPr id="0" name=""/>
        <dsp:cNvSpPr/>
      </dsp:nvSpPr>
      <dsp:spPr>
        <a:xfrm>
          <a:off x="1165860" y="1129283"/>
          <a:ext cx="2720340" cy="1632204"/>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Direct-purchase</a:t>
          </a:r>
          <a:endParaRPr lang="en-US" sz="1200" kern="1200" dirty="0"/>
        </a:p>
      </dsp:txBody>
      <dsp:txXfrm>
        <a:off x="1165860" y="1129283"/>
        <a:ext cx="2720340" cy="233171"/>
      </dsp:txXfrm>
    </dsp:sp>
    <dsp:sp modelId="{28C0815F-8EB9-4062-8E20-28B29DBA7FC8}">
      <dsp:nvSpPr>
        <dsp:cNvPr id="0" name=""/>
        <dsp:cNvSpPr/>
      </dsp:nvSpPr>
      <dsp:spPr>
        <a:xfrm>
          <a:off x="524636" y="1362454"/>
          <a:ext cx="1282447" cy="1282447"/>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8038946-C560-47F9-850D-CB2BEEB8F356}">
      <dsp:nvSpPr>
        <dsp:cNvPr id="0" name=""/>
        <dsp:cNvSpPr/>
      </dsp:nvSpPr>
      <dsp:spPr>
        <a:xfrm>
          <a:off x="1165860" y="1362454"/>
          <a:ext cx="2720340" cy="1282447"/>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Government</a:t>
          </a:r>
          <a:endParaRPr lang="en-US" sz="1200" kern="1200" dirty="0"/>
        </a:p>
      </dsp:txBody>
      <dsp:txXfrm>
        <a:off x="1165860" y="1362454"/>
        <a:ext cx="2720340" cy="233174"/>
      </dsp:txXfrm>
    </dsp:sp>
    <dsp:sp modelId="{0DA41F2C-0DB6-4E5F-AD44-CEC2CAE66ECD}">
      <dsp:nvSpPr>
        <dsp:cNvPr id="0" name=""/>
        <dsp:cNvSpPr/>
      </dsp:nvSpPr>
      <dsp:spPr>
        <a:xfrm>
          <a:off x="699516" y="1595629"/>
          <a:ext cx="932686" cy="932686"/>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C0D7116-A05B-4E07-86C4-FDE20971DC40}">
      <dsp:nvSpPr>
        <dsp:cNvPr id="0" name=""/>
        <dsp:cNvSpPr/>
      </dsp:nvSpPr>
      <dsp:spPr>
        <a:xfrm>
          <a:off x="1165860" y="1595629"/>
          <a:ext cx="2720340" cy="932686"/>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Medicare</a:t>
          </a:r>
          <a:endParaRPr lang="en-US" sz="1200" kern="1200" dirty="0"/>
        </a:p>
      </dsp:txBody>
      <dsp:txXfrm>
        <a:off x="1165860" y="1595629"/>
        <a:ext cx="2720340" cy="233171"/>
      </dsp:txXfrm>
    </dsp:sp>
    <dsp:sp modelId="{FDAFD480-B72E-4605-BAF9-8AFDF6263BE4}">
      <dsp:nvSpPr>
        <dsp:cNvPr id="0" name=""/>
        <dsp:cNvSpPr/>
      </dsp:nvSpPr>
      <dsp:spPr>
        <a:xfrm>
          <a:off x="874395" y="1828800"/>
          <a:ext cx="582929" cy="582929"/>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22E157B-57EE-46AA-9CBF-5AD3A9E40EE9}">
      <dsp:nvSpPr>
        <dsp:cNvPr id="0" name=""/>
        <dsp:cNvSpPr/>
      </dsp:nvSpPr>
      <dsp:spPr>
        <a:xfrm>
          <a:off x="1165860" y="1828800"/>
          <a:ext cx="2720340" cy="582929"/>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Medicaid</a:t>
          </a:r>
          <a:endParaRPr lang="en-US" sz="1200" kern="1200" dirty="0"/>
        </a:p>
      </dsp:txBody>
      <dsp:txXfrm>
        <a:off x="1165860" y="1828800"/>
        <a:ext cx="2720340" cy="233171"/>
      </dsp:txXfrm>
    </dsp:sp>
    <dsp:sp modelId="{E999E368-9395-4506-84DB-F62E3953D01D}">
      <dsp:nvSpPr>
        <dsp:cNvPr id="0" name=""/>
        <dsp:cNvSpPr/>
      </dsp:nvSpPr>
      <dsp:spPr>
        <a:xfrm>
          <a:off x="1049274" y="2061972"/>
          <a:ext cx="233171" cy="233171"/>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7F09C7A-BF09-4DBA-B675-979A3995E079}">
      <dsp:nvSpPr>
        <dsp:cNvPr id="0" name=""/>
        <dsp:cNvSpPr/>
      </dsp:nvSpPr>
      <dsp:spPr>
        <a:xfrm>
          <a:off x="1165860" y="2061972"/>
          <a:ext cx="2720340" cy="233171"/>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Military</a:t>
          </a:r>
          <a:endParaRPr lang="en-US" sz="1200" kern="1200" dirty="0"/>
        </a:p>
      </dsp:txBody>
      <dsp:txXfrm>
        <a:off x="1165860" y="2061972"/>
        <a:ext cx="2720340" cy="233171"/>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5/23/2018</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5/23/2018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1934112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600993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B09453-E09B-4F56-BBF4-7EC6D743224E}"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783381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15</a:t>
            </a:fld>
            <a:endParaRPr lang="en-US"/>
          </a:p>
        </p:txBody>
      </p:sp>
    </p:spTree>
    <p:extLst>
      <p:ext uri="{BB962C8B-B14F-4D97-AF65-F5344CB8AC3E}">
        <p14:creationId xmlns:p14="http://schemas.microsoft.com/office/powerpoint/2010/main" val="5084952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16</a:t>
            </a:fld>
            <a:endParaRPr lang="en-US"/>
          </a:p>
        </p:txBody>
      </p:sp>
    </p:spTree>
    <p:extLst>
      <p:ext uri="{BB962C8B-B14F-4D97-AF65-F5344CB8AC3E}">
        <p14:creationId xmlns:p14="http://schemas.microsoft.com/office/powerpoint/2010/main" val="1516246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17</a:t>
            </a:fld>
            <a:endParaRPr lang="en-US"/>
          </a:p>
        </p:txBody>
      </p:sp>
    </p:spTree>
    <p:extLst>
      <p:ext uri="{BB962C8B-B14F-4D97-AF65-F5344CB8AC3E}">
        <p14:creationId xmlns:p14="http://schemas.microsoft.com/office/powerpoint/2010/main" val="16139846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20</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2686273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3893328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4199677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568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9667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721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432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6510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2666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8484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4798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7641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8474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CE0C6D-5E2D-409D-B0F2-AEEBE5E3E425}" type="datetimeFigureOut">
              <a:rPr lang="en-US" smtClean="0">
                <a:solidFill>
                  <a:prstClr val="black">
                    <a:tint val="75000"/>
                  </a:prstClr>
                </a:solidFill>
              </a:rPr>
              <a:pPr/>
              <a:t>5/23/2018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3750012-62C4-41E1-9A49-96594D1BC9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518658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14CE0C6D-5E2D-409D-B0F2-AEEBE5E3E425}" type="datetimeFigureOut">
              <a:rPr lang="en-US" smtClean="0">
                <a:solidFill>
                  <a:prstClr val="black">
                    <a:tint val="75000"/>
                  </a:prstClr>
                </a:solidFill>
                <a:latin typeface="Calibri"/>
                <a:ea typeface="+mn-ea"/>
                <a:cs typeface="+mn-cs"/>
              </a:rPr>
              <a:pPr defTabSz="914400" fontAlgn="auto">
                <a:spcBef>
                  <a:spcPts val="0"/>
                </a:spcBef>
                <a:spcAft>
                  <a:spcPts val="0"/>
                </a:spcAft>
              </a:pPr>
              <a:t>5/23/2018</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43750012-62C4-41E1-9A49-96594D1BC958}"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535687465"/>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chiamass.gov/assets/docs/g/chia-regs/957-5-proposed.pdf"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www.chiamass.gov/application-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diagramQuickStyle" Target="../diagrams/quickStyle2.xml"/><Relationship Id="rId3" Type="http://schemas.openxmlformats.org/officeDocument/2006/relationships/image" Target="../media/image3.jpeg"/><Relationship Id="rId7" Type="http://schemas.openxmlformats.org/officeDocument/2006/relationships/diagramLayout" Target="../diagrams/layout1.xml"/><Relationship Id="rId12" Type="http://schemas.openxmlformats.org/officeDocument/2006/relationships/diagramLayout" Target="../diagrams/layout2.xm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diagramData" Target="../diagrams/data1.xml"/><Relationship Id="rId11" Type="http://schemas.openxmlformats.org/officeDocument/2006/relationships/diagramData" Target="../diagrams/data2.xml"/><Relationship Id="rId5" Type="http://schemas.openxmlformats.org/officeDocument/2006/relationships/hyperlink" Target="https://www.census.gov/topics/health/health-insurance/data/data-tools.html" TargetMode="External"/><Relationship Id="rId15" Type="http://schemas.microsoft.com/office/2007/relationships/diagramDrawing" Target="../diagrams/drawing2.xml"/><Relationship Id="rId10" Type="http://schemas.microsoft.com/office/2007/relationships/diagramDrawing" Target="../diagrams/drawing1.xml"/><Relationship Id="rId4" Type="http://schemas.openxmlformats.org/officeDocument/2006/relationships/hyperlink" Target="https://www.census.gov/topics/health/health-insurance.html" TargetMode="External"/><Relationship Id="rId9" Type="http://schemas.openxmlformats.org/officeDocument/2006/relationships/diagramColors" Target="../diagrams/colors1.xml"/><Relationship Id="rId14" Type="http://schemas.openxmlformats.org/officeDocument/2006/relationships/diagramColors" Target="../diagrams/colors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ma-apcd/"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www.chiamass.gov/application-document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May 22, 2018</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CHIA has updated our </a:t>
            </a:r>
            <a:r>
              <a:rPr lang="en-US" dirty="0" smtClean="0">
                <a:hlinkClick r:id="rId3"/>
              </a:rPr>
              <a:t>Data Release Regulations</a:t>
            </a:r>
            <a:r>
              <a:rPr lang="en-US" dirty="0" smtClean="0"/>
              <a:t> to allow for </a:t>
            </a:r>
            <a:r>
              <a:rPr lang="en-US" b="1" i="1" dirty="0"/>
              <a:t>S</a:t>
            </a:r>
            <a:r>
              <a:rPr lang="en-US" b="1" i="1" dirty="0" smtClean="0"/>
              <a:t>ummarized </a:t>
            </a:r>
            <a:r>
              <a:rPr lang="en-US" b="1" i="1" dirty="0"/>
              <a:t>D</a:t>
            </a:r>
            <a:r>
              <a:rPr lang="en-US" b="1" i="1" dirty="0" smtClean="0"/>
              <a:t>ata Reports</a:t>
            </a:r>
            <a:r>
              <a:rPr lang="en-US" sz="1600" b="1" dirty="0" smtClean="0"/>
              <a:t>			</a:t>
            </a:r>
          </a:p>
          <a:p>
            <a:pPr marL="342900" indent="-342900">
              <a:buFont typeface="Arial" panose="020B0604020202020204" pitchFamily="34" charset="0"/>
              <a:buChar char="•"/>
            </a:pPr>
            <a:r>
              <a:rPr lang="en-US" dirty="0" smtClean="0"/>
              <a:t>Will contain only aggregate data (data summaries) and De-identified Data, sourced from MA APCD and Case Mix data  </a:t>
            </a:r>
          </a:p>
          <a:p>
            <a:pPr marL="800100" lvl="1" indent="-3429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Examples </a:t>
            </a:r>
            <a:r>
              <a:rPr lang="en-US" sz="2000" dirty="0">
                <a:solidFill>
                  <a:schemeClr val="tx2"/>
                </a:solidFill>
                <a:latin typeface="Arial" panose="020B0604020202020204" pitchFamily="34" charset="0"/>
                <a:cs typeface="Arial" panose="020B0604020202020204" pitchFamily="34" charset="0"/>
              </a:rPr>
              <a:t>of Summarized Data Reports include: counts; totals; rates per thousand; index values; and other standardized metrics. </a:t>
            </a:r>
            <a:endParaRPr lang="en-US" sz="2000" dirty="0" smtClean="0">
              <a:solidFill>
                <a:schemeClr val="tx2"/>
              </a:solidFill>
              <a:latin typeface="Arial" panose="020B0604020202020204" pitchFamily="34" charset="0"/>
              <a:cs typeface="Arial" panose="020B0604020202020204" pitchFamily="34" charset="0"/>
            </a:endParaRP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W</a:t>
            </a:r>
            <a:r>
              <a:rPr lang="en-US" sz="2000" dirty="0" smtClean="0">
                <a:solidFill>
                  <a:schemeClr val="tx2"/>
                </a:solidFill>
                <a:latin typeface="Arial" panose="020B0604020202020204" pitchFamily="34" charset="0"/>
                <a:cs typeface="Arial" panose="020B0604020202020204" pitchFamily="34" charset="0"/>
              </a:rPr>
              <a:t>ill </a:t>
            </a:r>
            <a:r>
              <a:rPr lang="en-US" sz="2000" dirty="0">
                <a:solidFill>
                  <a:schemeClr val="tx2"/>
                </a:solidFill>
                <a:latin typeface="Arial" panose="020B0604020202020204" pitchFamily="34" charset="0"/>
                <a:cs typeface="Arial" panose="020B0604020202020204" pitchFamily="34" charset="0"/>
              </a:rPr>
              <a:t>be subject to CHIA’s cell suppression policy </a:t>
            </a:r>
            <a:r>
              <a:rPr lang="en-US" sz="2000" dirty="0" smtClean="0">
                <a:solidFill>
                  <a:schemeClr val="tx2"/>
                </a:solidFill>
                <a:latin typeface="Arial" panose="020B0604020202020204" pitchFamily="34" charset="0"/>
                <a:cs typeface="Arial" panose="020B0604020202020204" pitchFamily="34" charset="0"/>
              </a:rPr>
              <a:t>(no cell less than 11 will be displayed)</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Request form can be found on the MA APCD </a:t>
            </a:r>
            <a:r>
              <a:rPr lang="en-US" dirty="0">
                <a:solidFill>
                  <a:schemeClr val="tx2"/>
                </a:solidFill>
                <a:latin typeface="Arial" panose="020B0604020202020204" pitchFamily="34" charset="0"/>
                <a:cs typeface="Arial" panose="020B0604020202020204" pitchFamily="34" charset="0"/>
              </a:rPr>
              <a:t>Application Documents page: </a:t>
            </a:r>
            <a:r>
              <a:rPr lang="en-US" dirty="0">
                <a:solidFill>
                  <a:schemeClr val="tx2"/>
                </a:solidFill>
                <a:latin typeface="Arial" panose="020B0604020202020204" pitchFamily="34" charset="0"/>
                <a:cs typeface="Arial" panose="020B0604020202020204" pitchFamily="34" charset="0"/>
                <a:hlinkClick r:id="rId4"/>
              </a:rPr>
              <a:t>http://</a:t>
            </a:r>
            <a:r>
              <a:rPr lang="en-US"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dirty="0" smtClean="0">
                <a:solidFill>
                  <a:schemeClr val="tx2"/>
                </a:solidFill>
                <a:latin typeface="Arial" panose="020B0604020202020204" pitchFamily="34" charset="0"/>
                <a:cs typeface="Arial" panose="020B0604020202020204" pitchFamily="34" charset="0"/>
              </a:rPr>
              <a:t> </a:t>
            </a:r>
          </a:p>
          <a:p>
            <a:pPr marL="800100" lvl="1" indent="-3429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Data Management Plan and Data Use Agreement are not required.</a:t>
            </a:r>
            <a:endParaRPr lang="en-US" sz="18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573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In determining whether to compile such a report, CHIA will consider the </a:t>
            </a:r>
            <a:r>
              <a:rPr lang="en-US" b="1" dirty="0"/>
              <a:t>public interest served</a:t>
            </a:r>
            <a:r>
              <a:rPr lang="en-US" dirty="0"/>
              <a:t>, the </a:t>
            </a:r>
            <a:r>
              <a:rPr lang="en-US" b="1" dirty="0"/>
              <a:t>availability of its resources</a:t>
            </a:r>
            <a:r>
              <a:rPr lang="en-US" dirty="0"/>
              <a:t>, the </a:t>
            </a:r>
            <a:r>
              <a:rPr lang="en-US" b="1" dirty="0"/>
              <a:t>complexity</a:t>
            </a:r>
            <a:r>
              <a:rPr lang="en-US" dirty="0"/>
              <a:t> of the request, and </a:t>
            </a:r>
            <a:r>
              <a:rPr lang="en-US" b="1" dirty="0"/>
              <a:t>privacy </a:t>
            </a:r>
            <a:r>
              <a:rPr lang="en-US" b="1" dirty="0" smtClean="0"/>
              <a:t>concerns</a:t>
            </a:r>
            <a:r>
              <a:rPr lang="en-US" dirty="0" smtClean="0"/>
              <a:t> (i.e</a:t>
            </a:r>
            <a:r>
              <a:rPr lang="en-US" dirty="0"/>
              <a:t>. that there is no more than a minimal risk to individual privacy in the public release of the </a:t>
            </a:r>
            <a:r>
              <a:rPr lang="en-US" dirty="0" smtClean="0"/>
              <a:t>report)</a:t>
            </a:r>
          </a:p>
          <a:p>
            <a:pPr marL="342900" indent="-342900">
              <a:buFont typeface="Arial" panose="020B0604020202020204" pitchFamily="34" charset="0"/>
              <a:buChar char="•"/>
            </a:pPr>
            <a:r>
              <a:rPr lang="en-US" dirty="0" smtClean="0"/>
              <a:t>The </a:t>
            </a:r>
            <a:r>
              <a:rPr lang="en-US" dirty="0"/>
              <a:t>Executive Director </a:t>
            </a:r>
            <a:r>
              <a:rPr lang="en-US" dirty="0" smtClean="0"/>
              <a:t>(or </a:t>
            </a:r>
            <a:r>
              <a:rPr lang="en-US" dirty="0"/>
              <a:t>his/her </a:t>
            </a:r>
            <a:r>
              <a:rPr lang="en-US" dirty="0" smtClean="0"/>
              <a:t>designee) </a:t>
            </a:r>
            <a:r>
              <a:rPr lang="en-US" dirty="0"/>
              <a:t>will approve or deny such requests.  Such approval/denial is final and not subject to further review or </a:t>
            </a:r>
            <a:r>
              <a:rPr lang="en-US" dirty="0" smtClean="0"/>
              <a:t>appeal.</a:t>
            </a:r>
          </a:p>
          <a:p>
            <a:pPr marL="342900" indent="-342900">
              <a:buFont typeface="Arial" panose="020B0604020202020204" pitchFamily="34" charset="0"/>
              <a:buChar char="•"/>
            </a:pPr>
            <a:r>
              <a:rPr lang="en-US" dirty="0" smtClean="0"/>
              <a:t>A support/production fee of $140/hour will be charged</a:t>
            </a:r>
          </a:p>
          <a:p>
            <a:pPr lvl="1" algn="l"/>
            <a:r>
              <a:rPr lang="en-US" sz="1800" dirty="0" smtClean="0">
                <a:solidFill>
                  <a:schemeClr val="tx2"/>
                </a:solidFill>
                <a:latin typeface="Arial" panose="020B0604020202020204" pitchFamily="34" charset="0"/>
                <a:cs typeface="Arial" panose="020B0604020202020204" pitchFamily="34" charset="0"/>
              </a:rPr>
              <a:t>**We will let you know the expected number of hours required, as well as when we expect to complete the work, prior to proceeding**</a:t>
            </a:r>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726909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FY17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AUGUST</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SEPTEMBER</a:t>
            </a:r>
            <a:endParaRPr lang="en-US" sz="1600" b="1" dirty="0" smtClean="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9337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76200" y="0"/>
            <a:ext cx="7391400" cy="1311897"/>
          </a:xfrm>
        </p:spPr>
        <p:txBody>
          <a:bodyPr>
            <a:normAutofit/>
          </a:bodyPr>
          <a:lstStyle/>
          <a:p>
            <a:pPr algn="l"/>
            <a:r>
              <a:rPr lang="en-US" sz="2000" b="1" u="sng" dirty="0" smtClean="0">
                <a:solidFill>
                  <a:schemeClr val="tx2"/>
                </a:solidFill>
              </a:rPr>
              <a:t>Question</a:t>
            </a:r>
            <a:r>
              <a:rPr lang="en-US" sz="2000" b="1" dirty="0" smtClean="0">
                <a:solidFill>
                  <a:schemeClr val="tx2"/>
                </a:solidFill>
              </a:rPr>
              <a:t>:</a:t>
            </a:r>
            <a:r>
              <a:rPr lang="en-US" sz="2000" b="1" baseline="0" dirty="0" smtClean="0">
                <a:solidFill>
                  <a:schemeClr val="tx2"/>
                </a:solidFill>
              </a:rPr>
              <a:t> </a:t>
            </a:r>
            <a:r>
              <a:rPr lang="en-US" sz="2000" b="1" dirty="0" smtClean="0">
                <a:solidFill>
                  <a:schemeClr val="tx2"/>
                </a:solidFill>
              </a:rPr>
              <a:t>M</a:t>
            </a:r>
            <a:r>
              <a:rPr lang="en-US" sz="2000" b="1" baseline="0" dirty="0" smtClean="0">
                <a:solidFill>
                  <a:schemeClr val="tx2"/>
                </a:solidFill>
              </a:rPr>
              <a:t>y MA APCD study is focused</a:t>
            </a:r>
            <a:r>
              <a:rPr lang="en-US" sz="2000" b="1" dirty="0" smtClean="0">
                <a:solidFill>
                  <a:schemeClr val="tx2"/>
                </a:solidFill>
              </a:rPr>
              <a:t> on </a:t>
            </a:r>
            <a:r>
              <a:rPr lang="en-US" sz="2000" b="1" baseline="0" dirty="0" smtClean="0">
                <a:solidFill>
                  <a:schemeClr val="tx2"/>
                </a:solidFill>
              </a:rPr>
              <a:t>commercial private payer</a:t>
            </a:r>
            <a:r>
              <a:rPr lang="en-US" sz="2000" b="1" dirty="0" smtClean="0">
                <a:solidFill>
                  <a:schemeClr val="tx2"/>
                </a:solidFill>
              </a:rPr>
              <a:t> beneficiaries</a:t>
            </a:r>
            <a:r>
              <a:rPr lang="en-US" sz="2000" b="1" baseline="0" dirty="0" smtClean="0">
                <a:solidFill>
                  <a:schemeClr val="tx2"/>
                </a:solidFill>
              </a:rPr>
              <a:t>. However, I need an estimate of the excluded Massachusetts population with</a:t>
            </a:r>
            <a:r>
              <a:rPr lang="en-US" sz="2000" b="1" dirty="0" smtClean="0">
                <a:solidFill>
                  <a:schemeClr val="tx2"/>
                </a:solidFill>
              </a:rPr>
              <a:t> public insurance and without insurance. Where can I find that information</a:t>
            </a:r>
            <a:r>
              <a:rPr lang="en-US" sz="2000" b="1" baseline="0" dirty="0" smtClean="0">
                <a:solidFill>
                  <a:schemeClr val="tx2"/>
                </a:solidFill>
              </a:rPr>
              <a:t>?</a:t>
            </a:r>
            <a:endParaRPr lang="en-US" sz="2000" b="1" dirty="0">
              <a:solidFill>
                <a:schemeClr val="tx2"/>
              </a:solidFill>
            </a:endParaRPr>
          </a:p>
        </p:txBody>
      </p:sp>
      <p:sp>
        <p:nvSpPr>
          <p:cNvPr id="6" name="AutoShape 4" descr="Image result for census popula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914400" fontAlgn="auto">
              <a:spcBef>
                <a:spcPts val="0"/>
              </a:spcBef>
              <a:spcAft>
                <a:spcPts val="0"/>
              </a:spcAft>
            </a:pPr>
            <a:endParaRPr lang="en-US">
              <a:solidFill>
                <a:prstClr val="black"/>
              </a:solidFill>
              <a:latin typeface="Calibri"/>
              <a:ea typeface="+mn-ea"/>
              <a:cs typeface="+mn-cs"/>
            </a:endParaRPr>
          </a:p>
        </p:txBody>
      </p:sp>
      <p:grpSp>
        <p:nvGrpSpPr>
          <p:cNvPr id="10" name="Group 9"/>
          <p:cNvGrpSpPr/>
          <p:nvPr/>
        </p:nvGrpSpPr>
        <p:grpSpPr>
          <a:xfrm>
            <a:off x="7162800" y="76200"/>
            <a:ext cx="1981200" cy="1219200"/>
            <a:chOff x="7010400" y="76200"/>
            <a:chExt cx="1981200" cy="1447800"/>
          </a:xfrm>
        </p:grpSpPr>
        <p:pic>
          <p:nvPicPr>
            <p:cNvPr id="1026" name="Picture 2" descr="Image result for censu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0400" y="76200"/>
              <a:ext cx="1928685" cy="144780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8763000" y="1524000"/>
              <a:ext cx="228600" cy="0"/>
            </a:xfrm>
            <a:prstGeom prst="line">
              <a:avLst/>
            </a:prstGeom>
            <a:ln w="793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76200" y="1295400"/>
            <a:ext cx="8915400" cy="2185214"/>
          </a:xfrm>
          <a:prstGeom prst="rect">
            <a:avLst/>
          </a:prstGeom>
          <a:noFill/>
        </p:spPr>
        <p:txBody>
          <a:bodyPr wrap="square" rtlCol="0">
            <a:spAutoFit/>
          </a:bodyPr>
          <a:lstStyle/>
          <a:p>
            <a:pPr defTabSz="914400" fontAlgn="auto">
              <a:spcBef>
                <a:spcPts val="0"/>
              </a:spcBef>
              <a:spcAft>
                <a:spcPts val="0"/>
              </a:spcAft>
            </a:pPr>
            <a:r>
              <a:rPr lang="en-US" sz="1700" b="1" u="sng" dirty="0" smtClean="0">
                <a:solidFill>
                  <a:prstClr val="black"/>
                </a:solidFill>
                <a:latin typeface="Calibri"/>
                <a:ea typeface="+mn-ea"/>
                <a:cs typeface="+mn-cs"/>
              </a:rPr>
              <a:t>Answer</a:t>
            </a:r>
            <a:r>
              <a:rPr lang="en-US" sz="1700" dirty="0" smtClean="0">
                <a:solidFill>
                  <a:prstClr val="black"/>
                </a:solidFill>
                <a:latin typeface="Calibri"/>
                <a:ea typeface="+mn-ea"/>
                <a:cs typeface="+mn-cs"/>
              </a:rPr>
              <a:t>: The U.S. Census Bureau collects health insurance data as part of three national surveys: the American Community Survey, </a:t>
            </a:r>
            <a:r>
              <a:rPr lang="en-US" sz="1700" dirty="0">
                <a:solidFill>
                  <a:prstClr val="black"/>
                </a:solidFill>
                <a:latin typeface="Calibri"/>
                <a:ea typeface="+mn-ea"/>
                <a:cs typeface="+mn-cs"/>
              </a:rPr>
              <a:t>Current Population Survey's Annual Social and Economic </a:t>
            </a:r>
            <a:r>
              <a:rPr lang="en-US" sz="1700" dirty="0" smtClean="0">
                <a:solidFill>
                  <a:prstClr val="black"/>
                </a:solidFill>
                <a:latin typeface="Calibri"/>
                <a:ea typeface="+mn-ea"/>
                <a:cs typeface="+mn-cs"/>
              </a:rPr>
              <a:t>Supplement, and the </a:t>
            </a:r>
            <a:r>
              <a:rPr lang="en-US" sz="1700" dirty="0">
                <a:solidFill>
                  <a:prstClr val="black"/>
                </a:solidFill>
                <a:latin typeface="Calibri"/>
                <a:ea typeface="+mn-ea"/>
                <a:cs typeface="+mn-cs"/>
              </a:rPr>
              <a:t>Survey of Income and Program </a:t>
            </a:r>
            <a:r>
              <a:rPr lang="en-US" sz="1700" dirty="0" smtClean="0">
                <a:solidFill>
                  <a:prstClr val="black"/>
                </a:solidFill>
                <a:latin typeface="Calibri"/>
                <a:ea typeface="+mn-ea"/>
                <a:cs typeface="+mn-cs"/>
              </a:rPr>
              <a:t>Participation. That health Insurance data is available at:  </a:t>
            </a:r>
            <a:r>
              <a:rPr lang="en-US" sz="1700" dirty="0" smtClean="0">
                <a:solidFill>
                  <a:prstClr val="black"/>
                </a:solidFill>
                <a:latin typeface="Calibri"/>
                <a:ea typeface="+mn-ea"/>
                <a:cs typeface="+mn-cs"/>
                <a:hlinkClick r:id="rId4"/>
              </a:rPr>
              <a:t>https://www.census.gov/topics/health/health-insurance.html</a:t>
            </a:r>
            <a:r>
              <a:rPr lang="en-US" sz="1700" dirty="0" smtClean="0">
                <a:solidFill>
                  <a:prstClr val="black"/>
                </a:solidFill>
                <a:latin typeface="Calibri"/>
                <a:ea typeface="+mn-ea"/>
                <a:cs typeface="+mn-cs"/>
              </a:rPr>
              <a:t>. The Census Bureau also has interactive tools at: </a:t>
            </a:r>
            <a:r>
              <a:rPr lang="en-US" sz="1700" dirty="0" smtClean="0">
                <a:solidFill>
                  <a:prstClr val="black"/>
                </a:solidFill>
                <a:latin typeface="Calibri"/>
                <a:ea typeface="+mn-ea"/>
                <a:cs typeface="+mn-cs"/>
                <a:hlinkClick r:id="rId5"/>
              </a:rPr>
              <a:t>https://www.census.gov/topics/health/health-insurance/data/data-tools.html</a:t>
            </a:r>
            <a:r>
              <a:rPr lang="en-US" sz="1700" dirty="0" smtClean="0">
                <a:solidFill>
                  <a:prstClr val="black"/>
                </a:solidFill>
                <a:latin typeface="Calibri"/>
                <a:ea typeface="+mn-ea"/>
                <a:cs typeface="+mn-cs"/>
              </a:rPr>
              <a:t>  for stratifying the data by State geography at broad demographic  and  insured/uninsured categories (See Figure 1 below) and further stratifying State demographic data by specific coverage status level  (See Figure 2 below).</a:t>
            </a:r>
            <a:endParaRPr lang="en-US" sz="1700" dirty="0">
              <a:solidFill>
                <a:prstClr val="black"/>
              </a:solidFill>
              <a:latin typeface="Calibri"/>
              <a:ea typeface="+mn-ea"/>
              <a:cs typeface="+mn-cs"/>
            </a:endParaRPr>
          </a:p>
        </p:txBody>
      </p:sp>
      <p:graphicFrame>
        <p:nvGraphicFramePr>
          <p:cNvPr id="15" name="Diagram 14"/>
          <p:cNvGraphicFramePr/>
          <p:nvPr>
            <p:extLst>
              <p:ext uri="{D42A27DB-BD31-4B8C-83A1-F6EECF244321}">
                <p14:modId xmlns:p14="http://schemas.microsoft.com/office/powerpoint/2010/main" val="2289877524"/>
              </p:ext>
            </p:extLst>
          </p:nvPr>
        </p:nvGraphicFramePr>
        <p:xfrm>
          <a:off x="381000" y="4114800"/>
          <a:ext cx="3505200" cy="2362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aphicFrame>
        <p:nvGraphicFramePr>
          <p:cNvPr id="23" name="Diagram 22"/>
          <p:cNvGraphicFramePr/>
          <p:nvPr>
            <p:extLst>
              <p:ext uri="{D42A27DB-BD31-4B8C-83A1-F6EECF244321}">
                <p14:modId xmlns:p14="http://schemas.microsoft.com/office/powerpoint/2010/main" val="2657000625"/>
              </p:ext>
            </p:extLst>
          </p:nvPr>
        </p:nvGraphicFramePr>
        <p:xfrm>
          <a:off x="4800600" y="3352800"/>
          <a:ext cx="3886200" cy="3657600"/>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grpSp>
        <p:nvGrpSpPr>
          <p:cNvPr id="28" name="Group 27"/>
          <p:cNvGrpSpPr/>
          <p:nvPr/>
        </p:nvGrpSpPr>
        <p:grpSpPr>
          <a:xfrm>
            <a:off x="228600" y="3657600"/>
            <a:ext cx="8819190" cy="307777"/>
            <a:chOff x="228600" y="3657600"/>
            <a:chExt cx="8819190" cy="307777"/>
          </a:xfrm>
        </p:grpSpPr>
        <p:sp>
          <p:nvSpPr>
            <p:cNvPr id="25" name="TextBox 24"/>
            <p:cNvSpPr txBox="1"/>
            <p:nvPr/>
          </p:nvSpPr>
          <p:spPr>
            <a:xfrm>
              <a:off x="228600" y="3657600"/>
              <a:ext cx="3799310" cy="307777"/>
            </a:xfrm>
            <a:prstGeom prst="rect">
              <a:avLst/>
            </a:prstGeom>
            <a:noFill/>
          </p:spPr>
          <p:txBody>
            <a:bodyPr wrap="none" rtlCol="0">
              <a:spAutoFit/>
            </a:bodyPr>
            <a:lstStyle/>
            <a:p>
              <a:pPr defTabSz="914400" fontAlgn="auto">
                <a:spcBef>
                  <a:spcPts val="0"/>
                </a:spcBef>
                <a:spcAft>
                  <a:spcPts val="0"/>
                </a:spcAft>
              </a:pPr>
              <a:r>
                <a:rPr lang="en-US" sz="1400" b="1" dirty="0" smtClean="0">
                  <a:solidFill>
                    <a:prstClr val="black"/>
                  </a:solidFill>
                  <a:latin typeface="Calibri"/>
                  <a:ea typeface="+mn-ea"/>
                  <a:cs typeface="+mn-cs"/>
                </a:rPr>
                <a:t>Fig 1. Census Health Insurance Status Categories </a:t>
              </a:r>
              <a:endParaRPr lang="en-US" sz="1400" b="1" dirty="0">
                <a:solidFill>
                  <a:prstClr val="black"/>
                </a:solidFill>
                <a:latin typeface="Calibri"/>
                <a:ea typeface="+mn-ea"/>
                <a:cs typeface="+mn-cs"/>
              </a:endParaRPr>
            </a:p>
          </p:txBody>
        </p:sp>
        <p:sp>
          <p:nvSpPr>
            <p:cNvPr id="29" name="TextBox 28"/>
            <p:cNvSpPr txBox="1"/>
            <p:nvPr/>
          </p:nvSpPr>
          <p:spPr>
            <a:xfrm>
              <a:off x="4419600" y="3657600"/>
              <a:ext cx="4628190" cy="307777"/>
            </a:xfrm>
            <a:prstGeom prst="rect">
              <a:avLst/>
            </a:prstGeom>
            <a:noFill/>
          </p:spPr>
          <p:txBody>
            <a:bodyPr wrap="none" rtlCol="0">
              <a:spAutoFit/>
            </a:bodyPr>
            <a:lstStyle/>
            <a:p>
              <a:pPr defTabSz="914400" fontAlgn="auto">
                <a:spcBef>
                  <a:spcPts val="0"/>
                </a:spcBef>
                <a:spcAft>
                  <a:spcPts val="0"/>
                </a:spcAft>
              </a:pPr>
              <a:r>
                <a:rPr lang="en-US" sz="1400" b="1" dirty="0" smtClean="0">
                  <a:solidFill>
                    <a:prstClr val="black"/>
                  </a:solidFill>
                  <a:latin typeface="Calibri"/>
                  <a:ea typeface="+mn-ea"/>
                  <a:cs typeface="+mn-cs"/>
                </a:rPr>
                <a:t>Fig 2. Census Health Insurance Specific Coverage Categories </a:t>
              </a:r>
              <a:endParaRPr lang="en-US" sz="1400" b="1" dirty="0">
                <a:solidFill>
                  <a:prstClr val="black"/>
                </a:solidFill>
                <a:latin typeface="Calibri"/>
                <a:ea typeface="+mn-ea"/>
                <a:cs typeface="+mn-cs"/>
              </a:endParaRPr>
            </a:p>
          </p:txBody>
        </p:sp>
      </p:grpSp>
      <p:sp>
        <p:nvSpPr>
          <p:cNvPr id="26" name="Right Arrow 25"/>
          <p:cNvSpPr/>
          <p:nvPr/>
        </p:nvSpPr>
        <p:spPr>
          <a:xfrm>
            <a:off x="3962400" y="4800600"/>
            <a:ext cx="762000" cy="685800"/>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defTabSz="914400" fontAlgn="auto">
              <a:spcBef>
                <a:spcPts val="0"/>
              </a:spcBef>
              <a:spcAft>
                <a:spcPts val="0"/>
              </a:spcAft>
            </a:pPr>
            <a:endParaRPr lang="en-US">
              <a:solidFill>
                <a:prstClr val="black"/>
              </a:solidFill>
            </a:endParaRPr>
          </a:p>
        </p:txBody>
      </p:sp>
    </p:spTree>
    <p:extLst>
      <p:ext uri="{BB962C8B-B14F-4D97-AF65-F5344CB8AC3E}">
        <p14:creationId xmlns:p14="http://schemas.microsoft.com/office/powerpoint/2010/main" val="699844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961" y="228600"/>
            <a:ext cx="7239000" cy="1143000"/>
          </a:xfrm>
        </p:spPr>
        <p:txBody>
          <a:bodyPr>
            <a:noAutofit/>
          </a:bodyPr>
          <a:lstStyle/>
          <a:p>
            <a:pPr algn="l"/>
            <a:r>
              <a:rPr lang="en-US" sz="1800" b="1" u="sng" dirty="0">
                <a:solidFill>
                  <a:schemeClr val="tx2"/>
                </a:solidFill>
              </a:rPr>
              <a:t>Question</a:t>
            </a:r>
            <a:r>
              <a:rPr lang="en-US" sz="1800" b="1" dirty="0">
                <a:solidFill>
                  <a:schemeClr val="tx2"/>
                </a:solidFill>
              </a:rPr>
              <a:t>: I'm interested in studying health care utilization across industries in Massachusetts. T</a:t>
            </a:r>
            <a:r>
              <a:rPr lang="en-US" sz="1800" b="1" dirty="0" smtClean="0">
                <a:solidFill>
                  <a:schemeClr val="tx2"/>
                </a:solidFill>
              </a:rPr>
              <a:t>he </a:t>
            </a:r>
            <a:r>
              <a:rPr lang="en-US" sz="1800" b="1" dirty="0">
                <a:solidFill>
                  <a:schemeClr val="tx2"/>
                </a:solidFill>
              </a:rPr>
              <a:t>APCD documentation </a:t>
            </a:r>
            <a:r>
              <a:rPr lang="en-US" sz="1800" b="1" dirty="0" smtClean="0">
                <a:solidFill>
                  <a:schemeClr val="tx2"/>
                </a:solidFill>
              </a:rPr>
              <a:t>has an </a:t>
            </a:r>
            <a:r>
              <a:rPr lang="en-US" sz="1800" b="1" dirty="0">
                <a:solidFill>
                  <a:schemeClr val="tx2"/>
                </a:solidFill>
              </a:rPr>
              <a:t>SIC code corresponding to members' type of </a:t>
            </a:r>
            <a:r>
              <a:rPr lang="en-US" sz="1800" b="1" dirty="0" smtClean="0">
                <a:solidFill>
                  <a:schemeClr val="tx2"/>
                </a:solidFill>
              </a:rPr>
              <a:t>work. </a:t>
            </a:r>
            <a:r>
              <a:rPr lang="en-US" sz="1800" b="1" dirty="0">
                <a:solidFill>
                  <a:schemeClr val="tx2"/>
                </a:solidFill>
              </a:rPr>
              <a:t>The data quality of this field is indicated as "C", which I interpret as being less reliable than, say "A". Is there a way of telling how much less reliable this variable is?</a:t>
            </a:r>
          </a:p>
        </p:txBody>
      </p:sp>
      <p:sp>
        <p:nvSpPr>
          <p:cNvPr id="4" name="Rectangle 3"/>
          <p:cNvSpPr/>
          <p:nvPr/>
        </p:nvSpPr>
        <p:spPr>
          <a:xfrm>
            <a:off x="7086600" y="0"/>
            <a:ext cx="1981200" cy="1446550"/>
          </a:xfrm>
          <a:prstGeom prst="rect">
            <a:avLst/>
          </a:prstGeom>
          <a:noFill/>
        </p:spPr>
        <p:txBody>
          <a:bodyPr wrap="square" lIns="91440" tIns="45720" rIns="91440" bIns="45720">
            <a:spAutoFit/>
          </a:bodyPr>
          <a:lstStyle/>
          <a:p>
            <a:pPr algn="ctr" defTabSz="914400" fontAlgn="auto">
              <a:spcBef>
                <a:spcPts val="0"/>
              </a:spcBef>
              <a:spcAft>
                <a:spcPts val="0"/>
              </a:spcAft>
            </a:pPr>
            <a:r>
              <a:rPr lang="en-US" sz="4400" b="1" cap="all" dirty="0" smtClean="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alibri"/>
                <a:ea typeface="+mn-ea"/>
                <a:cs typeface="+mn-cs"/>
              </a:rPr>
              <a:t>SIC CODE</a:t>
            </a:r>
            <a:endParaRPr lang="en-US" sz="4400" b="1" cap="all" dirty="0">
              <a:ln w="9000" cmpd="sng">
                <a:solidFill>
                  <a:srgbClr val="8064A2">
                    <a:shade val="50000"/>
                    <a:satMod val="120000"/>
                  </a:srgbClr>
                </a:solidFill>
                <a:prstDash val="solid"/>
              </a:ln>
              <a:gradFill>
                <a:gsLst>
                  <a:gs pos="0">
                    <a:srgbClr val="8064A2">
                      <a:shade val="20000"/>
                      <a:satMod val="245000"/>
                    </a:srgbClr>
                  </a:gs>
                  <a:gs pos="43000">
                    <a:srgbClr val="8064A2">
                      <a:satMod val="255000"/>
                    </a:srgbClr>
                  </a:gs>
                  <a:gs pos="48000">
                    <a:srgbClr val="8064A2">
                      <a:shade val="85000"/>
                      <a:satMod val="255000"/>
                    </a:srgbClr>
                  </a:gs>
                  <a:gs pos="100000">
                    <a:srgbClr val="8064A2">
                      <a:shade val="20000"/>
                      <a:satMod val="245000"/>
                    </a:srgbClr>
                  </a:gs>
                </a:gsLst>
                <a:lin ang="5400000"/>
              </a:gradFill>
              <a:effectLst>
                <a:reflection blurRad="12700" stA="28000" endPos="45000" dist="1000" dir="5400000" sy="-100000" algn="bl" rotWithShape="0"/>
              </a:effectLst>
              <a:latin typeface="Calibri"/>
              <a:ea typeface="+mn-ea"/>
              <a:cs typeface="+mn-cs"/>
            </a:endParaRPr>
          </a:p>
        </p:txBody>
      </p:sp>
      <p:sp>
        <p:nvSpPr>
          <p:cNvPr id="5" name="TextBox 4"/>
          <p:cNvSpPr txBox="1"/>
          <p:nvPr/>
        </p:nvSpPr>
        <p:spPr>
          <a:xfrm>
            <a:off x="208961" y="1600200"/>
            <a:ext cx="8915400" cy="1323439"/>
          </a:xfrm>
          <a:prstGeom prst="rect">
            <a:avLst/>
          </a:prstGeom>
          <a:noFill/>
        </p:spPr>
        <p:txBody>
          <a:bodyPr wrap="square" rtlCol="0">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The Member Eligibility file contains the data field ME077 (Member’s NAIC Code) where carriers are instructed to report “</a:t>
            </a:r>
            <a:r>
              <a:rPr lang="en-US" sz="1600" i="1" dirty="0" smtClean="0">
                <a:solidFill>
                  <a:prstClr val="black"/>
                </a:solidFill>
                <a:latin typeface="Calibri"/>
                <a:ea typeface="+mn-ea"/>
                <a:cs typeface="+mn-cs"/>
              </a:rPr>
              <a:t>the standard code that describes the industry of the subscriber / member. This can be from either the </a:t>
            </a:r>
            <a:r>
              <a:rPr lang="en-US" sz="1600" b="1" i="1" dirty="0" smtClean="0">
                <a:solidFill>
                  <a:prstClr val="black"/>
                </a:solidFill>
                <a:latin typeface="Calibri"/>
                <a:ea typeface="+mn-ea"/>
                <a:cs typeface="+mn-cs"/>
              </a:rPr>
              <a:t>NAICS 6-digit </a:t>
            </a:r>
            <a:r>
              <a:rPr lang="en-US" sz="1600" i="1" dirty="0" smtClean="0">
                <a:solidFill>
                  <a:prstClr val="black"/>
                </a:solidFill>
                <a:latin typeface="Calibri"/>
                <a:ea typeface="+mn-ea"/>
                <a:cs typeface="+mn-cs"/>
              </a:rPr>
              <a:t>list or the </a:t>
            </a:r>
            <a:r>
              <a:rPr lang="en-US" sz="1600" b="1" i="1" dirty="0" smtClean="0">
                <a:solidFill>
                  <a:prstClr val="black"/>
                </a:solidFill>
                <a:latin typeface="Calibri"/>
                <a:ea typeface="+mn-ea"/>
                <a:cs typeface="+mn-cs"/>
              </a:rPr>
              <a:t>SIC 4-digit </a:t>
            </a:r>
            <a:r>
              <a:rPr lang="en-US" sz="1600" i="1" dirty="0" smtClean="0">
                <a:solidFill>
                  <a:prstClr val="black"/>
                </a:solidFill>
                <a:latin typeface="Calibri"/>
                <a:ea typeface="+mn-ea"/>
                <a:cs typeface="+mn-cs"/>
              </a:rPr>
              <a:t>list</a:t>
            </a:r>
            <a:r>
              <a:rPr lang="en-US" sz="1600" dirty="0" smtClean="0">
                <a:solidFill>
                  <a:prstClr val="black"/>
                </a:solidFill>
                <a:latin typeface="Calibri"/>
                <a:ea typeface="+mn-ea"/>
                <a:cs typeface="+mn-cs"/>
              </a:rPr>
              <a:t>.” For beneficiaries who are over 21 years old, in APCD Release 6.0, this field is populated on average 31% of the time. For those fields that are populated 98% of the codes are SIC Codes.  This field is only released to government researchers.</a:t>
            </a:r>
            <a:endParaRPr lang="en-US" sz="1600" dirty="0">
              <a:solidFill>
                <a:prstClr val="black"/>
              </a:solidFill>
              <a:latin typeface="Calibri"/>
              <a:ea typeface="+mn-ea"/>
              <a:cs typeface="+mn-cs"/>
            </a:endParaRPr>
          </a:p>
        </p:txBody>
      </p:sp>
      <p:graphicFrame>
        <p:nvGraphicFramePr>
          <p:cNvPr id="6" name="Chart 5"/>
          <p:cNvGraphicFramePr/>
          <p:nvPr>
            <p:extLst>
              <p:ext uri="{D42A27DB-BD31-4B8C-83A1-F6EECF244321}">
                <p14:modId xmlns:p14="http://schemas.microsoft.com/office/powerpoint/2010/main" val="2139704798"/>
              </p:ext>
            </p:extLst>
          </p:nvPr>
        </p:nvGraphicFramePr>
        <p:xfrm>
          <a:off x="76200" y="3124200"/>
          <a:ext cx="5105400" cy="2895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extLst>
              <p:ext uri="{D42A27DB-BD31-4B8C-83A1-F6EECF244321}">
                <p14:modId xmlns:p14="http://schemas.microsoft.com/office/powerpoint/2010/main" val="3759302685"/>
              </p:ext>
            </p:extLst>
          </p:nvPr>
        </p:nvGraphicFramePr>
        <p:xfrm>
          <a:off x="5486400" y="3124200"/>
          <a:ext cx="3505200" cy="289560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5486400" y="3200400"/>
            <a:ext cx="2244525" cy="246221"/>
          </a:xfrm>
          <a:prstGeom prst="rect">
            <a:avLst/>
          </a:prstGeom>
          <a:noFill/>
        </p:spPr>
        <p:txBody>
          <a:bodyPr wrap="none" rtlCol="0">
            <a:spAutoFit/>
          </a:bodyPr>
          <a:lstStyle/>
          <a:p>
            <a:pPr defTabSz="914400" fontAlgn="auto">
              <a:spcBef>
                <a:spcPts val="0"/>
              </a:spcBef>
              <a:spcAft>
                <a:spcPts val="0"/>
              </a:spcAft>
            </a:pPr>
            <a:r>
              <a:rPr lang="en-US" sz="1000" b="1" dirty="0" smtClean="0">
                <a:solidFill>
                  <a:prstClr val="black"/>
                </a:solidFill>
                <a:latin typeface="Calibri"/>
                <a:ea typeface="+mn-ea"/>
                <a:cs typeface="+mn-cs"/>
              </a:rPr>
              <a:t>Fig. 2 Percent SIC Codes vs. NAIC codes</a:t>
            </a:r>
            <a:endParaRPr lang="en-US" sz="1000" b="1" dirty="0">
              <a:solidFill>
                <a:prstClr val="black"/>
              </a:solidFill>
              <a:latin typeface="Calibri"/>
              <a:ea typeface="+mn-ea"/>
              <a:cs typeface="+mn-cs"/>
            </a:endParaRPr>
          </a:p>
        </p:txBody>
      </p:sp>
    </p:spTree>
    <p:extLst>
      <p:ext uri="{BB962C8B-B14F-4D97-AF65-F5344CB8AC3E}">
        <p14:creationId xmlns:p14="http://schemas.microsoft.com/office/powerpoint/2010/main" val="22676507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5562600" cy="1143000"/>
          </a:xfrm>
        </p:spPr>
        <p:txBody>
          <a:bodyPr>
            <a:noAutofit/>
          </a:bodyPr>
          <a:lstStyle/>
          <a:p>
            <a:pPr algn="l"/>
            <a:r>
              <a:rPr lang="en-US" sz="1600" b="1" u="sng" dirty="0" smtClean="0">
                <a:solidFill>
                  <a:schemeClr val="tx2"/>
                </a:solidFill>
              </a:rPr>
              <a:t>Question</a:t>
            </a:r>
            <a:r>
              <a:rPr lang="en-US" sz="1600" b="1" dirty="0" smtClean="0">
                <a:solidFill>
                  <a:schemeClr val="tx2"/>
                </a:solidFill>
              </a:rPr>
              <a:t>: I </a:t>
            </a:r>
            <a:r>
              <a:rPr lang="en-US" sz="1600" b="1" dirty="0">
                <a:solidFill>
                  <a:schemeClr val="tx2"/>
                </a:solidFill>
              </a:rPr>
              <a:t>am interested in finding out what is included in facility claims (i.e., MC094 (Type of Claim)= 002) in the Medical Claims file. Specifically, do facility claims include claims from physicians organizations (such as Brigham and Women’s Physicians Organization, </a:t>
            </a:r>
            <a:r>
              <a:rPr lang="en-US" sz="1600" b="1" dirty="0" smtClean="0">
                <a:solidFill>
                  <a:schemeClr val="tx2"/>
                </a:solidFill>
              </a:rPr>
              <a:t>MGHs </a:t>
            </a:r>
            <a:r>
              <a:rPr lang="en-US" sz="1600" b="1" dirty="0">
                <a:solidFill>
                  <a:schemeClr val="tx2"/>
                </a:solidFill>
              </a:rPr>
              <a:t>Organization, etc.) in addition to claims from hospitals, nursing facilities</a:t>
            </a:r>
            <a:r>
              <a:rPr lang="en-US" sz="1600" b="1" dirty="0" smtClean="0">
                <a:solidFill>
                  <a:schemeClr val="tx2"/>
                </a:solidFill>
              </a:rPr>
              <a:t>, etc.? </a:t>
            </a:r>
            <a:endParaRPr lang="en-US" sz="1600" b="1" dirty="0">
              <a:solidFill>
                <a:schemeClr val="tx2"/>
              </a:solidFill>
            </a:endParaRPr>
          </a:p>
        </p:txBody>
      </p:sp>
      <p:pic>
        <p:nvPicPr>
          <p:cNvPr id="4098" name="Picture 2" descr="Image result for health care fac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5706" y="152400"/>
            <a:ext cx="3001119" cy="143130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Chart 3"/>
          <p:cNvGraphicFramePr/>
          <p:nvPr>
            <p:extLst>
              <p:ext uri="{D42A27DB-BD31-4B8C-83A1-F6EECF244321}">
                <p14:modId xmlns:p14="http://schemas.microsoft.com/office/powerpoint/2010/main" val="3906959284"/>
              </p:ext>
            </p:extLst>
          </p:nvPr>
        </p:nvGraphicFramePr>
        <p:xfrm>
          <a:off x="228600" y="2514600"/>
          <a:ext cx="8686800" cy="4038600"/>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152400" y="1676400"/>
            <a:ext cx="8971175" cy="738664"/>
          </a:xfrm>
          <a:prstGeom prst="rect">
            <a:avLst/>
          </a:prstGeom>
          <a:noFill/>
        </p:spPr>
        <p:txBody>
          <a:bodyPr wrap="square" rtlCol="0">
            <a:spAutoFit/>
          </a:bodyPr>
          <a:lstStyle/>
          <a:p>
            <a:pPr defTabSz="914400" fontAlgn="auto">
              <a:spcBef>
                <a:spcPts val="0"/>
              </a:spcBef>
              <a:spcAft>
                <a:spcPts val="0"/>
              </a:spcAft>
            </a:pPr>
            <a:r>
              <a:rPr lang="en-US" sz="1400" b="1" u="sng" dirty="0" smtClean="0">
                <a:solidFill>
                  <a:prstClr val="black"/>
                </a:solidFill>
                <a:latin typeface="Calibri"/>
                <a:ea typeface="+mn-ea"/>
                <a:cs typeface="+mn-cs"/>
              </a:rPr>
              <a:t>Answer</a:t>
            </a:r>
            <a:r>
              <a:rPr lang="en-US" sz="1400" dirty="0" smtClean="0">
                <a:solidFill>
                  <a:prstClr val="black"/>
                </a:solidFill>
                <a:latin typeface="Calibri"/>
                <a:ea typeface="+mn-ea"/>
                <a:cs typeface="+mn-cs"/>
              </a:rPr>
              <a:t>: In Figure 1 below, you will see that close to 70% of medical </a:t>
            </a:r>
            <a:r>
              <a:rPr lang="en-US" sz="1400" dirty="0">
                <a:solidFill>
                  <a:prstClr val="black"/>
                </a:solidFill>
                <a:latin typeface="Calibri"/>
                <a:ea typeface="+mn-ea"/>
                <a:cs typeface="+mn-cs"/>
              </a:rPr>
              <a:t>c</a:t>
            </a:r>
            <a:r>
              <a:rPr lang="en-US" sz="1400" dirty="0" smtClean="0">
                <a:solidFill>
                  <a:prstClr val="black"/>
                </a:solidFill>
                <a:latin typeface="Calibri"/>
                <a:ea typeface="+mn-ea"/>
                <a:cs typeface="+mn-cs"/>
              </a:rPr>
              <a:t>laims where MC094 (Type of Claim) = 002 are general acute care hospitals.  The close to 21% of “Other Type of Facilities” include pain centers, surgery centers, rehab centers, reference laboratories, dialysis centers, cataract/laser eye centers, and hospitals. </a:t>
            </a:r>
            <a:endParaRPr lang="en-US" sz="1400" dirty="0">
              <a:solidFill>
                <a:prstClr val="black"/>
              </a:solidFill>
              <a:latin typeface="Calibri"/>
              <a:ea typeface="+mn-ea"/>
              <a:cs typeface="+mn-cs"/>
            </a:endParaRPr>
          </a:p>
        </p:txBody>
      </p:sp>
    </p:spTree>
    <p:extLst>
      <p:ext uri="{BB962C8B-B14F-4D97-AF65-F5344CB8AC3E}">
        <p14:creationId xmlns:p14="http://schemas.microsoft.com/office/powerpoint/2010/main" val="22879319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6324600" cy="1554162"/>
          </a:xfrm>
        </p:spPr>
        <p:txBody>
          <a:bodyPr>
            <a:noAutofit/>
          </a:bodyPr>
          <a:lstStyle/>
          <a:p>
            <a:pPr algn="l"/>
            <a:r>
              <a:rPr lang="en-US" sz="4000" b="1" u="sng" dirty="0">
                <a:solidFill>
                  <a:schemeClr val="tx2"/>
                </a:solidFill>
              </a:rPr>
              <a:t>Question</a:t>
            </a:r>
            <a:r>
              <a:rPr lang="en-US" sz="4000" b="1" dirty="0">
                <a:solidFill>
                  <a:schemeClr val="tx2"/>
                </a:solidFill>
              </a:rPr>
              <a:t>: Why </a:t>
            </a:r>
            <a:r>
              <a:rPr lang="en-US" sz="4000" b="1" dirty="0" smtClean="0">
                <a:solidFill>
                  <a:schemeClr val="tx2"/>
                </a:solidFill>
              </a:rPr>
              <a:t>are so many of the </a:t>
            </a:r>
            <a:r>
              <a:rPr lang="en-US" sz="4000" b="1" dirty="0">
                <a:solidFill>
                  <a:schemeClr val="tx2"/>
                </a:solidFill>
              </a:rPr>
              <a:t>Product Enrollment End </a:t>
            </a:r>
            <a:r>
              <a:rPr lang="en-US" sz="4000" b="1" dirty="0" smtClean="0">
                <a:solidFill>
                  <a:schemeClr val="tx2"/>
                </a:solidFill>
              </a:rPr>
              <a:t>Dates </a:t>
            </a:r>
            <a:r>
              <a:rPr lang="en-US" sz="4000" b="1" dirty="0">
                <a:solidFill>
                  <a:schemeClr val="tx2"/>
                </a:solidFill>
              </a:rPr>
              <a:t>b</a:t>
            </a:r>
            <a:r>
              <a:rPr lang="en-US" sz="4000" b="1" dirty="0" smtClean="0">
                <a:solidFill>
                  <a:schemeClr val="tx2"/>
                </a:solidFill>
              </a:rPr>
              <a:t>lank</a:t>
            </a:r>
            <a:r>
              <a:rPr lang="en-US" sz="4000" b="1" dirty="0">
                <a:solidFill>
                  <a:schemeClr val="tx2"/>
                </a:solidFill>
              </a:rPr>
              <a:t>?</a:t>
            </a:r>
          </a:p>
        </p:txBody>
      </p:sp>
      <p:pic>
        <p:nvPicPr>
          <p:cNvPr id="5122" name="Picture 2" descr="Image result for end d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91026" y="228600"/>
            <a:ext cx="2573866" cy="1447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5639" y="2514600"/>
            <a:ext cx="7543800" cy="3416320"/>
          </a:xfrm>
          <a:prstGeom prst="rect">
            <a:avLst/>
          </a:prstGeom>
          <a:noFill/>
        </p:spPr>
        <p:txBody>
          <a:bodyPr wrap="square" rtlCol="0">
            <a:spAutoFit/>
          </a:bodyPr>
          <a:lstStyle/>
          <a:p>
            <a:pPr defTabSz="914400" fontAlgn="auto">
              <a:spcBef>
                <a:spcPts val="0"/>
              </a:spcBef>
              <a:spcAft>
                <a:spcPts val="0"/>
              </a:spcAft>
            </a:pPr>
            <a:r>
              <a:rPr lang="en-US" sz="3600" b="1" u="sng" dirty="0" smtClean="0">
                <a:solidFill>
                  <a:prstClr val="black"/>
                </a:solidFill>
                <a:latin typeface="Calibri"/>
                <a:ea typeface="+mn-ea"/>
                <a:cs typeface="+mn-cs"/>
              </a:rPr>
              <a:t>Answer</a:t>
            </a:r>
            <a:r>
              <a:rPr lang="en-US" sz="3600" dirty="0" smtClean="0">
                <a:solidFill>
                  <a:prstClr val="black"/>
                </a:solidFill>
                <a:latin typeface="Calibri"/>
                <a:ea typeface="+mn-ea"/>
                <a:cs typeface="+mn-cs"/>
              </a:rPr>
              <a:t>: In the Member Eligibility file, for </a:t>
            </a:r>
            <a:r>
              <a:rPr lang="en-US" sz="3600" b="1" dirty="0" smtClean="0">
                <a:solidFill>
                  <a:prstClr val="black"/>
                </a:solidFill>
                <a:latin typeface="Calibri"/>
                <a:ea typeface="+mn-ea"/>
                <a:cs typeface="+mn-cs"/>
              </a:rPr>
              <a:t>ME042 (Product Enrollment End Date)</a:t>
            </a:r>
            <a:r>
              <a:rPr lang="en-US" sz="3600" dirty="0" smtClean="0">
                <a:solidFill>
                  <a:prstClr val="black"/>
                </a:solidFill>
                <a:latin typeface="Calibri"/>
                <a:ea typeface="+mn-ea"/>
                <a:cs typeface="+mn-cs"/>
              </a:rPr>
              <a:t>, the filing specifications instruct carriers that “if the member was not </a:t>
            </a:r>
            <a:r>
              <a:rPr lang="en-US" sz="3600" dirty="0" err="1" smtClean="0">
                <a:solidFill>
                  <a:prstClr val="black"/>
                </a:solidFill>
                <a:latin typeface="Calibri"/>
                <a:ea typeface="+mn-ea"/>
                <a:cs typeface="+mn-cs"/>
              </a:rPr>
              <a:t>disenrolled</a:t>
            </a:r>
            <a:r>
              <a:rPr lang="en-US" sz="3600" dirty="0" smtClean="0">
                <a:solidFill>
                  <a:prstClr val="black"/>
                </a:solidFill>
                <a:latin typeface="Calibri"/>
                <a:ea typeface="+mn-ea"/>
                <a:cs typeface="+mn-cs"/>
              </a:rPr>
              <a:t> at the end of the current month, then do not fill with any value”.</a:t>
            </a:r>
          </a:p>
        </p:txBody>
      </p:sp>
    </p:spTree>
    <p:extLst>
      <p:ext uri="{BB962C8B-B14F-4D97-AF65-F5344CB8AC3E}">
        <p14:creationId xmlns:p14="http://schemas.microsoft.com/office/powerpoint/2010/main" val="19877078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2009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MA 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Updates on MA APCD Release 6.0</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Announcement </a:t>
            </a:r>
            <a:r>
              <a:rPr lang="en-US" dirty="0">
                <a:latin typeface="Arial" panose="020B0604020202020204" pitchFamily="34" charset="0"/>
                <a:cs typeface="Arial" panose="020B0604020202020204" pitchFamily="34" charset="0"/>
              </a:rPr>
              <a:t>regarding APCD Data Release to Market </a:t>
            </a:r>
            <a:r>
              <a:rPr lang="en-US" dirty="0" smtClean="0">
                <a:latin typeface="Arial" panose="020B0604020202020204" pitchFamily="34" charset="0"/>
                <a:cs typeface="Arial" panose="020B0604020202020204" pitchFamily="34" charset="0"/>
              </a:rPr>
              <a:t>Participants</a:t>
            </a:r>
            <a:endParaRPr lang="en-US" dirty="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Summarized Data Reports</a:t>
            </a:r>
          </a:p>
          <a:p>
            <a:pPr marL="571500" lvl="0" indent="-571500">
              <a:buFont typeface="Wingdings" panose="05000000000000000000" pitchFamily="2" charset="2"/>
              <a:buChar char="§"/>
            </a:pPr>
            <a:r>
              <a:rPr lang="en-US" u="sng" dirty="0" smtClean="0">
                <a:latin typeface="Arial" panose="020B0604020202020204" pitchFamily="34" charset="0"/>
                <a:cs typeface="Arial" panose="020B0604020202020204" pitchFamily="34" charset="0"/>
              </a:rPr>
              <a:t>User Support Slide Topics</a:t>
            </a:r>
            <a:r>
              <a:rPr lang="en-US" dirty="0" smtClean="0">
                <a:latin typeface="Arial" panose="020B0604020202020204" pitchFamily="34" charset="0"/>
                <a:cs typeface="Arial" panose="020B0604020202020204" pitchFamily="34" charset="0"/>
              </a:rPr>
              <a:t>: </a:t>
            </a:r>
          </a:p>
          <a:p>
            <a:pPr marL="1028700" lvl="1" indent="-571500" algn="l">
              <a:buFont typeface="Courier New" panose="02070309020205020404" pitchFamily="49" charset="0"/>
              <a:buChar char="o"/>
            </a:pPr>
            <a:r>
              <a:rPr lang="en-US" sz="1600" dirty="0" smtClean="0">
                <a:solidFill>
                  <a:schemeClr val="tx2"/>
                </a:solidFill>
                <a:latin typeface="Arial"/>
                <a:ea typeface="Times New Roman"/>
              </a:rPr>
              <a:t>% of MA Population with Public Insurance or No Insurance</a:t>
            </a:r>
            <a:endParaRPr lang="en-US" sz="1600" dirty="0">
              <a:solidFill>
                <a:schemeClr val="tx2"/>
              </a:solidFill>
              <a:latin typeface="Arial"/>
              <a:ea typeface="Times New Roman"/>
            </a:endParaRPr>
          </a:p>
          <a:p>
            <a:pPr marL="1028700" lvl="1" indent="-571500" algn="l">
              <a:buFont typeface="Courier New" panose="02070309020205020404" pitchFamily="49" charset="0"/>
              <a:buChar char="o"/>
            </a:pPr>
            <a:r>
              <a:rPr lang="en-US" sz="1600" dirty="0" smtClean="0">
                <a:solidFill>
                  <a:schemeClr val="tx2"/>
                </a:solidFill>
                <a:latin typeface="Arial"/>
                <a:ea typeface="Times New Roman"/>
              </a:rPr>
              <a:t>SIC Code / NAIC Code Data Quality</a:t>
            </a:r>
          </a:p>
          <a:p>
            <a:pPr marL="1028700" lvl="1" indent="-571500" algn="l">
              <a:buFont typeface="Courier New" panose="02070309020205020404" pitchFamily="49" charset="0"/>
              <a:buChar char="o"/>
            </a:pPr>
            <a:r>
              <a:rPr lang="en-US" sz="1600" dirty="0" smtClean="0">
                <a:solidFill>
                  <a:schemeClr val="tx2"/>
                </a:solidFill>
                <a:latin typeface="Arial"/>
                <a:ea typeface="Times New Roman"/>
              </a:rPr>
              <a:t>Type of Facility Claim Frequencies</a:t>
            </a:r>
          </a:p>
          <a:p>
            <a:pPr marL="1028700" lvl="1" indent="-571500" algn="l">
              <a:buFont typeface="Courier New" panose="02070309020205020404" pitchFamily="49" charset="0"/>
              <a:buChar char="o"/>
            </a:pPr>
            <a:r>
              <a:rPr lang="en-US" sz="1600" dirty="0" smtClean="0">
                <a:solidFill>
                  <a:schemeClr val="tx2"/>
                </a:solidFill>
                <a:latin typeface="Arial"/>
                <a:ea typeface="Times New Roman"/>
              </a:rPr>
              <a:t>Blank Product Enrollment End Dates</a:t>
            </a:r>
            <a:endParaRPr lang="en-US" sz="1600" dirty="0">
              <a:solidFill>
                <a:schemeClr val="tx2"/>
              </a:solidFill>
              <a:latin typeface="Arial"/>
              <a:ea typeface="Times New Roman"/>
            </a:endParaRP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Q&amp;A</a:t>
            </a:r>
            <a:endParaRPr lang="en-US" dirty="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2018,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2018,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sz="2400" dirty="0" smtClean="0"/>
              <a:t>Encompasses </a:t>
            </a:r>
            <a:r>
              <a:rPr lang="en-US" sz="2400" dirty="0"/>
              <a:t>data from January 2012 – December 2016 with six months of claim </a:t>
            </a:r>
            <a:r>
              <a:rPr lang="en-US" sz="2400" dirty="0" smtClean="0"/>
              <a:t>runout</a:t>
            </a:r>
          </a:p>
          <a:p>
            <a:pPr marL="342900" lvl="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Release Documentation and Data </a:t>
            </a:r>
            <a:r>
              <a:rPr lang="en-US" sz="2400" dirty="0">
                <a:solidFill>
                  <a:schemeClr val="tx2"/>
                </a:solidFill>
                <a:latin typeface="Arial" panose="020B0604020202020204" pitchFamily="34" charset="0"/>
                <a:cs typeface="Arial" panose="020B0604020202020204" pitchFamily="34" charset="0"/>
              </a:rPr>
              <a:t>S</a:t>
            </a:r>
            <a:r>
              <a:rPr lang="en-US" sz="2400" dirty="0" smtClean="0">
                <a:solidFill>
                  <a:schemeClr val="tx2"/>
                </a:solidFill>
                <a:latin typeface="Arial" panose="020B0604020202020204" pitchFamily="34" charset="0"/>
                <a:cs typeface="Arial" panose="020B0604020202020204" pitchFamily="34" charset="0"/>
              </a:rPr>
              <a:t>pecifications are now available online</a:t>
            </a:r>
          </a:p>
          <a:p>
            <a:pPr lvl="0"/>
            <a:r>
              <a:rPr lang="en-US" sz="1800" dirty="0" smtClean="0">
                <a:solidFill>
                  <a:srgbClr val="1F497D"/>
                </a:solidFill>
                <a:latin typeface="Arial" panose="020B0604020202020204" pitchFamily="34" charset="0"/>
                <a:cs typeface="Arial" panose="020B0604020202020204" pitchFamily="34" charset="0"/>
              </a:rPr>
              <a:t>	Available </a:t>
            </a:r>
            <a:r>
              <a:rPr lang="en-US" sz="1800" dirty="0">
                <a:solidFill>
                  <a:srgbClr val="1F497D"/>
                </a:solidFill>
                <a:latin typeface="Arial" panose="020B0604020202020204" pitchFamily="34" charset="0"/>
                <a:cs typeface="Arial" panose="020B0604020202020204" pitchFamily="34" charset="0"/>
              </a:rPr>
              <a:t>here: </a:t>
            </a:r>
            <a:r>
              <a:rPr lang="en-US" sz="1800" dirty="0">
                <a:solidFill>
                  <a:srgbClr val="1F497D"/>
                </a:solidFill>
                <a:latin typeface="Arial" panose="020B0604020202020204" pitchFamily="34" charset="0"/>
                <a:cs typeface="Arial" panose="020B0604020202020204" pitchFamily="34" charset="0"/>
                <a:hlinkClick r:id="rId3"/>
              </a:rPr>
              <a:t>http://www.chiamass.gov/ma-apcd</a:t>
            </a:r>
            <a:r>
              <a:rPr lang="en-US" sz="1800" dirty="0" smtClean="0">
                <a:solidFill>
                  <a:srgbClr val="1F497D"/>
                </a:solidFill>
                <a:latin typeface="Arial" panose="020B0604020202020204" pitchFamily="34" charset="0"/>
                <a:cs typeface="Arial" panose="020B0604020202020204" pitchFamily="34" charset="0"/>
                <a:hlinkClick r:id="rId3"/>
              </a:rPr>
              <a:t>/</a:t>
            </a:r>
            <a:r>
              <a:rPr lang="en-US" sz="1800" dirty="0" smtClean="0">
                <a:solidFill>
                  <a:srgbClr val="1F497D"/>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Apply now by listing 2016 (and any other years you want from Release 6.0) in the “Years Requested” section of the current application form</a:t>
            </a:r>
          </a:p>
          <a:p>
            <a:r>
              <a:rPr lang="en-US" sz="2400" dirty="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rPr>
              <a:t>Available here: </a:t>
            </a:r>
            <a:r>
              <a:rPr lang="en-US" sz="1800" dirty="0">
                <a:solidFill>
                  <a:schemeClr val="tx2"/>
                </a:solidFill>
                <a:latin typeface="Arial" panose="020B0604020202020204" pitchFamily="34" charset="0"/>
                <a:cs typeface="Arial" panose="020B0604020202020204" pitchFamily="34" charset="0"/>
                <a:hlinkClick r:id="rId4"/>
              </a:rPr>
              <a:t>http://</a:t>
            </a:r>
            <a:r>
              <a:rPr lang="en-US" sz="1800"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sz="1800" dirty="0" smtClean="0">
                <a:solidFill>
                  <a:schemeClr val="tx2"/>
                </a:solidFill>
                <a:latin typeface="Arial" panose="020B0604020202020204" pitchFamily="34" charset="0"/>
                <a:cs typeface="Arial" panose="020B0604020202020204" pitchFamily="34" charset="0"/>
              </a:rPr>
              <a:t> </a:t>
            </a: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239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dirty="0" smtClean="0"/>
              <a:t>MA APCD Release 6.0 Highlights</a:t>
            </a:r>
            <a:endParaRPr lang="en-US" sz="3500"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4 carriers added to the Pharmacy versioning:</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(P1) 301 - Health New England</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(P2) 12226 - Minuteman Health</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(P3) 10632 - Anthem</a:t>
            </a: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(P4) 302 - Health Plans Inc</a:t>
            </a:r>
            <a:r>
              <a:rPr lang="en-US" sz="2000" dirty="0" smtClean="0">
                <a:solidFill>
                  <a:schemeClr val="tx2"/>
                </a:solidFill>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3 new data submitters:</a:t>
            </a:r>
          </a:p>
          <a:p>
            <a:pPr marL="914400" lvl="1" indent="-4572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Catamaran</a:t>
            </a:r>
          </a:p>
          <a:p>
            <a:pPr marL="914400" lvl="1" indent="-4572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Harvard Pilgrim Medicare Advantage</a:t>
            </a:r>
          </a:p>
          <a:p>
            <a:pPr marL="914400" lvl="1" indent="-4572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United Healthcare – Medicare &amp; Retirement - SCO</a:t>
            </a:r>
            <a:endParaRPr lang="en-US" sz="2000" dirty="0">
              <a:solidFill>
                <a:schemeClr val="tx2"/>
              </a:solidFill>
              <a:latin typeface="Arial" panose="020B0604020202020204" pitchFamily="34" charset="0"/>
              <a:cs typeface="Arial" panose="020B0604020202020204" pitchFamily="34" charset="0"/>
            </a:endParaRPr>
          </a:p>
          <a:p>
            <a:pPr lvl="0"/>
            <a:endParaRPr lang="en-US" sz="2400" dirty="0" smtClean="0">
              <a:solidFill>
                <a:schemeClr val="tx2"/>
              </a:solidFill>
              <a:latin typeface="Arial" panose="020B0604020202020204" pitchFamily="34" charset="0"/>
              <a:cs typeface="Arial" panose="020B0604020202020204" pitchFamily="34" charset="0"/>
            </a:endParaRP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11985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500" dirty="0" smtClean="0"/>
              <a:t>MA APCD Release 6.0 Highlights</a:t>
            </a:r>
            <a:endParaRPr lang="en-US" sz="3500" dirty="0"/>
          </a:p>
        </p:txBody>
      </p:sp>
      <p:sp>
        <p:nvSpPr>
          <p:cNvPr id="3" name="Subtitle 2"/>
          <p:cNvSpPr>
            <a:spLocks noGrp="1"/>
          </p:cNvSpPr>
          <p:nvPr>
            <p:ph type="subTitle" idx="1"/>
          </p:nvPr>
        </p:nvSpPr>
        <p:spPr/>
        <p:txBody>
          <a:bodyPr/>
          <a:lstStyle/>
          <a:p>
            <a:r>
              <a:rPr lang="en-US" sz="2500" b="1" u="sng" dirty="0" smtClean="0"/>
              <a:t>New </a:t>
            </a:r>
            <a:r>
              <a:rPr lang="en-US" sz="2500" b="1" u="sng" dirty="0" smtClean="0">
                <a:solidFill>
                  <a:schemeClr val="tx2"/>
                </a:solidFill>
                <a:latin typeface="Arial" panose="020B0604020202020204" pitchFamily="34" charset="0"/>
                <a:cs typeface="Arial" panose="020B0604020202020204" pitchFamily="34" charset="0"/>
              </a:rPr>
              <a:t>and </a:t>
            </a:r>
            <a:r>
              <a:rPr lang="en-US" sz="2500" b="1" u="sng" dirty="0">
                <a:solidFill>
                  <a:schemeClr val="tx2"/>
                </a:solidFill>
                <a:latin typeface="Arial" panose="020B0604020202020204" pitchFamily="34" charset="0"/>
                <a:cs typeface="Arial" panose="020B0604020202020204" pitchFamily="34" charset="0"/>
              </a:rPr>
              <a:t>improved Member Enterprise ID </a:t>
            </a:r>
            <a:r>
              <a:rPr lang="en-US" sz="2500" b="1" dirty="0">
                <a:solidFill>
                  <a:schemeClr val="tx2"/>
                </a:solidFill>
                <a:latin typeface="Arial" panose="020B0604020202020204" pitchFamily="34" charset="0"/>
                <a:cs typeface="Arial" panose="020B0604020202020204" pitchFamily="34" charset="0"/>
              </a:rPr>
              <a:t>(MEID</a:t>
            </a:r>
            <a:r>
              <a:rPr lang="en-US" sz="2500" b="1" dirty="0" smtClean="0">
                <a:solidFill>
                  <a:schemeClr val="tx2"/>
                </a:solidFill>
                <a:latin typeface="Arial" panose="020B0604020202020204" pitchFamily="34" charset="0"/>
                <a:cs typeface="Arial" panose="020B0604020202020204" pitchFamily="34" charset="0"/>
              </a:rPr>
              <a:t>)</a:t>
            </a:r>
            <a:endParaRPr lang="en-US" sz="2500" b="1" dirty="0" smtClean="0"/>
          </a:p>
          <a:p>
            <a:pPr marL="342900" lvl="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Allows de-identified linkage of members across plans/products/years – has been retooled and improved</a:t>
            </a:r>
          </a:p>
          <a:p>
            <a:pPr marL="342900" lvl="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Master </a:t>
            </a:r>
            <a:r>
              <a:rPr lang="en-US" dirty="0">
                <a:solidFill>
                  <a:schemeClr val="tx2"/>
                </a:solidFill>
                <a:latin typeface="Arial" panose="020B0604020202020204" pitchFamily="34" charset="0"/>
                <a:cs typeface="Arial" panose="020B0604020202020204" pitchFamily="34" charset="0"/>
              </a:rPr>
              <a:t>Data Management (MDM) approach updated to work with hashed patient information</a:t>
            </a:r>
          </a:p>
          <a:p>
            <a:pPr marL="342900" lvl="0" indent="-34290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Added Nickname processing for first names (Joe, Joseph)</a:t>
            </a:r>
          </a:p>
          <a:p>
            <a:pPr marL="342900" lvl="0" indent="-342900">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Added NYSIIS phonetic processing for last names (Smith, Smyth)</a:t>
            </a:r>
          </a:p>
          <a:p>
            <a:pPr marL="342900" lvl="0" indent="-342900">
              <a:spcAft>
                <a:spcPts val="600"/>
              </a:spcAft>
              <a:buFont typeface="Arial" panose="020B0604020202020204" pitchFamily="34" charset="0"/>
              <a:buChar char="•"/>
            </a:pPr>
            <a:r>
              <a:rPr lang="en-US" dirty="0">
                <a:solidFill>
                  <a:schemeClr val="tx2"/>
                </a:solidFill>
                <a:latin typeface="Arial" panose="020B0604020202020204" pitchFamily="34" charset="0"/>
                <a:cs typeface="Arial" panose="020B0604020202020204" pitchFamily="34" charset="0"/>
              </a:rPr>
              <a:t>Removed the Pharmacy Benefit Manager data from the MDM process to decrease the duplication of member data by upwards of 40</a:t>
            </a:r>
            <a:r>
              <a:rPr lang="en-US" dirty="0" smtClean="0">
                <a:solidFill>
                  <a:schemeClr val="tx2"/>
                </a:solidFill>
                <a:latin typeface="Arial" panose="020B0604020202020204" pitchFamily="34" charset="0"/>
                <a:cs typeface="Arial" panose="020B0604020202020204" pitchFamily="34" charset="0"/>
              </a:rPr>
              <a:t>%</a:t>
            </a:r>
            <a:endParaRPr lang="en-US" sz="2400" dirty="0" smtClean="0">
              <a:solidFill>
                <a:schemeClr val="tx2"/>
              </a:solidFill>
              <a:latin typeface="Arial" panose="020B0604020202020204" pitchFamily="34" charset="0"/>
              <a:cs typeface="Arial" panose="020B0604020202020204" pitchFamily="34" charset="0"/>
            </a:endParaRP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529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Future Years of Data</a:t>
            </a:r>
            <a:endParaRPr lang="en-US" dirty="0"/>
          </a:p>
        </p:txBody>
      </p:sp>
      <p:sp>
        <p:nvSpPr>
          <p:cNvPr id="3" name="Subtitle 2"/>
          <p:cNvSpPr>
            <a:spLocks noGrp="1"/>
          </p:cNvSpPr>
          <p:nvPr>
            <p:ph type="subTitle" idx="1"/>
          </p:nvPr>
        </p:nvSpPr>
        <p:spPr/>
        <p:txBody>
          <a:bodyPr/>
          <a:lstStyle/>
          <a:p>
            <a:r>
              <a:rPr lang="en-US" dirty="0" smtClean="0"/>
              <a:t>Applicants can now request </a:t>
            </a:r>
            <a:r>
              <a:rPr lang="en-US" u="sng" dirty="0" smtClean="0"/>
              <a:t>FUTURE YEARS OF DATA </a:t>
            </a:r>
            <a:r>
              <a:rPr lang="en-US" dirty="0" smtClean="0"/>
              <a:t>for both MA APCD and Case Mix.</a:t>
            </a:r>
            <a:endParaRPr lang="en-US" u="sng" dirty="0" smtClean="0"/>
          </a:p>
          <a:p>
            <a:pPr marL="342900" indent="-342900">
              <a:buFont typeface="Arial" panose="020B0604020202020204" pitchFamily="34" charset="0"/>
              <a:buChar char="•"/>
            </a:pPr>
            <a:r>
              <a:rPr lang="en-US" dirty="0" smtClean="0"/>
              <a:t>Initial project requires Data Privacy Committee and Data Release Committee review</a:t>
            </a:r>
          </a:p>
          <a:p>
            <a:pPr marL="342900" indent="-342900">
              <a:buFont typeface="Arial" panose="020B0604020202020204" pitchFamily="34" charset="0"/>
              <a:buChar char="•"/>
            </a:pPr>
            <a:r>
              <a:rPr lang="en-US" dirty="0" smtClean="0"/>
              <a:t>Additional years or </a:t>
            </a:r>
            <a:r>
              <a:rPr lang="en-US" dirty="0"/>
              <a:t>release versions of data will be released </a:t>
            </a:r>
            <a:r>
              <a:rPr lang="en-US" i="1" dirty="0"/>
              <a:t>upon availability </a:t>
            </a:r>
            <a:r>
              <a:rPr lang="en-US" dirty="0"/>
              <a:t>and the Recipient’s completion of a </a:t>
            </a:r>
            <a:r>
              <a:rPr lang="en-US" u="sng" dirty="0" smtClean="0"/>
              <a:t>Certificate </a:t>
            </a:r>
            <a:r>
              <a:rPr lang="en-US" u="sng" dirty="0"/>
              <a:t>of Continued </a:t>
            </a:r>
            <a:r>
              <a:rPr lang="en-US" u="sng" dirty="0" smtClean="0"/>
              <a:t>Need</a:t>
            </a:r>
            <a:r>
              <a:rPr lang="en-US" dirty="0" smtClean="0"/>
              <a:t> (Exhibit B of the DUA)</a:t>
            </a:r>
            <a:endParaRPr lang="en-US" u="sng" dirty="0" smtClean="0"/>
          </a:p>
          <a:p>
            <a:pPr marL="342900" indent="-342900">
              <a:buFont typeface="Arial" panose="020B0604020202020204" pitchFamily="34" charset="0"/>
              <a:buChar char="•"/>
            </a:pPr>
            <a:r>
              <a:rPr lang="en-US" dirty="0" smtClean="0"/>
              <a:t>No additional review required for these additional years of data unless your request changes</a:t>
            </a:r>
          </a:p>
          <a:p>
            <a:pPr marL="342900" indent="-342900">
              <a:buFont typeface="Arial" panose="020B0604020202020204" pitchFamily="34" charset="0"/>
              <a:buChar char="•"/>
            </a:pPr>
            <a:r>
              <a:rPr lang="en-US" dirty="0" smtClean="0"/>
              <a:t>Normal data fees still apply</a:t>
            </a:r>
            <a:endParaRPr lang="en-US" dirty="0"/>
          </a:p>
        </p:txBody>
      </p:sp>
    </p:spTree>
    <p:extLst>
      <p:ext uri="{BB962C8B-B14F-4D97-AF65-F5344CB8AC3E}">
        <p14:creationId xmlns:p14="http://schemas.microsoft.com/office/powerpoint/2010/main" val="4202971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Future Years of Data</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In the Data Requested section of the main application form, list the years you would like to request and we will fulfill all years available with the current Release</a:t>
            </a:r>
          </a:p>
          <a:p>
            <a:pPr marL="342900" indent="-342900">
              <a:buFont typeface="Arial" panose="020B0604020202020204" pitchFamily="34" charset="0"/>
              <a:buChar char="•"/>
            </a:pPr>
            <a:r>
              <a:rPr lang="en-US" dirty="0" smtClean="0"/>
              <a:t>To request future years of data (no longer limited to the upcoming 5 years), just click the box for “Subscription”</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935" y="3961852"/>
            <a:ext cx="711517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6600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570991"/>
            <a:ext cx="7238283" cy="1017981"/>
          </a:xfrm>
        </p:spPr>
        <p:txBody>
          <a:bodyPr>
            <a:normAutofit fontScale="90000"/>
          </a:bodyPr>
          <a:lstStyle/>
          <a:p>
            <a:pPr lvl="0"/>
            <a:r>
              <a:rPr lang="en-US" dirty="0">
                <a:latin typeface="Arial" panose="020B0604020202020204" pitchFamily="34" charset="0"/>
                <a:cs typeface="Arial" panose="020B0604020202020204" pitchFamily="34" charset="0"/>
              </a:rPr>
              <a:t>Announcement regarding APCD Data Release to Market </a:t>
            </a:r>
            <a:r>
              <a:rPr lang="en-US" dirty="0" smtClean="0">
                <a:latin typeface="Arial" panose="020B0604020202020204" pitchFamily="34" charset="0"/>
                <a:cs typeface="Arial" panose="020B0604020202020204" pitchFamily="34" charset="0"/>
              </a:rPr>
              <a:t>Participants</a:t>
            </a:r>
            <a:endParaRPr lang="en-US" dirty="0"/>
          </a:p>
        </p:txBody>
      </p:sp>
      <p:sp>
        <p:nvSpPr>
          <p:cNvPr id="3" name="Subtitle 2"/>
          <p:cNvSpPr>
            <a:spLocks noGrp="1"/>
          </p:cNvSpPr>
          <p:nvPr>
            <p:ph type="subTitle" idx="1"/>
          </p:nvPr>
        </p:nvSpPr>
        <p:spPr/>
        <p:txBody>
          <a:bodyPr/>
          <a:lstStyle/>
          <a:p>
            <a:r>
              <a:rPr lang="en-US" sz="1500" b="1" dirty="0"/>
              <a:t>Notice re: APCD Data Release to Market </a:t>
            </a:r>
            <a:r>
              <a:rPr lang="en-US" sz="1500" b="1" dirty="0" smtClean="0"/>
              <a:t>Participants (5/18/18): </a:t>
            </a:r>
            <a:r>
              <a:rPr lang="en-US" sz="1500" b="1" dirty="0"/>
              <a:t>  </a:t>
            </a:r>
            <a:endParaRPr lang="en-US" sz="1500" dirty="0"/>
          </a:p>
          <a:p>
            <a:r>
              <a:rPr lang="en-US" sz="1500" dirty="0"/>
              <a:t> </a:t>
            </a:r>
          </a:p>
          <a:p>
            <a:r>
              <a:rPr lang="en-US" sz="1500" dirty="0"/>
              <a:t>CHIA accepts applications from providers, payers, researchers and other government entities for use of the APCD in public policy research. Although infrequent, CHIA has received several applications from market participants requesting the payment data of their competitors.  </a:t>
            </a:r>
          </a:p>
          <a:p>
            <a:r>
              <a:rPr lang="en-US" sz="1500" dirty="0"/>
              <a:t> </a:t>
            </a:r>
          </a:p>
          <a:p>
            <a:r>
              <a:rPr lang="en-US" sz="1500" dirty="0"/>
              <a:t>CHIA is currently developing a transparency agenda that, as envisioned, would make publicly available without application unprecedented levels of procedure pricing data. While developing this transparency agenda in consultation with providers, payers, researchers, and other government agencies, CHIA has acknowledged an open question around how much pricing information can be released without deleterious effects on the Massachusetts health care market.</a:t>
            </a:r>
          </a:p>
          <a:p>
            <a:r>
              <a:rPr lang="en-US" sz="1500" dirty="0"/>
              <a:t> </a:t>
            </a:r>
          </a:p>
          <a:p>
            <a:r>
              <a:rPr lang="en-US" sz="1500" dirty="0"/>
              <a:t>CHIA will, therefore, temporarily suspend approval of applications for APCD data from market participants requesting the payment data of their competitors while this question is being considered.  CHIA will notify the applicant community once a final determination has been made. </a:t>
            </a:r>
          </a:p>
        </p:txBody>
      </p:sp>
    </p:spTree>
    <p:extLst>
      <p:ext uri="{BB962C8B-B14F-4D97-AF65-F5344CB8AC3E}">
        <p14:creationId xmlns:p14="http://schemas.microsoft.com/office/powerpoint/2010/main" val="3236425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570991"/>
            <a:ext cx="7238283" cy="1017981"/>
          </a:xfrm>
        </p:spPr>
        <p:txBody>
          <a:bodyPr>
            <a:normAutofit fontScale="90000"/>
          </a:bodyPr>
          <a:lstStyle/>
          <a:p>
            <a:pPr lvl="0"/>
            <a:r>
              <a:rPr lang="en-US" dirty="0">
                <a:latin typeface="Arial" panose="020B0604020202020204" pitchFamily="34" charset="0"/>
                <a:cs typeface="Arial" panose="020B0604020202020204" pitchFamily="34" charset="0"/>
              </a:rPr>
              <a:t>Announcement regarding APCD Data Release to Market </a:t>
            </a:r>
            <a:r>
              <a:rPr lang="en-US" dirty="0" smtClean="0">
                <a:latin typeface="Arial" panose="020B0604020202020204" pitchFamily="34" charset="0"/>
                <a:cs typeface="Arial" panose="020B0604020202020204" pitchFamily="34" charset="0"/>
              </a:rPr>
              <a:t>Participants</a:t>
            </a:r>
            <a:endParaRPr lang="en-US" dirty="0"/>
          </a:p>
        </p:txBody>
      </p:sp>
      <p:sp>
        <p:nvSpPr>
          <p:cNvPr id="3" name="Subtitle 2"/>
          <p:cNvSpPr>
            <a:spLocks noGrp="1"/>
          </p:cNvSpPr>
          <p:nvPr>
            <p:ph type="subTitle" idx="1"/>
          </p:nvPr>
        </p:nvSpPr>
        <p:spPr/>
        <p:txBody>
          <a:bodyPr/>
          <a:lstStyle/>
          <a:p>
            <a:r>
              <a:rPr lang="en-US" dirty="0" smtClean="0"/>
              <a:t>Key Points:</a:t>
            </a:r>
          </a:p>
          <a:p>
            <a:pPr marL="342900" indent="-342900">
              <a:buFont typeface="Arial" panose="020B0604020202020204" pitchFamily="34" charset="0"/>
              <a:buChar char="•"/>
            </a:pPr>
            <a:r>
              <a:rPr lang="en-US" dirty="0" smtClean="0"/>
              <a:t>Only applications from “market participants” requesting “payment data of their competitors” are affected.  Market participants can still request APCD data for other purposes.</a:t>
            </a:r>
          </a:p>
          <a:p>
            <a:pPr marL="342900" indent="-342900">
              <a:buFont typeface="Arial" panose="020B0604020202020204" pitchFamily="34" charset="0"/>
              <a:buChar char="•"/>
            </a:pPr>
            <a:r>
              <a:rPr lang="en-US" dirty="0" smtClean="0"/>
              <a:t>Affected applications that are currently pending (and any other affected applications that may be submitted in the meantime) are not being DENIED, they are simply ON-HOLD.</a:t>
            </a:r>
          </a:p>
          <a:p>
            <a:pPr marL="342900" indent="-342900">
              <a:buFont typeface="Arial" panose="020B0604020202020204" pitchFamily="34" charset="0"/>
              <a:buChar char="•"/>
            </a:pPr>
            <a:r>
              <a:rPr lang="en-US" dirty="0" smtClean="0"/>
              <a:t>Once CHIA has determined how to proceed, we will contact affected applicants directly, as well as announcing the determination here and on the CHIA website.</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585742313"/>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22796</TotalTime>
  <Words>1349</Words>
  <Application>Microsoft Office PowerPoint</Application>
  <PresentationFormat>On-screen Show (4:3)</PresentationFormat>
  <Paragraphs>142</Paragraphs>
  <Slides>20</Slides>
  <Notes>20</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content option A</vt:lpstr>
      <vt:lpstr>HIT January 2014</vt:lpstr>
      <vt:lpstr>1_content option A</vt:lpstr>
      <vt:lpstr>Office Theme</vt:lpstr>
      <vt:lpstr>MA Center for Health Information &amp; Analysis  MA APCD User Workgroup</vt:lpstr>
      <vt:lpstr>Agenda</vt:lpstr>
      <vt:lpstr>MA APCD Release 6.0</vt:lpstr>
      <vt:lpstr>MA APCD Release 6.0 Highlights</vt:lpstr>
      <vt:lpstr>MA APCD Release 6.0 Highlights</vt:lpstr>
      <vt:lpstr>Future Years of Data</vt:lpstr>
      <vt:lpstr>Future Years of Data</vt:lpstr>
      <vt:lpstr>Announcement regarding APCD Data Release to Market Participants</vt:lpstr>
      <vt:lpstr>Announcement regarding APCD Data Release to Market Participants</vt:lpstr>
      <vt:lpstr>Summarized Data Reports</vt:lpstr>
      <vt:lpstr>Summarized Data Reports</vt:lpstr>
      <vt:lpstr>Case Mix FY17 Release Calendar</vt:lpstr>
      <vt:lpstr> QUESTIONS?</vt:lpstr>
      <vt:lpstr>Question: My MA APCD study is focused on commercial private payer beneficiaries. However, I need an estimate of the excluded Massachusetts population with public insurance and without insurance. Where can I find that information?</vt:lpstr>
      <vt:lpstr>Question: I'm interested in studying health care utilization across industries in Massachusetts. The APCD documentation has an SIC code corresponding to members' type of work. The data quality of this field is indicated as "C", which I interpret as being less reliable than, say "A". Is there a way of telling how much less reliable this variable is?</vt:lpstr>
      <vt:lpstr>Question: I am interested in finding out what is included in facility claims (i.e., MC094 (Type of Claim)= 002) in the Medical Claims file. Specifically, do facility claims include claims from physicians organizations (such as Brigham and Women’s Physicians Organization, MGHs Organization, etc.) in addition to claims from hospitals, nursing facilities, etc.? </vt:lpstr>
      <vt:lpstr>Question: Why are so many of the Product Enrollment End Dates blank?</vt:lpstr>
      <vt:lpstr>Where can I find old User Workgroup presentations?</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Vogel, Rick</cp:lastModifiedBy>
  <cp:revision>507</cp:revision>
  <cp:lastPrinted>2018-05-22T18:50:40Z</cp:lastPrinted>
  <dcterms:created xsi:type="dcterms:W3CDTF">2014-04-22T00:14:56Z</dcterms:created>
  <dcterms:modified xsi:type="dcterms:W3CDTF">2018-05-23T12:41:54Z</dcterms:modified>
</cp:coreProperties>
</file>