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handoutMasterIdLst>
    <p:handoutMasterId r:id="rId40"/>
  </p:handoutMasterIdLst>
  <p:sldIdLst>
    <p:sldId id="259" r:id="rId2"/>
    <p:sldId id="274" r:id="rId3"/>
    <p:sldId id="327" r:id="rId4"/>
    <p:sldId id="332" r:id="rId5"/>
    <p:sldId id="333" r:id="rId6"/>
    <p:sldId id="334" r:id="rId7"/>
    <p:sldId id="335" r:id="rId8"/>
    <p:sldId id="320" r:id="rId9"/>
    <p:sldId id="321" r:id="rId10"/>
    <p:sldId id="324" r:id="rId11"/>
    <p:sldId id="325"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36" r:id="rId30"/>
    <p:sldId id="358" r:id="rId31"/>
    <p:sldId id="359" r:id="rId32"/>
    <p:sldId id="360" r:id="rId33"/>
    <p:sldId id="361" r:id="rId34"/>
    <p:sldId id="362" r:id="rId35"/>
    <p:sldId id="306" r:id="rId36"/>
    <p:sldId id="328" r:id="rId37"/>
    <p:sldId id="319"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3"/>
    <p:restoredTop sz="81592" autoAdjust="0"/>
  </p:normalViewPr>
  <p:slideViewPr>
    <p:cSldViewPr snapToGrid="0" snapToObjects="1" showGuides="1">
      <p:cViewPr varScale="1">
        <p:scale>
          <a:sx n="53" d="100"/>
          <a:sy n="53" d="100"/>
        </p:scale>
        <p:origin x="-1012"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7"/>
    </mc:Choice>
    <mc:Fallback>
      <c:style val="47"/>
    </mc:Fallback>
  </mc:AlternateContent>
  <c:chart>
    <c:autoTitleDeleted val="1"/>
    <c:plotArea>
      <c:layout/>
      <c:barChart>
        <c:barDir val="col"/>
        <c:grouping val="clustered"/>
        <c:varyColors val="0"/>
        <c:ser>
          <c:idx val="0"/>
          <c:order val="0"/>
          <c:tx>
            <c:strRef>
              <c:f>Sheet1!$B$1</c:f>
              <c:strCache>
                <c:ptCount val="1"/>
                <c:pt idx="0">
                  <c:v>Percent</c:v>
                </c:pt>
              </c:strCache>
            </c:strRef>
          </c:tx>
          <c:invertIfNegative val="0"/>
          <c:dLbls>
            <c:txPr>
              <a:bodyPr/>
              <a:lstStyle/>
              <a:p>
                <a:pPr>
                  <a:defRPr sz="1200" b="1" baseline="0"/>
                </a:pPr>
                <a:endParaRPr lang="en-US"/>
              </a:p>
            </c:txPr>
            <c:showLegendKey val="0"/>
            <c:showVal val="1"/>
            <c:showCatName val="0"/>
            <c:showSerName val="0"/>
            <c:showPercent val="0"/>
            <c:showBubbleSize val="0"/>
            <c:showLeaderLines val="0"/>
          </c:dLbls>
          <c:cat>
            <c:numRef>
              <c:f>Sheet1!$A$2:$A$8</c:f>
              <c:numCache>
                <c:formatCode>General</c:formatCode>
                <c:ptCount val="7"/>
                <c:pt idx="0">
                  <c:v>11</c:v>
                </c:pt>
                <c:pt idx="1">
                  <c:v>12</c:v>
                </c:pt>
                <c:pt idx="2">
                  <c:v>13</c:v>
                </c:pt>
                <c:pt idx="3">
                  <c:v>14</c:v>
                </c:pt>
                <c:pt idx="4">
                  <c:v>15</c:v>
                </c:pt>
                <c:pt idx="5">
                  <c:v>16</c:v>
                </c:pt>
                <c:pt idx="6">
                  <c:v>17</c:v>
                </c:pt>
              </c:numCache>
            </c:numRef>
          </c:cat>
          <c:val>
            <c:numRef>
              <c:f>Sheet1!$B$2:$B$8</c:f>
              <c:numCache>
                <c:formatCode>0%</c:formatCode>
                <c:ptCount val="7"/>
                <c:pt idx="0">
                  <c:v>0.81</c:v>
                </c:pt>
                <c:pt idx="1">
                  <c:v>0.98</c:v>
                </c:pt>
                <c:pt idx="2">
                  <c:v>0.87</c:v>
                </c:pt>
                <c:pt idx="3">
                  <c:v>0.76</c:v>
                </c:pt>
                <c:pt idx="4">
                  <c:v>0.57999999999999996</c:v>
                </c:pt>
                <c:pt idx="5">
                  <c:v>0.42</c:v>
                </c:pt>
                <c:pt idx="6">
                  <c:v>0.32</c:v>
                </c:pt>
              </c:numCache>
            </c:numRef>
          </c:val>
        </c:ser>
        <c:dLbls>
          <c:showLegendKey val="0"/>
          <c:showVal val="1"/>
          <c:showCatName val="0"/>
          <c:showSerName val="0"/>
          <c:showPercent val="0"/>
          <c:showBubbleSize val="0"/>
        </c:dLbls>
        <c:gapWidth val="75"/>
        <c:axId val="39950208"/>
        <c:axId val="39953536"/>
      </c:barChart>
      <c:catAx>
        <c:axId val="39950208"/>
        <c:scaling>
          <c:orientation val="minMax"/>
        </c:scaling>
        <c:delete val="0"/>
        <c:axPos val="b"/>
        <c:title>
          <c:tx>
            <c:rich>
              <a:bodyPr/>
              <a:lstStyle/>
              <a:p>
                <a:pPr>
                  <a:defRPr sz="1100"/>
                </a:pPr>
                <a:r>
                  <a:rPr lang="en-US" sz="1100" dirty="0" smtClean="0">
                    <a:solidFill>
                      <a:srgbClr val="FFFF00"/>
                    </a:solidFill>
                  </a:rPr>
                  <a:t>Age</a:t>
                </a:r>
                <a:r>
                  <a:rPr lang="en-US" sz="1100" baseline="0" dirty="0" smtClean="0">
                    <a:solidFill>
                      <a:srgbClr val="FFFF00"/>
                    </a:solidFill>
                  </a:rPr>
                  <a:t> in Years</a:t>
                </a:r>
                <a:endParaRPr lang="en-US" sz="1100" dirty="0">
                  <a:solidFill>
                    <a:srgbClr val="FFFF00"/>
                  </a:solidFill>
                </a:endParaRPr>
              </a:p>
            </c:rich>
          </c:tx>
          <c:overlay val="0"/>
        </c:title>
        <c:numFmt formatCode="General" sourceLinked="1"/>
        <c:majorTickMark val="none"/>
        <c:minorTickMark val="none"/>
        <c:tickLblPos val="nextTo"/>
        <c:txPr>
          <a:bodyPr/>
          <a:lstStyle/>
          <a:p>
            <a:pPr>
              <a:defRPr sz="1200" b="1" i="0" baseline="0">
                <a:solidFill>
                  <a:srgbClr val="FFFF00"/>
                </a:solidFill>
              </a:defRPr>
            </a:pPr>
            <a:endParaRPr lang="en-US"/>
          </a:p>
        </c:txPr>
        <c:crossAx val="39953536"/>
        <c:crosses val="autoZero"/>
        <c:auto val="1"/>
        <c:lblAlgn val="ctr"/>
        <c:lblOffset val="100"/>
        <c:noMultiLvlLbl val="0"/>
      </c:catAx>
      <c:valAx>
        <c:axId val="39953536"/>
        <c:scaling>
          <c:orientation val="minMax"/>
          <c:max val="1"/>
        </c:scaling>
        <c:delete val="0"/>
        <c:axPos val="l"/>
        <c:majorGridlines/>
        <c:numFmt formatCode="0%" sourceLinked="1"/>
        <c:majorTickMark val="none"/>
        <c:minorTickMark val="none"/>
        <c:tickLblPos val="nextTo"/>
        <c:txPr>
          <a:bodyPr/>
          <a:lstStyle/>
          <a:p>
            <a:pPr>
              <a:defRPr sz="1200" b="1" i="0" baseline="0"/>
            </a:pPr>
            <a:endParaRPr lang="en-US"/>
          </a:p>
        </c:txPr>
        <c:crossAx val="3995020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7"/>
    </mc:Choice>
    <mc:Fallback>
      <c:style val="47"/>
    </mc:Fallback>
  </mc:AlternateContent>
  <c:chart>
    <c:autoTitleDeleted val="1"/>
    <c:plotArea>
      <c:layout/>
      <c:barChart>
        <c:barDir val="col"/>
        <c:grouping val="clustered"/>
        <c:varyColors val="0"/>
        <c:ser>
          <c:idx val="0"/>
          <c:order val="0"/>
          <c:tx>
            <c:strRef>
              <c:f>Sheet1!$B$1</c:f>
              <c:strCache>
                <c:ptCount val="1"/>
                <c:pt idx="0">
                  <c:v>Percent</c:v>
                </c:pt>
              </c:strCache>
            </c:strRef>
          </c:tx>
          <c:invertIfNegative val="0"/>
          <c:dLbls>
            <c:txPr>
              <a:bodyPr/>
              <a:lstStyle/>
              <a:p>
                <a:pPr>
                  <a:defRPr sz="1200" b="1" baseline="0"/>
                </a:pPr>
                <a:endParaRPr lang="en-US"/>
              </a:p>
            </c:txPr>
            <c:showLegendKey val="0"/>
            <c:showVal val="1"/>
            <c:showCatName val="0"/>
            <c:showSerName val="0"/>
            <c:showPercent val="0"/>
            <c:showBubbleSize val="0"/>
            <c:showLeaderLines val="0"/>
          </c:dLbls>
          <c:cat>
            <c:numRef>
              <c:f>Sheet1!$A$2:$A$8</c:f>
              <c:numCache>
                <c:formatCode>General</c:formatCode>
                <c:ptCount val="7"/>
                <c:pt idx="0">
                  <c:v>11</c:v>
                </c:pt>
                <c:pt idx="1">
                  <c:v>12</c:v>
                </c:pt>
                <c:pt idx="2">
                  <c:v>13</c:v>
                </c:pt>
                <c:pt idx="3">
                  <c:v>14</c:v>
                </c:pt>
                <c:pt idx="4">
                  <c:v>15</c:v>
                </c:pt>
                <c:pt idx="5">
                  <c:v>16</c:v>
                </c:pt>
                <c:pt idx="6">
                  <c:v>17</c:v>
                </c:pt>
              </c:numCache>
            </c:numRef>
          </c:cat>
          <c:val>
            <c:numRef>
              <c:f>Sheet1!$B$2:$B$8</c:f>
              <c:numCache>
                <c:formatCode>0%</c:formatCode>
                <c:ptCount val="7"/>
                <c:pt idx="0">
                  <c:v>0.7</c:v>
                </c:pt>
                <c:pt idx="1">
                  <c:v>0.84</c:v>
                </c:pt>
                <c:pt idx="2">
                  <c:v>0.84</c:v>
                </c:pt>
                <c:pt idx="3">
                  <c:v>0.84</c:v>
                </c:pt>
                <c:pt idx="4">
                  <c:v>0.72</c:v>
                </c:pt>
                <c:pt idx="5">
                  <c:v>0.66</c:v>
                </c:pt>
                <c:pt idx="6">
                  <c:v>0.59</c:v>
                </c:pt>
              </c:numCache>
            </c:numRef>
          </c:val>
        </c:ser>
        <c:dLbls>
          <c:showLegendKey val="0"/>
          <c:showVal val="1"/>
          <c:showCatName val="0"/>
          <c:showSerName val="0"/>
          <c:showPercent val="0"/>
          <c:showBubbleSize val="0"/>
        </c:dLbls>
        <c:gapWidth val="75"/>
        <c:axId val="39972224"/>
        <c:axId val="40098432"/>
      </c:barChart>
      <c:catAx>
        <c:axId val="39972224"/>
        <c:scaling>
          <c:orientation val="minMax"/>
        </c:scaling>
        <c:delete val="0"/>
        <c:axPos val="b"/>
        <c:title>
          <c:tx>
            <c:rich>
              <a:bodyPr/>
              <a:lstStyle/>
              <a:p>
                <a:pPr>
                  <a:defRPr sz="1100"/>
                </a:pPr>
                <a:r>
                  <a:rPr lang="en-US" sz="1100" dirty="0" smtClean="0">
                    <a:solidFill>
                      <a:srgbClr val="FFFF00"/>
                    </a:solidFill>
                  </a:rPr>
                  <a:t>Age</a:t>
                </a:r>
                <a:r>
                  <a:rPr lang="en-US" sz="1100" baseline="0" dirty="0" smtClean="0">
                    <a:solidFill>
                      <a:srgbClr val="FFFF00"/>
                    </a:solidFill>
                  </a:rPr>
                  <a:t> in Years</a:t>
                </a:r>
                <a:endParaRPr lang="en-US" sz="1100" dirty="0">
                  <a:solidFill>
                    <a:srgbClr val="FFFF00"/>
                  </a:solidFill>
                </a:endParaRPr>
              </a:p>
            </c:rich>
          </c:tx>
          <c:overlay val="0"/>
        </c:title>
        <c:numFmt formatCode="General" sourceLinked="1"/>
        <c:majorTickMark val="none"/>
        <c:minorTickMark val="none"/>
        <c:tickLblPos val="nextTo"/>
        <c:txPr>
          <a:bodyPr/>
          <a:lstStyle/>
          <a:p>
            <a:pPr>
              <a:defRPr sz="1200" b="1" i="0" baseline="0">
                <a:solidFill>
                  <a:srgbClr val="FFFF00"/>
                </a:solidFill>
              </a:defRPr>
            </a:pPr>
            <a:endParaRPr lang="en-US"/>
          </a:p>
        </c:txPr>
        <c:crossAx val="40098432"/>
        <c:crosses val="autoZero"/>
        <c:auto val="1"/>
        <c:lblAlgn val="ctr"/>
        <c:lblOffset val="100"/>
        <c:noMultiLvlLbl val="0"/>
      </c:catAx>
      <c:valAx>
        <c:axId val="40098432"/>
        <c:scaling>
          <c:orientation val="minMax"/>
        </c:scaling>
        <c:delete val="0"/>
        <c:axPos val="l"/>
        <c:majorGridlines/>
        <c:numFmt formatCode="0%" sourceLinked="1"/>
        <c:majorTickMark val="none"/>
        <c:minorTickMark val="none"/>
        <c:tickLblPos val="nextTo"/>
        <c:txPr>
          <a:bodyPr/>
          <a:lstStyle/>
          <a:p>
            <a:pPr>
              <a:defRPr sz="1200" b="1" i="0" baseline="0"/>
            </a:pPr>
            <a:endParaRPr lang="en-US"/>
          </a:p>
        </c:txPr>
        <c:crossAx val="3997222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7"/>
    </mc:Choice>
    <mc:Fallback>
      <c:style val="47"/>
    </mc:Fallback>
  </mc:AlternateContent>
  <c:chart>
    <c:autoTitleDeleted val="1"/>
    <c:plotArea>
      <c:layout/>
      <c:barChart>
        <c:barDir val="col"/>
        <c:grouping val="clustered"/>
        <c:varyColors val="0"/>
        <c:ser>
          <c:idx val="0"/>
          <c:order val="0"/>
          <c:tx>
            <c:strRef>
              <c:f>Sheet1!$B$1</c:f>
              <c:strCache>
                <c:ptCount val="1"/>
                <c:pt idx="0">
                  <c:v>Percent</c:v>
                </c:pt>
              </c:strCache>
            </c:strRef>
          </c:tx>
          <c:invertIfNegative val="0"/>
          <c:dLbls>
            <c:txPr>
              <a:bodyPr/>
              <a:lstStyle/>
              <a:p>
                <a:pPr>
                  <a:defRPr sz="1200" b="1" baseline="0"/>
                </a:pPr>
                <a:endParaRPr lang="en-US"/>
              </a:p>
            </c:txPr>
            <c:showLegendKey val="0"/>
            <c:showVal val="1"/>
            <c:showCatName val="0"/>
            <c:showSerName val="0"/>
            <c:showPercent val="0"/>
            <c:showBubbleSize val="0"/>
            <c:showLeaderLines val="0"/>
          </c:dLbls>
          <c:cat>
            <c:numRef>
              <c:f>Sheet1!$A$2:$A$8</c:f>
              <c:numCache>
                <c:formatCode>General</c:formatCode>
                <c:ptCount val="7"/>
                <c:pt idx="0">
                  <c:v>11</c:v>
                </c:pt>
                <c:pt idx="1">
                  <c:v>12</c:v>
                </c:pt>
                <c:pt idx="2">
                  <c:v>13</c:v>
                </c:pt>
                <c:pt idx="3">
                  <c:v>14</c:v>
                </c:pt>
                <c:pt idx="4">
                  <c:v>15</c:v>
                </c:pt>
                <c:pt idx="5">
                  <c:v>16</c:v>
                </c:pt>
                <c:pt idx="6">
                  <c:v>17</c:v>
                </c:pt>
              </c:numCache>
            </c:numRef>
          </c:cat>
          <c:val>
            <c:numRef>
              <c:f>Sheet1!$B$2:$B$8</c:f>
              <c:numCache>
                <c:formatCode>0%</c:formatCode>
                <c:ptCount val="7"/>
                <c:pt idx="0">
                  <c:v>0.75</c:v>
                </c:pt>
                <c:pt idx="1">
                  <c:v>0.91</c:v>
                </c:pt>
                <c:pt idx="2">
                  <c:v>0.85</c:v>
                </c:pt>
                <c:pt idx="3">
                  <c:v>0.8</c:v>
                </c:pt>
                <c:pt idx="4">
                  <c:v>0.65</c:v>
                </c:pt>
                <c:pt idx="5">
                  <c:v>0.54</c:v>
                </c:pt>
                <c:pt idx="6">
                  <c:v>0.45</c:v>
                </c:pt>
              </c:numCache>
            </c:numRef>
          </c:val>
        </c:ser>
        <c:dLbls>
          <c:showLegendKey val="0"/>
          <c:showVal val="1"/>
          <c:showCatName val="0"/>
          <c:showSerName val="0"/>
          <c:showPercent val="0"/>
          <c:showBubbleSize val="0"/>
        </c:dLbls>
        <c:gapWidth val="75"/>
        <c:axId val="57951360"/>
        <c:axId val="57954688"/>
      </c:barChart>
      <c:catAx>
        <c:axId val="57951360"/>
        <c:scaling>
          <c:orientation val="minMax"/>
        </c:scaling>
        <c:delete val="0"/>
        <c:axPos val="b"/>
        <c:title>
          <c:tx>
            <c:rich>
              <a:bodyPr/>
              <a:lstStyle/>
              <a:p>
                <a:pPr>
                  <a:defRPr sz="1100"/>
                </a:pPr>
                <a:r>
                  <a:rPr lang="en-US" sz="1100" dirty="0" smtClean="0">
                    <a:solidFill>
                      <a:srgbClr val="FFFF00"/>
                    </a:solidFill>
                  </a:rPr>
                  <a:t>Age</a:t>
                </a:r>
                <a:r>
                  <a:rPr lang="en-US" sz="1100" baseline="0" dirty="0" smtClean="0">
                    <a:solidFill>
                      <a:srgbClr val="FFFF00"/>
                    </a:solidFill>
                  </a:rPr>
                  <a:t> in Years</a:t>
                </a:r>
                <a:endParaRPr lang="en-US" sz="1100" dirty="0">
                  <a:solidFill>
                    <a:srgbClr val="FFFF00"/>
                  </a:solidFill>
                </a:endParaRPr>
              </a:p>
            </c:rich>
          </c:tx>
          <c:overlay val="0"/>
        </c:title>
        <c:numFmt formatCode="General" sourceLinked="1"/>
        <c:majorTickMark val="none"/>
        <c:minorTickMark val="none"/>
        <c:tickLblPos val="nextTo"/>
        <c:txPr>
          <a:bodyPr/>
          <a:lstStyle/>
          <a:p>
            <a:pPr>
              <a:defRPr sz="1200" b="1" i="0" baseline="0">
                <a:solidFill>
                  <a:srgbClr val="FFFF00"/>
                </a:solidFill>
              </a:defRPr>
            </a:pPr>
            <a:endParaRPr lang="en-US"/>
          </a:p>
        </c:txPr>
        <c:crossAx val="57954688"/>
        <c:crosses val="autoZero"/>
        <c:auto val="1"/>
        <c:lblAlgn val="ctr"/>
        <c:lblOffset val="100"/>
        <c:noMultiLvlLbl val="0"/>
      </c:catAx>
      <c:valAx>
        <c:axId val="57954688"/>
        <c:scaling>
          <c:orientation val="minMax"/>
        </c:scaling>
        <c:delete val="0"/>
        <c:axPos val="l"/>
        <c:majorGridlines/>
        <c:numFmt formatCode="0%" sourceLinked="1"/>
        <c:majorTickMark val="none"/>
        <c:minorTickMark val="none"/>
        <c:tickLblPos val="nextTo"/>
        <c:txPr>
          <a:bodyPr/>
          <a:lstStyle/>
          <a:p>
            <a:pPr>
              <a:defRPr sz="1200" b="1" i="0" baseline="0"/>
            </a:pPr>
            <a:endParaRPr lang="en-US"/>
          </a:p>
        </c:txPr>
        <c:crossAx val="5795136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789E4-E3E7-4EB9-BAB1-559C175EE5F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43377B2-2F5E-49D4-96A3-19732DDADB4D}">
      <dgm:prSet phldrT="[Text]" custT="1"/>
      <dgm:spPr/>
      <dgm:t>
        <a:bodyPr anchor="t" anchorCtr="0"/>
        <a:lstStyle/>
        <a:p>
          <a:r>
            <a:rPr lang="en-US" sz="1600" b="1" dirty="0" smtClean="0"/>
            <a:t>Revenue Codes</a:t>
          </a:r>
        </a:p>
        <a:p>
          <a:r>
            <a:rPr lang="en-US" sz="1600" b="1" dirty="0" smtClean="0">
              <a:solidFill>
                <a:srgbClr val="FFFF00"/>
              </a:solidFill>
            </a:rPr>
            <a:t>For Emergency Room Use</a:t>
          </a:r>
        </a:p>
        <a:p>
          <a:r>
            <a:rPr lang="en-US" sz="1200" b="1" dirty="0" smtClean="0">
              <a:solidFill>
                <a:srgbClr val="FFFF00"/>
              </a:solidFill>
            </a:rPr>
            <a:t>0450,  0451, 0452, 0456, 0459, 0981 = Professional fees-Emergency room</a:t>
          </a:r>
          <a:endParaRPr lang="en-US" sz="1200" b="1" dirty="0">
            <a:solidFill>
              <a:srgbClr val="FFFF00"/>
            </a:solidFill>
          </a:endParaRPr>
        </a:p>
      </dgm:t>
    </dgm:pt>
    <dgm:pt modelId="{C56F7237-D173-407C-B876-2943A66BC5DC}" type="parTrans" cxnId="{0BE22195-5A19-4A1B-A5EB-FBA5C4AB8F51}">
      <dgm:prSet/>
      <dgm:spPr/>
      <dgm:t>
        <a:bodyPr/>
        <a:lstStyle/>
        <a:p>
          <a:endParaRPr lang="en-US"/>
        </a:p>
      </dgm:t>
    </dgm:pt>
    <dgm:pt modelId="{63E82536-6B9B-4D07-8B6E-D45FA2F2C628}" type="sibTrans" cxnId="{0BE22195-5A19-4A1B-A5EB-FBA5C4AB8F51}">
      <dgm:prSet/>
      <dgm:spPr/>
      <dgm:t>
        <a:bodyPr/>
        <a:lstStyle/>
        <a:p>
          <a:endParaRPr lang="en-US"/>
        </a:p>
      </dgm:t>
    </dgm:pt>
    <dgm:pt modelId="{51F36D9D-4B87-459E-9F5D-EDDF98222AAA}">
      <dgm:prSet phldrT="[Text]" custT="1"/>
      <dgm:spPr/>
      <dgm:t>
        <a:bodyPr anchor="t" anchorCtr="0"/>
        <a:lstStyle/>
        <a:p>
          <a:r>
            <a:rPr lang="en-US" sz="1600" b="1" dirty="0" smtClean="0"/>
            <a:t>Site of Service - on NSF/CMS 1500 Claims (for Professional Claims only)</a:t>
          </a:r>
        </a:p>
        <a:p>
          <a:r>
            <a:rPr lang="en-US" sz="1400" b="1" dirty="0" smtClean="0">
              <a:solidFill>
                <a:srgbClr val="FFFF00"/>
              </a:solidFill>
            </a:rPr>
            <a:t>23 = Emergency Room-hospital</a:t>
          </a:r>
          <a:endParaRPr lang="en-US" sz="1400" b="1" dirty="0">
            <a:solidFill>
              <a:srgbClr val="FFFF00"/>
            </a:solidFill>
          </a:endParaRPr>
        </a:p>
      </dgm:t>
    </dgm:pt>
    <dgm:pt modelId="{8550FE75-9655-4CAB-8BE8-155E64CEB362}" type="parTrans" cxnId="{FFDDFFB6-C881-4EB2-8256-8991527D2042}">
      <dgm:prSet/>
      <dgm:spPr/>
      <dgm:t>
        <a:bodyPr/>
        <a:lstStyle/>
        <a:p>
          <a:endParaRPr lang="en-US"/>
        </a:p>
      </dgm:t>
    </dgm:pt>
    <dgm:pt modelId="{398E1966-6316-4F25-BFE5-88D596192F96}" type="sibTrans" cxnId="{FFDDFFB6-C881-4EB2-8256-8991527D2042}">
      <dgm:prSet/>
      <dgm:spPr/>
      <dgm:t>
        <a:bodyPr/>
        <a:lstStyle/>
        <a:p>
          <a:endParaRPr lang="en-US"/>
        </a:p>
      </dgm:t>
    </dgm:pt>
    <dgm:pt modelId="{41B40ABB-97DD-4F84-AB03-2395864CC378}">
      <dgm:prSet phldrT="[Text]" custT="1"/>
      <dgm:spPr/>
      <dgm:t>
        <a:bodyPr anchor="t" anchorCtr="0"/>
        <a:lstStyle/>
        <a:p>
          <a:r>
            <a:rPr lang="en-US" sz="1600" b="1" dirty="0" smtClean="0"/>
            <a:t>HCPCS procedure codes </a:t>
          </a:r>
        </a:p>
        <a:p>
          <a:r>
            <a:rPr lang="en-US" sz="1600" b="1" dirty="0" smtClean="0">
              <a:solidFill>
                <a:srgbClr val="FFFF00"/>
              </a:solidFill>
            </a:rPr>
            <a:t>For Emergency Room Evaluation &amp; Management</a:t>
          </a:r>
        </a:p>
        <a:p>
          <a:r>
            <a:rPr lang="en-US" sz="1200" dirty="0" smtClean="0">
              <a:solidFill>
                <a:srgbClr val="FFFF00"/>
              </a:solidFill>
            </a:rPr>
            <a:t>99281, 99282 , 99283, 99284, 99285, 99291, 99292 </a:t>
          </a:r>
          <a:endParaRPr lang="en-US" sz="1200" dirty="0">
            <a:solidFill>
              <a:srgbClr val="FFFF00"/>
            </a:solidFill>
          </a:endParaRPr>
        </a:p>
      </dgm:t>
    </dgm:pt>
    <dgm:pt modelId="{447E9483-8366-43BB-923E-8F941FA0C9B2}" type="parTrans" cxnId="{AEFB28D2-8FDC-4878-8EDD-7A8CFB239751}">
      <dgm:prSet/>
      <dgm:spPr/>
      <dgm:t>
        <a:bodyPr/>
        <a:lstStyle/>
        <a:p>
          <a:endParaRPr lang="en-US"/>
        </a:p>
      </dgm:t>
    </dgm:pt>
    <dgm:pt modelId="{B70BD53C-013A-402B-9814-191CD7442019}" type="sibTrans" cxnId="{AEFB28D2-8FDC-4878-8EDD-7A8CFB239751}">
      <dgm:prSet/>
      <dgm:spPr/>
      <dgm:t>
        <a:bodyPr/>
        <a:lstStyle/>
        <a:p>
          <a:endParaRPr lang="en-US"/>
        </a:p>
      </dgm:t>
    </dgm:pt>
    <dgm:pt modelId="{C0256CE2-1980-4916-922A-1C086E3CCA77}">
      <dgm:prSet phldrT="[Text]" custT="1"/>
      <dgm:spPr/>
      <dgm:t>
        <a:bodyPr anchor="t" anchorCtr="0"/>
        <a:lstStyle/>
        <a:p>
          <a:r>
            <a:rPr lang="en-US" sz="1600" b="1" dirty="0" smtClean="0"/>
            <a:t>Admission Source </a:t>
          </a:r>
        </a:p>
        <a:p>
          <a:r>
            <a:rPr lang="en-US" sz="1700" dirty="0" smtClean="0">
              <a:solidFill>
                <a:srgbClr val="FFFF00"/>
              </a:solidFill>
            </a:rPr>
            <a:t>Inpatient Claims for patient referred through Emergency Room</a:t>
          </a:r>
        </a:p>
        <a:p>
          <a:r>
            <a:rPr lang="en-US" sz="1700" dirty="0" smtClean="0">
              <a:solidFill>
                <a:srgbClr val="FFFF00"/>
              </a:solidFill>
            </a:rPr>
            <a:t>7 = Emergency Room</a:t>
          </a:r>
          <a:endParaRPr lang="en-US" sz="1700" dirty="0">
            <a:solidFill>
              <a:srgbClr val="FFFF00"/>
            </a:solidFill>
          </a:endParaRPr>
        </a:p>
      </dgm:t>
    </dgm:pt>
    <dgm:pt modelId="{1176BF7D-CFCC-49D2-B36D-90141E24BFBE}" type="parTrans" cxnId="{64010F75-0189-4DE6-BEED-B6FC83F51DF8}">
      <dgm:prSet/>
      <dgm:spPr/>
      <dgm:t>
        <a:bodyPr/>
        <a:lstStyle/>
        <a:p>
          <a:endParaRPr lang="en-US"/>
        </a:p>
      </dgm:t>
    </dgm:pt>
    <dgm:pt modelId="{9AC8215A-D577-4C56-9C77-7CB68BBC6DE8}" type="sibTrans" cxnId="{64010F75-0189-4DE6-BEED-B6FC83F51DF8}">
      <dgm:prSet/>
      <dgm:spPr/>
      <dgm:t>
        <a:bodyPr/>
        <a:lstStyle/>
        <a:p>
          <a:endParaRPr lang="en-US"/>
        </a:p>
      </dgm:t>
    </dgm:pt>
    <dgm:pt modelId="{5CECD50D-1C9E-489D-B1CE-D60D0E26864C}" type="pres">
      <dgm:prSet presAssocID="{F35789E4-E3E7-4EB9-BAB1-559C175EE5FB}" presName="Name0" presStyleCnt="0">
        <dgm:presLayoutVars>
          <dgm:chMax val="7"/>
          <dgm:chPref val="7"/>
          <dgm:dir/>
        </dgm:presLayoutVars>
      </dgm:prSet>
      <dgm:spPr/>
      <dgm:t>
        <a:bodyPr/>
        <a:lstStyle/>
        <a:p>
          <a:endParaRPr lang="en-US"/>
        </a:p>
      </dgm:t>
    </dgm:pt>
    <dgm:pt modelId="{5C5F5888-1CC8-4771-BEF9-200463B1DEC9}" type="pres">
      <dgm:prSet presAssocID="{F35789E4-E3E7-4EB9-BAB1-559C175EE5FB}" presName="Name1" presStyleCnt="0"/>
      <dgm:spPr/>
    </dgm:pt>
    <dgm:pt modelId="{56BFC612-A88F-466E-B486-8531777DCD39}" type="pres">
      <dgm:prSet presAssocID="{F35789E4-E3E7-4EB9-BAB1-559C175EE5FB}" presName="cycle" presStyleCnt="0"/>
      <dgm:spPr/>
    </dgm:pt>
    <dgm:pt modelId="{409AA13E-3DA2-44E3-B7E9-F9ED4E4F4541}" type="pres">
      <dgm:prSet presAssocID="{F35789E4-E3E7-4EB9-BAB1-559C175EE5FB}" presName="srcNode" presStyleLbl="node1" presStyleIdx="0" presStyleCnt="4"/>
      <dgm:spPr/>
    </dgm:pt>
    <dgm:pt modelId="{A65BFA08-01A1-444D-91D1-CB750C705098}" type="pres">
      <dgm:prSet presAssocID="{F35789E4-E3E7-4EB9-BAB1-559C175EE5FB}" presName="conn" presStyleLbl="parChTrans1D2" presStyleIdx="0" presStyleCnt="1"/>
      <dgm:spPr/>
      <dgm:t>
        <a:bodyPr/>
        <a:lstStyle/>
        <a:p>
          <a:endParaRPr lang="en-US"/>
        </a:p>
      </dgm:t>
    </dgm:pt>
    <dgm:pt modelId="{57E1D969-E8CE-434E-BCE9-7E38060DB2DF}" type="pres">
      <dgm:prSet presAssocID="{F35789E4-E3E7-4EB9-BAB1-559C175EE5FB}" presName="extraNode" presStyleLbl="node1" presStyleIdx="0" presStyleCnt="4"/>
      <dgm:spPr/>
    </dgm:pt>
    <dgm:pt modelId="{DB0551FB-4F20-417A-8F46-B33A1E3B9221}" type="pres">
      <dgm:prSet presAssocID="{F35789E4-E3E7-4EB9-BAB1-559C175EE5FB}" presName="dstNode" presStyleLbl="node1" presStyleIdx="0" presStyleCnt="4"/>
      <dgm:spPr/>
    </dgm:pt>
    <dgm:pt modelId="{9F69FF68-470D-4A59-B908-A97B3F3EE7D8}" type="pres">
      <dgm:prSet presAssocID="{043377B2-2F5E-49D4-96A3-19732DDADB4D}" presName="text_1" presStyleLbl="node1" presStyleIdx="0" presStyleCnt="4">
        <dgm:presLayoutVars>
          <dgm:bulletEnabled val="1"/>
        </dgm:presLayoutVars>
      </dgm:prSet>
      <dgm:spPr/>
      <dgm:t>
        <a:bodyPr/>
        <a:lstStyle/>
        <a:p>
          <a:endParaRPr lang="en-US"/>
        </a:p>
      </dgm:t>
    </dgm:pt>
    <dgm:pt modelId="{C1BA361D-02FA-4680-A5C5-4BE36B6B9E1B}" type="pres">
      <dgm:prSet presAssocID="{043377B2-2F5E-49D4-96A3-19732DDADB4D}" presName="accent_1" presStyleCnt="0"/>
      <dgm:spPr/>
    </dgm:pt>
    <dgm:pt modelId="{7AE27AF9-1D75-45C5-A8CC-7DCCD4FD19EE}" type="pres">
      <dgm:prSet presAssocID="{043377B2-2F5E-49D4-96A3-19732DDADB4D}" presName="accentRepeatNode" presStyleLbl="solidFgAcc1" presStyleIdx="0" presStyleCnt="4"/>
      <dgm:spPr/>
    </dgm:pt>
    <dgm:pt modelId="{993CB546-D85A-4BAA-9B53-4004B089E3F5}" type="pres">
      <dgm:prSet presAssocID="{51F36D9D-4B87-459E-9F5D-EDDF98222AAA}" presName="text_2" presStyleLbl="node1" presStyleIdx="1" presStyleCnt="4">
        <dgm:presLayoutVars>
          <dgm:bulletEnabled val="1"/>
        </dgm:presLayoutVars>
      </dgm:prSet>
      <dgm:spPr/>
      <dgm:t>
        <a:bodyPr/>
        <a:lstStyle/>
        <a:p>
          <a:endParaRPr lang="en-US"/>
        </a:p>
      </dgm:t>
    </dgm:pt>
    <dgm:pt modelId="{47A372F7-676E-4494-88EB-CA29C961FF4B}" type="pres">
      <dgm:prSet presAssocID="{51F36D9D-4B87-459E-9F5D-EDDF98222AAA}" presName="accent_2" presStyleCnt="0"/>
      <dgm:spPr/>
    </dgm:pt>
    <dgm:pt modelId="{6CF6D05D-EEE7-4670-8CC2-6A6CED8F580C}" type="pres">
      <dgm:prSet presAssocID="{51F36D9D-4B87-459E-9F5D-EDDF98222AAA}" presName="accentRepeatNode" presStyleLbl="solidFgAcc1" presStyleIdx="1" presStyleCnt="4"/>
      <dgm:spPr/>
    </dgm:pt>
    <dgm:pt modelId="{C2F7D363-CBD6-474F-8E90-357D97BE875F}" type="pres">
      <dgm:prSet presAssocID="{41B40ABB-97DD-4F84-AB03-2395864CC378}" presName="text_3" presStyleLbl="node1" presStyleIdx="2" presStyleCnt="4">
        <dgm:presLayoutVars>
          <dgm:bulletEnabled val="1"/>
        </dgm:presLayoutVars>
      </dgm:prSet>
      <dgm:spPr/>
      <dgm:t>
        <a:bodyPr/>
        <a:lstStyle/>
        <a:p>
          <a:endParaRPr lang="en-US"/>
        </a:p>
      </dgm:t>
    </dgm:pt>
    <dgm:pt modelId="{34900873-B96A-4277-AC48-05DB4E0A9ECA}" type="pres">
      <dgm:prSet presAssocID="{41B40ABB-97DD-4F84-AB03-2395864CC378}" presName="accent_3" presStyleCnt="0"/>
      <dgm:spPr/>
    </dgm:pt>
    <dgm:pt modelId="{DCCEEB2B-003A-42EE-B1C1-E5CF6963CEB8}" type="pres">
      <dgm:prSet presAssocID="{41B40ABB-97DD-4F84-AB03-2395864CC378}" presName="accentRepeatNode" presStyleLbl="solidFgAcc1" presStyleIdx="2" presStyleCnt="4"/>
      <dgm:spPr/>
    </dgm:pt>
    <dgm:pt modelId="{E304823C-F694-4390-B691-1666AC3BFF55}" type="pres">
      <dgm:prSet presAssocID="{C0256CE2-1980-4916-922A-1C086E3CCA77}" presName="text_4" presStyleLbl="node1" presStyleIdx="3" presStyleCnt="4">
        <dgm:presLayoutVars>
          <dgm:bulletEnabled val="1"/>
        </dgm:presLayoutVars>
      </dgm:prSet>
      <dgm:spPr/>
      <dgm:t>
        <a:bodyPr/>
        <a:lstStyle/>
        <a:p>
          <a:endParaRPr lang="en-US"/>
        </a:p>
      </dgm:t>
    </dgm:pt>
    <dgm:pt modelId="{0773D1BF-FA3F-4446-BA1E-1CDEA4386290}" type="pres">
      <dgm:prSet presAssocID="{C0256CE2-1980-4916-922A-1C086E3CCA77}" presName="accent_4" presStyleCnt="0"/>
      <dgm:spPr/>
    </dgm:pt>
    <dgm:pt modelId="{171EDEC1-76E2-448E-BD22-F244DF2B20A1}" type="pres">
      <dgm:prSet presAssocID="{C0256CE2-1980-4916-922A-1C086E3CCA77}" presName="accentRepeatNode" presStyleLbl="solidFgAcc1" presStyleIdx="3" presStyleCnt="4"/>
      <dgm:spPr/>
    </dgm:pt>
  </dgm:ptLst>
  <dgm:cxnLst>
    <dgm:cxn modelId="{AEFB28D2-8FDC-4878-8EDD-7A8CFB239751}" srcId="{F35789E4-E3E7-4EB9-BAB1-559C175EE5FB}" destId="{41B40ABB-97DD-4F84-AB03-2395864CC378}" srcOrd="2" destOrd="0" parTransId="{447E9483-8366-43BB-923E-8F941FA0C9B2}" sibTransId="{B70BD53C-013A-402B-9814-191CD7442019}"/>
    <dgm:cxn modelId="{A091B82B-615F-4BB5-8F50-3F8676B09E8C}" type="presOf" srcId="{043377B2-2F5E-49D4-96A3-19732DDADB4D}" destId="{9F69FF68-470D-4A59-B908-A97B3F3EE7D8}" srcOrd="0" destOrd="0" presId="urn:microsoft.com/office/officeart/2008/layout/VerticalCurvedList"/>
    <dgm:cxn modelId="{02E8F99C-29B1-41D6-9846-F6D8C7EA77AA}" type="presOf" srcId="{C0256CE2-1980-4916-922A-1C086E3CCA77}" destId="{E304823C-F694-4390-B691-1666AC3BFF55}" srcOrd="0" destOrd="0" presId="urn:microsoft.com/office/officeart/2008/layout/VerticalCurvedList"/>
    <dgm:cxn modelId="{FFDDFFB6-C881-4EB2-8256-8991527D2042}" srcId="{F35789E4-E3E7-4EB9-BAB1-559C175EE5FB}" destId="{51F36D9D-4B87-459E-9F5D-EDDF98222AAA}" srcOrd="1" destOrd="0" parTransId="{8550FE75-9655-4CAB-8BE8-155E64CEB362}" sibTransId="{398E1966-6316-4F25-BFE5-88D596192F96}"/>
    <dgm:cxn modelId="{64010F75-0189-4DE6-BEED-B6FC83F51DF8}" srcId="{F35789E4-E3E7-4EB9-BAB1-559C175EE5FB}" destId="{C0256CE2-1980-4916-922A-1C086E3CCA77}" srcOrd="3" destOrd="0" parTransId="{1176BF7D-CFCC-49D2-B36D-90141E24BFBE}" sibTransId="{9AC8215A-D577-4C56-9C77-7CB68BBC6DE8}"/>
    <dgm:cxn modelId="{80C7D9AB-35A9-435D-B6F6-94139262D1E0}" type="presOf" srcId="{63E82536-6B9B-4D07-8B6E-D45FA2F2C628}" destId="{A65BFA08-01A1-444D-91D1-CB750C705098}" srcOrd="0" destOrd="0" presId="urn:microsoft.com/office/officeart/2008/layout/VerticalCurvedList"/>
    <dgm:cxn modelId="{77CAD14C-1B26-416A-900F-0E5E20DC1A3E}" type="presOf" srcId="{51F36D9D-4B87-459E-9F5D-EDDF98222AAA}" destId="{993CB546-D85A-4BAA-9B53-4004B089E3F5}" srcOrd="0" destOrd="0" presId="urn:microsoft.com/office/officeart/2008/layout/VerticalCurvedList"/>
    <dgm:cxn modelId="{BC939685-D6DB-444F-A854-90B5A2037035}" type="presOf" srcId="{F35789E4-E3E7-4EB9-BAB1-559C175EE5FB}" destId="{5CECD50D-1C9E-489D-B1CE-D60D0E26864C}" srcOrd="0" destOrd="0" presId="urn:microsoft.com/office/officeart/2008/layout/VerticalCurvedList"/>
    <dgm:cxn modelId="{C41D7051-1629-4E13-B0AA-AB09AE9FC8DA}" type="presOf" srcId="{41B40ABB-97DD-4F84-AB03-2395864CC378}" destId="{C2F7D363-CBD6-474F-8E90-357D97BE875F}" srcOrd="0" destOrd="0" presId="urn:microsoft.com/office/officeart/2008/layout/VerticalCurvedList"/>
    <dgm:cxn modelId="{0BE22195-5A19-4A1B-A5EB-FBA5C4AB8F51}" srcId="{F35789E4-E3E7-4EB9-BAB1-559C175EE5FB}" destId="{043377B2-2F5E-49D4-96A3-19732DDADB4D}" srcOrd="0" destOrd="0" parTransId="{C56F7237-D173-407C-B876-2943A66BC5DC}" sibTransId="{63E82536-6B9B-4D07-8B6E-D45FA2F2C628}"/>
    <dgm:cxn modelId="{54939B12-D1A7-4B65-AB5B-8ECCAD9F5669}" type="presParOf" srcId="{5CECD50D-1C9E-489D-B1CE-D60D0E26864C}" destId="{5C5F5888-1CC8-4771-BEF9-200463B1DEC9}" srcOrd="0" destOrd="0" presId="urn:microsoft.com/office/officeart/2008/layout/VerticalCurvedList"/>
    <dgm:cxn modelId="{A18E09D9-5BB6-4C14-8A2F-6AA681E218EE}" type="presParOf" srcId="{5C5F5888-1CC8-4771-BEF9-200463B1DEC9}" destId="{56BFC612-A88F-466E-B486-8531777DCD39}" srcOrd="0" destOrd="0" presId="urn:microsoft.com/office/officeart/2008/layout/VerticalCurvedList"/>
    <dgm:cxn modelId="{7DBC5C08-D980-4278-9B89-230A279A7159}" type="presParOf" srcId="{56BFC612-A88F-466E-B486-8531777DCD39}" destId="{409AA13E-3DA2-44E3-B7E9-F9ED4E4F4541}" srcOrd="0" destOrd="0" presId="urn:microsoft.com/office/officeart/2008/layout/VerticalCurvedList"/>
    <dgm:cxn modelId="{215B22FE-9FBE-4C60-9363-8228E7E0C552}" type="presParOf" srcId="{56BFC612-A88F-466E-B486-8531777DCD39}" destId="{A65BFA08-01A1-444D-91D1-CB750C705098}" srcOrd="1" destOrd="0" presId="urn:microsoft.com/office/officeart/2008/layout/VerticalCurvedList"/>
    <dgm:cxn modelId="{77B28F80-53D8-429A-AD10-293537852286}" type="presParOf" srcId="{56BFC612-A88F-466E-B486-8531777DCD39}" destId="{57E1D969-E8CE-434E-BCE9-7E38060DB2DF}" srcOrd="2" destOrd="0" presId="urn:microsoft.com/office/officeart/2008/layout/VerticalCurvedList"/>
    <dgm:cxn modelId="{3861C385-FE4C-4973-8C3A-346A4C5B9933}" type="presParOf" srcId="{56BFC612-A88F-466E-B486-8531777DCD39}" destId="{DB0551FB-4F20-417A-8F46-B33A1E3B9221}" srcOrd="3" destOrd="0" presId="urn:microsoft.com/office/officeart/2008/layout/VerticalCurvedList"/>
    <dgm:cxn modelId="{17904460-947C-4388-B2FF-F200313D8CAD}" type="presParOf" srcId="{5C5F5888-1CC8-4771-BEF9-200463B1DEC9}" destId="{9F69FF68-470D-4A59-B908-A97B3F3EE7D8}" srcOrd="1" destOrd="0" presId="urn:microsoft.com/office/officeart/2008/layout/VerticalCurvedList"/>
    <dgm:cxn modelId="{CB11172F-B116-4E2E-84FA-AB7F419402E6}" type="presParOf" srcId="{5C5F5888-1CC8-4771-BEF9-200463B1DEC9}" destId="{C1BA361D-02FA-4680-A5C5-4BE36B6B9E1B}" srcOrd="2" destOrd="0" presId="urn:microsoft.com/office/officeart/2008/layout/VerticalCurvedList"/>
    <dgm:cxn modelId="{9A6638E3-BD8E-4CB3-BFAC-69E301B70A24}" type="presParOf" srcId="{C1BA361D-02FA-4680-A5C5-4BE36B6B9E1B}" destId="{7AE27AF9-1D75-45C5-A8CC-7DCCD4FD19EE}" srcOrd="0" destOrd="0" presId="urn:microsoft.com/office/officeart/2008/layout/VerticalCurvedList"/>
    <dgm:cxn modelId="{27351E79-3AB2-4755-985F-4B7B2C72CEA5}" type="presParOf" srcId="{5C5F5888-1CC8-4771-BEF9-200463B1DEC9}" destId="{993CB546-D85A-4BAA-9B53-4004B089E3F5}" srcOrd="3" destOrd="0" presId="urn:microsoft.com/office/officeart/2008/layout/VerticalCurvedList"/>
    <dgm:cxn modelId="{AE81979B-B52D-4613-AA09-2E7BD90F7145}" type="presParOf" srcId="{5C5F5888-1CC8-4771-BEF9-200463B1DEC9}" destId="{47A372F7-676E-4494-88EB-CA29C961FF4B}" srcOrd="4" destOrd="0" presId="urn:microsoft.com/office/officeart/2008/layout/VerticalCurvedList"/>
    <dgm:cxn modelId="{0876AF59-88F8-4D44-AEA4-4E812AF3A081}" type="presParOf" srcId="{47A372F7-676E-4494-88EB-CA29C961FF4B}" destId="{6CF6D05D-EEE7-4670-8CC2-6A6CED8F580C}" srcOrd="0" destOrd="0" presId="urn:microsoft.com/office/officeart/2008/layout/VerticalCurvedList"/>
    <dgm:cxn modelId="{E1D1A26B-6BE1-4D23-B486-99836CC34275}" type="presParOf" srcId="{5C5F5888-1CC8-4771-BEF9-200463B1DEC9}" destId="{C2F7D363-CBD6-474F-8E90-357D97BE875F}" srcOrd="5" destOrd="0" presId="urn:microsoft.com/office/officeart/2008/layout/VerticalCurvedList"/>
    <dgm:cxn modelId="{94DDF753-B11B-4BC7-91D8-D51EB31BA147}" type="presParOf" srcId="{5C5F5888-1CC8-4771-BEF9-200463B1DEC9}" destId="{34900873-B96A-4277-AC48-05DB4E0A9ECA}" srcOrd="6" destOrd="0" presId="urn:microsoft.com/office/officeart/2008/layout/VerticalCurvedList"/>
    <dgm:cxn modelId="{AC23DA57-40CC-474A-A587-586FAD89A23A}" type="presParOf" srcId="{34900873-B96A-4277-AC48-05DB4E0A9ECA}" destId="{DCCEEB2B-003A-42EE-B1C1-E5CF6963CEB8}" srcOrd="0" destOrd="0" presId="urn:microsoft.com/office/officeart/2008/layout/VerticalCurvedList"/>
    <dgm:cxn modelId="{C42DF378-D441-4600-8F48-DE8C01D36641}" type="presParOf" srcId="{5C5F5888-1CC8-4771-BEF9-200463B1DEC9}" destId="{E304823C-F694-4390-B691-1666AC3BFF55}" srcOrd="7" destOrd="0" presId="urn:microsoft.com/office/officeart/2008/layout/VerticalCurvedList"/>
    <dgm:cxn modelId="{8EDCD54D-0FFD-48D5-A274-C3A0F69DEE5E}" type="presParOf" srcId="{5C5F5888-1CC8-4771-BEF9-200463B1DEC9}" destId="{0773D1BF-FA3F-4446-BA1E-1CDEA4386290}" srcOrd="8" destOrd="0" presId="urn:microsoft.com/office/officeart/2008/layout/VerticalCurvedList"/>
    <dgm:cxn modelId="{8DA56308-B280-4013-8AA5-C4B8B0342C64}" type="presParOf" srcId="{0773D1BF-FA3F-4446-BA1E-1CDEA4386290}" destId="{171EDEC1-76E2-448E-BD22-F244DF2B20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5/29/2019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5/29/2019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a:p>
        </p:txBody>
      </p:sp>
    </p:spTree>
    <p:extLst>
      <p:ext uri="{BB962C8B-B14F-4D97-AF65-F5344CB8AC3E}">
        <p14:creationId xmlns:p14="http://schemas.microsoft.com/office/powerpoint/2010/main" val="269028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57066" indent="-291179" eaLnBrk="0" hangingPunct="0">
              <a:defRPr sz="2400">
                <a:solidFill>
                  <a:schemeClr val="tx1"/>
                </a:solidFill>
                <a:latin typeface="Calibri" pitchFamily="34" charset="0"/>
                <a:ea typeface="ＭＳ Ｐゴシック" pitchFamily="34" charset="-128"/>
              </a:defRPr>
            </a:lvl2pPr>
            <a:lvl3pPr marL="1164717" indent="-232943" eaLnBrk="0" hangingPunct="0">
              <a:defRPr sz="2400">
                <a:solidFill>
                  <a:schemeClr val="tx1"/>
                </a:solidFill>
                <a:latin typeface="Calibri" pitchFamily="34" charset="0"/>
                <a:ea typeface="ＭＳ Ｐゴシック" pitchFamily="34" charset="-128"/>
              </a:defRPr>
            </a:lvl3pPr>
            <a:lvl4pPr marL="1630604" indent="-232943" eaLnBrk="0" hangingPunct="0">
              <a:defRPr sz="2400">
                <a:solidFill>
                  <a:schemeClr val="tx1"/>
                </a:solidFill>
                <a:latin typeface="Calibri" pitchFamily="34" charset="0"/>
                <a:ea typeface="ＭＳ Ｐゴシック" pitchFamily="34" charset="-128"/>
              </a:defRPr>
            </a:lvl4pPr>
            <a:lvl5pPr marL="2096491" indent="-232943" eaLnBrk="0" hangingPunct="0">
              <a:defRPr sz="2400">
                <a:solidFill>
                  <a:schemeClr val="tx1"/>
                </a:solidFill>
                <a:latin typeface="Calibri" pitchFamily="34" charset="0"/>
                <a:ea typeface="ＭＳ Ｐゴシック" pitchFamily="34" charset="-128"/>
              </a:defRPr>
            </a:lvl5pPr>
            <a:lvl6pPr marL="2562377" indent="-232943" defTabSz="465887"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3028264" indent="-232943" defTabSz="465887"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94151" indent="-232943" defTabSz="465887"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960038" indent="-232943" defTabSz="465887"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defRPr/>
            </a:pPr>
            <a:fld id="{9C69EF51-8659-45DF-B159-5D80E961BF1A}" type="slidenum">
              <a:rPr lang="en-US" altLang="en-US" sz="1200"/>
              <a:pPr eaLnBrk="1" hangingPunct="1">
                <a:defRPr/>
              </a:pPr>
              <a:t>33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ent Slide Text NO LINE">
    <p:spTree>
      <p:nvGrpSpPr>
        <p:cNvPr id="1" name=""/>
        <p:cNvGrpSpPr/>
        <p:nvPr/>
      </p:nvGrpSpPr>
      <p:grpSpPr>
        <a:xfrm>
          <a:off x="0" y="0"/>
          <a:ext cx="0" cy="0"/>
          <a:chOff x="0" y="0"/>
          <a:chExt cx="0" cy="0"/>
        </a:xfrm>
      </p:grpSpPr>
      <p:pic>
        <p:nvPicPr>
          <p:cNvPr id="4" name="Picture 2" descr="logoplain-03.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49263" y="1074078"/>
            <a:ext cx="8039100" cy="641350"/>
          </a:xfrm>
        </p:spPr>
        <p:txBody>
          <a:bodyPr/>
          <a:lstStyle/>
          <a:p>
            <a:r>
              <a:rPr lang="en-US" smtClean="0"/>
              <a:t>Click to edit Master title style</a:t>
            </a:r>
            <a:endParaRPr lang="en-US" dirty="0"/>
          </a:p>
        </p:txBody>
      </p:sp>
      <p:sp>
        <p:nvSpPr>
          <p:cNvPr id="9" name="Text Placeholder 2"/>
          <p:cNvSpPr>
            <a:spLocks noGrp="1"/>
          </p:cNvSpPr>
          <p:nvPr>
            <p:ph idx="1"/>
          </p:nvPr>
        </p:nvSpPr>
        <p:spPr bwMode="auto">
          <a:xfrm>
            <a:off x="449263" y="1983716"/>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2pPr marL="457200" indent="-457200">
              <a:buFont typeface="Wingdings" charset="2"/>
              <a:buChar char="§"/>
              <a:defRPr sz="2400" b="0"/>
            </a:lvl2pPr>
          </a:lstStyle>
          <a:p>
            <a:pPr lvl="0"/>
            <a:r>
              <a:rPr lang="en-US" noProof="0" smtClean="0"/>
              <a:t>Click to edit Master text styles</a:t>
            </a:r>
          </a:p>
        </p:txBody>
      </p:sp>
      <p:sp>
        <p:nvSpPr>
          <p:cNvPr id="5" name="Slide Number Placeholder 2"/>
          <p:cNvSpPr>
            <a:spLocks noGrp="1"/>
          </p:cNvSpPr>
          <p:nvPr>
            <p:ph type="sldNum" sz="quarter" idx="10"/>
          </p:nvPr>
        </p:nvSpPr>
        <p:spPr>
          <a:xfrm>
            <a:off x="6702425" y="6465888"/>
            <a:ext cx="2133600" cy="365125"/>
          </a:xfrm>
        </p:spPr>
        <p:txBody>
          <a:bodyPr/>
          <a:lstStyle>
            <a:lvl1pPr>
              <a:defRPr>
                <a:solidFill>
                  <a:srgbClr val="7F7F7F"/>
                </a:solidFill>
              </a:defRPr>
            </a:lvl1pPr>
          </a:lstStyle>
          <a:p>
            <a:pPr>
              <a:defRPr/>
            </a:pPr>
            <a:fld id="{49843762-307E-4903-ABB9-7078E3249AC0}" type="slidenum">
              <a:rPr lang="en-US" altLang="en-US"/>
              <a:pPr>
                <a:defRPr/>
              </a:pPr>
              <a:t>‹#›</a:t>
            </a:fld>
            <a:endParaRPr lang="en-US" altLang="en-US" dirty="0"/>
          </a:p>
        </p:txBody>
      </p:sp>
    </p:spTree>
    <p:extLst>
      <p:ext uri="{BB962C8B-B14F-4D97-AF65-F5344CB8AC3E}">
        <p14:creationId xmlns:p14="http://schemas.microsoft.com/office/powerpoint/2010/main" val="270386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06452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5/29/2019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hyperlink" Target="http://www.chiamass.gov/ma-apcd/"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NuVvJHp3cYCFQMaPgoda1UAPQ&amp;url=http://computerbasicsebook.com/computer-basics-cut-copy-and-paste/&amp;ei=2K2mVdvJJ4O0-AHrqoHoAw&amp;bvm=bv.97653015,d.cWw&amp;psig=AFQjCNHKwPB7l73RKVGa2sk14VgHFexN7A&amp;ust=1437073223253245"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xml"/><Relationship Id="rId7" Type="http://schemas.openxmlformats.org/officeDocument/2006/relationships/hyperlink" Target="https://www.google.com/url?sa=i&amp;rct=j&amp;q=&amp;esrc=s&amp;source=images&amp;cd=&amp;ved=2ahUKEwiouMixh6ziAhVmmuAKHbVgDR4QjRx6BAgBEAU&amp;url=https://www.chirotexas.org/index.php?option%3Dcom_content%26view%3Darticle%26id%3D3670:pts-in-emergency-departments--when-dcs-%26catid%3D23:news-information%26Itemid%3D178&amp;psig=AOvVaw3zfdUaR_3-1g2jEHUYZT5l&amp;ust=1558508648004386"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chiamass.gov/assets/docs/p/apcd/apcd-7.0/MA-APCD-Release-7.0-Release-Note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Adam Tapply (Manager of Accounts)</a:t>
            </a:r>
          </a:p>
          <a:p>
            <a:pPr>
              <a:lnSpc>
                <a:spcPct val="130000"/>
              </a:lnSpc>
            </a:pPr>
            <a:r>
              <a:rPr lang="en-US" sz="1800" b="0" cap="none" spc="20" dirty="0" smtClean="0">
                <a:solidFill>
                  <a:schemeClr val="accent4"/>
                </a:solidFill>
                <a:latin typeface="Arial" charset="0"/>
                <a:ea typeface="Arial" charset="0"/>
                <a:cs typeface="Arial" charset="0"/>
              </a:rPr>
              <a:t>Scott Curley (Manager of Privacy &amp; Compliance)</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May 28, 2019</a:t>
            </a:r>
            <a:endParaRPr lang="en-US" sz="1800" b="0" cap="none" spc="20" dirty="0">
              <a:solidFill>
                <a:schemeClr val="accent4"/>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4124206"/>
          </a:xfrm>
          <a:prstGeom prst="rect">
            <a:avLst/>
          </a:prstGeom>
          <a:noFill/>
        </p:spPr>
        <p:txBody>
          <a:bodyPr wrap="square" rtlCol="0">
            <a:spAutoFit/>
          </a:bodyPr>
          <a:lstStyle/>
          <a:p>
            <a:r>
              <a:rPr lang="en-US" sz="2200" u="sng" dirty="0" smtClean="0">
                <a:latin typeface="Arial" panose="020B0604020202020204" pitchFamily="34" charset="0"/>
                <a:cs typeface="Arial" panose="020B0604020202020204" pitchFamily="34" charset="0"/>
              </a:rPr>
              <a:t>REPEAT APPLICANTS:</a:t>
            </a:r>
            <a:endParaRPr lang="en-US" sz="2200" u="sng"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a:cs typeface="Arial"/>
              </a:rPr>
              <a:t>For those applicants with previously approved projects who indicated they would like to receive data annually, we began accepting Certificates of Continued Need and Compliance (Exhibit B of your DUA) starting on </a:t>
            </a:r>
            <a:r>
              <a:rPr lang="en-US" sz="2000" b="1" u="sng" dirty="0">
                <a:cs typeface="Arial"/>
              </a:rPr>
              <a:t>May 1st</a:t>
            </a:r>
            <a:r>
              <a:rPr lang="en-US" sz="2000" dirty="0" smtClean="0">
                <a:cs typeface="Arial"/>
              </a:rPr>
              <a:t>.</a:t>
            </a:r>
          </a:p>
          <a:p>
            <a:pPr marL="742950" lvl="1" indent="-285750">
              <a:buClr>
                <a:schemeClr val="accent1"/>
              </a:buClr>
              <a:buFont typeface="Wingdings" charset="2"/>
              <a:buChar char="§"/>
            </a:pPr>
            <a:r>
              <a:rPr lang="en-US" sz="2000" dirty="0">
                <a:cs typeface="Arial"/>
              </a:rPr>
              <a:t>After receiving this, we will send you an invoice for the </a:t>
            </a:r>
            <a:r>
              <a:rPr lang="en-US" sz="2000" dirty="0" smtClean="0">
                <a:cs typeface="Arial"/>
              </a:rPr>
              <a:t>FY18 </a:t>
            </a:r>
            <a:r>
              <a:rPr lang="en-US" sz="2000" dirty="0">
                <a:cs typeface="Arial"/>
              </a:rPr>
              <a:t>data and release data to you once payment is received and the data is </a:t>
            </a:r>
            <a:r>
              <a:rPr lang="en-US" sz="2000" dirty="0" smtClean="0">
                <a:cs typeface="Arial"/>
              </a:rPr>
              <a:t>ready.</a:t>
            </a:r>
          </a:p>
          <a:p>
            <a:pPr marL="742950" lvl="1" indent="-285750">
              <a:buClr>
                <a:schemeClr val="accent1"/>
              </a:buClr>
              <a:buFont typeface="Wingdings" charset="2"/>
              <a:buChar char="§"/>
            </a:pPr>
            <a:r>
              <a:rPr lang="en-US" sz="2000" dirty="0">
                <a:cs typeface="Arial"/>
              </a:rPr>
              <a:t>If you are making any changes to your project, you must go through the amendment process </a:t>
            </a:r>
            <a:r>
              <a:rPr lang="en-US" sz="2000" dirty="0" smtClean="0">
                <a:cs typeface="Arial"/>
              </a:rPr>
              <a:t>first.</a:t>
            </a: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10</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2/26/19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171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2277547"/>
          </a:xfrm>
          <a:prstGeom prst="rect">
            <a:avLst/>
          </a:prstGeom>
          <a:noFill/>
        </p:spPr>
        <p:txBody>
          <a:bodyPr wrap="square" rtlCol="0">
            <a:spAutoFit/>
          </a:bodyPr>
          <a:lstStyle/>
          <a:p>
            <a:r>
              <a:rPr lang="en-US" sz="2200" u="sng" dirty="0" smtClean="0">
                <a:latin typeface="Arial" panose="020B0604020202020204" pitchFamily="34" charset="0"/>
                <a:cs typeface="Arial" panose="020B0604020202020204" pitchFamily="34" charset="0"/>
              </a:rPr>
              <a:t>NEW APPLICANTS / NEW PROJECTS:</a:t>
            </a:r>
            <a:endParaRPr lang="en-US" sz="2200" u="sng"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a:cs typeface="Arial"/>
              </a:rPr>
              <a:t>We will continue to accept new applications on a rolling basis.</a:t>
            </a:r>
          </a:p>
          <a:p>
            <a:pPr marL="742950" lvl="1" indent="-285750">
              <a:buClr>
                <a:schemeClr val="accent1"/>
              </a:buClr>
              <a:buFont typeface="Wingdings" charset="2"/>
              <a:buChar char="§"/>
            </a:pPr>
            <a:r>
              <a:rPr lang="en-US" sz="2000" dirty="0">
                <a:cs typeface="Arial"/>
              </a:rPr>
              <a:t>If you are requesting </a:t>
            </a:r>
            <a:r>
              <a:rPr lang="en-US" sz="2000" dirty="0" smtClean="0">
                <a:cs typeface="Arial"/>
              </a:rPr>
              <a:t>FY18 </a:t>
            </a:r>
            <a:r>
              <a:rPr lang="en-US" sz="2000" dirty="0">
                <a:cs typeface="Arial"/>
              </a:rPr>
              <a:t>data, just click the box for “Subscription” on p. 3 of the application form:</a:t>
            </a:r>
          </a:p>
          <a:p>
            <a:pPr lvl="1">
              <a:buClr>
                <a:schemeClr val="accent1"/>
              </a:buClr>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11</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11" y="3198628"/>
            <a:ext cx="71818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24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DUA, compliance, and audit overview </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360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latin typeface="Arial" panose="020B0604020202020204" pitchFamily="34" charset="0"/>
                <a:cs typeface="Arial" panose="020B0604020202020204" pitchFamily="34" charset="0"/>
              </a:rPr>
              <a:t>Data Use Agreements</a:t>
            </a:r>
            <a:endParaRPr lang="en-US" u="sng"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57198" y="1600200"/>
            <a:ext cx="4516453" cy="4525963"/>
          </a:xfrm>
        </p:spPr>
        <p:txBody>
          <a:bodyPr>
            <a:noAutofit/>
          </a:bodyPr>
          <a:lstStyle/>
          <a:p>
            <a:r>
              <a:rPr lang="en-US" sz="1500" b="1" dirty="0" smtClean="0">
                <a:latin typeface="Arial" panose="020B0604020202020204" pitchFamily="34" charset="0"/>
                <a:cs typeface="Arial" panose="020B0604020202020204" pitchFamily="34" charset="0"/>
              </a:rPr>
              <a:t>Prior to the release of data,  Data Applicants must have a CHIA Data Use Agreement executed.</a:t>
            </a:r>
          </a:p>
          <a:p>
            <a:endParaRPr lang="en-US" sz="1500" b="1" dirty="0" smtClean="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CHIA does not accept revisions or comments to its Data Use Agreement.</a:t>
            </a:r>
          </a:p>
          <a:p>
            <a:endParaRPr lang="en-US" sz="1500" b="1" dirty="0" smtClean="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Data Applicants should consult their legal, compliance, Research Administration, or Sponsored Programs office about the terms and conditions of CHIA’s Data Use Agreement </a:t>
            </a:r>
            <a:r>
              <a:rPr lang="en-US" sz="1500" b="1" u="sng" dirty="0" smtClean="0">
                <a:latin typeface="Arial" panose="020B0604020202020204" pitchFamily="34" charset="0"/>
                <a:cs typeface="Arial" panose="020B0604020202020204" pitchFamily="34" charset="0"/>
              </a:rPr>
              <a:t>before</a:t>
            </a:r>
            <a:r>
              <a:rPr lang="en-US" sz="1500" b="1" dirty="0" smtClean="0">
                <a:latin typeface="Arial" panose="020B0604020202020204" pitchFamily="34" charset="0"/>
                <a:cs typeface="Arial" panose="020B0604020202020204" pitchFamily="34" charset="0"/>
              </a:rPr>
              <a:t> they submit a Data Application to CHIA for review.</a:t>
            </a:r>
          </a:p>
          <a:p>
            <a:endParaRPr lang="en-US" sz="1500" b="1" dirty="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Data Applicants should consult these offices to determine if its organization has a current Data Use Agreement with CHIA, </a:t>
            </a:r>
            <a:r>
              <a:rPr lang="en-US" sz="1500" b="1" u="sng" dirty="0" smtClean="0">
                <a:latin typeface="Arial" panose="020B0604020202020204" pitchFamily="34" charset="0"/>
                <a:cs typeface="Arial" panose="020B0604020202020204" pitchFamily="34" charset="0"/>
              </a:rPr>
              <a:t>prior</a:t>
            </a:r>
            <a:r>
              <a:rPr lang="en-US" sz="1500" b="1" dirty="0" smtClean="0">
                <a:latin typeface="Arial" panose="020B0604020202020204" pitchFamily="34" charset="0"/>
                <a:cs typeface="Arial" panose="020B0604020202020204" pitchFamily="34" charset="0"/>
              </a:rPr>
              <a:t> to submitting a Data Application to CHIA for review.</a:t>
            </a:r>
            <a:endParaRPr lang="en-US" sz="1500" b="1" dirty="0">
              <a:latin typeface="Arial" panose="020B0604020202020204" pitchFamily="34" charset="0"/>
              <a:cs typeface="Arial" panose="020B0604020202020204" pitchFamily="34" charset="0"/>
            </a:endParaRPr>
          </a:p>
        </p:txBody>
      </p:sp>
      <p:pic>
        <p:nvPicPr>
          <p:cNvPr id="1026" name="Picture 2" descr="C:\Users\scurley\AppData\Local\Microsoft\Windows\Temporary Internet Files\Content.IE5\EX3U9UTL\retainer[1].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4024" y="1981200"/>
            <a:ext cx="4038600" cy="376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7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39040" y="1563880"/>
            <a:ext cx="5949653" cy="4151120"/>
          </a:xfrm>
        </p:spPr>
        <p:txBody>
          <a:bodyPr>
            <a:normAutofit fontScale="25000" lnSpcReduction="20000"/>
          </a:bodyPr>
          <a:lstStyle/>
          <a:p>
            <a:pPr marL="0" indent="0">
              <a:buNone/>
            </a:pPr>
            <a:r>
              <a:rPr lang="en-US" sz="8000" b="1" dirty="0" smtClean="0">
                <a:latin typeface="Arial" panose="020B0604020202020204" pitchFamily="34" charset="0"/>
                <a:cs typeface="Arial" panose="020B0604020202020204" pitchFamily="34" charset="0"/>
              </a:rPr>
              <a:t>It is the responsibility of each organization holding CHIA Data to</a:t>
            </a:r>
            <a:r>
              <a:rPr lang="en-US" sz="8000" dirty="0" smtClean="0">
                <a:latin typeface="Arial" panose="020B0604020202020204" pitchFamily="34" charset="0"/>
                <a:cs typeface="Arial" panose="020B0604020202020204" pitchFamily="34" charset="0"/>
              </a:rPr>
              <a:t>:</a:t>
            </a:r>
          </a:p>
          <a:p>
            <a:pPr marL="0" indent="0">
              <a:buNone/>
            </a:pPr>
            <a:endParaRPr lang="en-US" sz="80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6400" dirty="0" smtClean="0">
                <a:latin typeface="Arial" panose="020B0604020202020204" pitchFamily="34" charset="0"/>
                <a:cs typeface="Arial" panose="020B0604020202020204" pitchFamily="34" charset="0"/>
              </a:rPr>
              <a:t>Monitor responsible parties’ (Investigators, Data Custodians, IT) compliance with the Data Use Agreement requirements.</a:t>
            </a:r>
          </a:p>
          <a:p>
            <a:pPr marL="342900" lvl="1" indent="-342900">
              <a:buFont typeface="Arial" panose="020B0604020202020204" pitchFamily="34" charset="0"/>
              <a:buChar char="•"/>
            </a:pPr>
            <a:endParaRPr lang="en-US" sz="64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6400" dirty="0" smtClean="0">
                <a:latin typeface="Arial" panose="020B0604020202020204" pitchFamily="34" charset="0"/>
                <a:cs typeface="Arial" panose="020B0604020202020204" pitchFamily="34" charset="0"/>
              </a:rPr>
              <a:t>Assess each instance of suspected or alleged non-compliance and, where appropriate, conduct investigation.</a:t>
            </a:r>
          </a:p>
          <a:p>
            <a:pPr marL="342900" lvl="1" indent="-342900">
              <a:buFont typeface="Arial" panose="020B0604020202020204" pitchFamily="34" charset="0"/>
              <a:buChar char="•"/>
            </a:pPr>
            <a:endParaRPr lang="en-US" sz="64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6400" dirty="0" smtClean="0">
                <a:latin typeface="Arial" panose="020B0604020202020204" pitchFamily="34" charset="0"/>
                <a:cs typeface="Arial" panose="020B0604020202020204" pitchFamily="34" charset="0"/>
              </a:rPr>
              <a:t>Actively pursue non-compliance with a range of technical, administrative and educational response options.</a:t>
            </a:r>
          </a:p>
          <a:p>
            <a:pPr marL="0" lvl="1" indent="0">
              <a:buNone/>
            </a:pPr>
            <a:endParaRPr lang="en-US" sz="64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6400" dirty="0" smtClean="0">
                <a:latin typeface="Arial" panose="020B0604020202020204" pitchFamily="34" charset="0"/>
                <a:cs typeface="Arial" panose="020B0604020202020204" pitchFamily="34" charset="0"/>
              </a:rPr>
              <a:t>Inform CHIA immediately of any Data Use Agreement violation.</a:t>
            </a:r>
          </a:p>
          <a:p>
            <a:pPr marL="342900" lvl="1" indent="-342900">
              <a:buFont typeface="Arial" panose="020B0604020202020204" pitchFamily="34" charset="0"/>
              <a:buChar char="•"/>
            </a:pPr>
            <a:endParaRPr lang="en-US" sz="48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17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1700" dirty="0" smtClean="0">
              <a:latin typeface="Arial" panose="020B0604020202020204" pitchFamily="34" charset="0"/>
              <a:cs typeface="Arial" panose="020B0604020202020204" pitchFamily="34" charset="0"/>
            </a:endParaRPr>
          </a:p>
          <a:p>
            <a:endParaRPr lang="en-US" sz="1400" dirty="0"/>
          </a:p>
          <a:p>
            <a:pPr marL="0" indent="0">
              <a:buNone/>
            </a:pPr>
            <a:endParaRPr lang="en-US" sz="1400" dirty="0" smtClean="0"/>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54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65034" y="1295400"/>
            <a:ext cx="6260506" cy="762000"/>
          </a:xfrm>
        </p:spPr>
        <p:txBody>
          <a:bodyPr>
            <a:normAutofit/>
          </a:bodyPr>
          <a:lstStyle/>
          <a:p>
            <a:pPr marL="0" indent="0">
              <a:buNone/>
            </a:pPr>
            <a:r>
              <a:rPr lang="en-US" sz="1600" b="1" dirty="0" smtClean="0">
                <a:latin typeface="Arial" panose="020B0604020202020204" pitchFamily="34" charset="0"/>
                <a:cs typeface="Arial" panose="020B0604020202020204" pitchFamily="34" charset="0"/>
              </a:rPr>
              <a:t>Your </a:t>
            </a:r>
            <a:r>
              <a:rPr lang="en-US" sz="1600" b="1" dirty="0">
                <a:latin typeface="Arial" panose="020B0604020202020204" pitchFamily="34" charset="0"/>
                <a:cs typeface="Arial" panose="020B0604020202020204" pitchFamily="34" charset="0"/>
              </a:rPr>
              <a:t>obligations, in accordance with the Data Use Agreement, include but are not limited to the following:</a:t>
            </a:r>
            <a:endParaRPr lang="en-US" sz="1600" dirty="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841908568"/>
              </p:ext>
            </p:extLst>
          </p:nvPr>
        </p:nvGraphicFramePr>
        <p:xfrm>
          <a:off x="430138" y="1935459"/>
          <a:ext cx="6753860" cy="487680"/>
        </p:xfrm>
        <a:graphic>
          <a:graphicData uri="http://schemas.openxmlformats.org/drawingml/2006/table">
            <a:tbl>
              <a:tblPr firstRow="1" firstCol="1" bandRow="1">
                <a:tableStyleId>{5C22544A-7EE6-4342-B048-85BDC9FD1C3A}</a:tableStyleId>
              </a:tblPr>
              <a:tblGrid>
                <a:gridCol w="3411855"/>
                <a:gridCol w="249555"/>
                <a:gridCol w="3092450"/>
              </a:tblGrid>
              <a:tr h="370999">
                <a:tc>
                  <a:txBody>
                    <a:bodyPr/>
                    <a:lstStyle/>
                    <a:p>
                      <a:pPr marL="0" marR="0">
                        <a:spcBef>
                          <a:spcPts val="0"/>
                        </a:spcBef>
                        <a:spcAft>
                          <a:spcPts val="0"/>
                        </a:spcAft>
                      </a:pPr>
                      <a:r>
                        <a:rPr lang="en-US" sz="1600" dirty="0">
                          <a:effectLst/>
                        </a:rPr>
                        <a:t>Anyone who comes into contact with the data</a:t>
                      </a:r>
                      <a:endParaRPr lang="en-US" sz="18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100" dirty="0">
                          <a:effectLst/>
                          <a:sym typeface="Wingdings"/>
                        </a:rPr>
                        <a:t></a:t>
                      </a:r>
                      <a:endParaRPr lang="en-US" sz="18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Must sign the confidentiality </a:t>
                      </a:r>
                      <a:r>
                        <a:rPr lang="en-US" sz="1600" dirty="0" smtClean="0">
                          <a:effectLst/>
                        </a:rPr>
                        <a:t>agreement</a:t>
                      </a:r>
                      <a:endParaRPr lang="en-US" sz="1800" dirty="0">
                        <a:effectLst/>
                        <a:latin typeface="Times New Roman"/>
                        <a:ea typeface="Times New Roman"/>
                      </a:endParaRPr>
                    </a:p>
                  </a:txBody>
                  <a:tcPr marL="68580" marR="68580" marT="0" marB="0" anchor="ctr"/>
                </a:tc>
              </a:tr>
            </a:tbl>
          </a:graphicData>
        </a:graphic>
      </p:graphicFrame>
      <p:sp>
        <p:nvSpPr>
          <p:cNvPr id="10" name="TextBox 9"/>
          <p:cNvSpPr txBox="1"/>
          <p:nvPr/>
        </p:nvSpPr>
        <p:spPr>
          <a:xfrm>
            <a:off x="465034" y="2634954"/>
            <a:ext cx="7867116" cy="2862322"/>
          </a:xfrm>
          <a:prstGeom prst="rect">
            <a:avLst/>
          </a:prstGeom>
          <a:noFill/>
        </p:spPr>
        <p:txBody>
          <a:bodyPr wrap="square" rtlCol="0">
            <a:spAutoFit/>
          </a:bodyPr>
          <a:lstStyle/>
          <a:p>
            <a:pPr marL="171450" indent="-171450" defTabSz="9144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All individuals, whether they are employees, contractors or agents of your organization, who have accessed or used the data, must sign a Confidentiality Agreement.  </a:t>
            </a:r>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All </a:t>
            </a:r>
            <a:r>
              <a:rPr lang="en-US" dirty="0">
                <a:solidFill>
                  <a:prstClr val="black"/>
                </a:solidFill>
                <a:latin typeface="Arial" panose="020B0604020202020204" pitchFamily="34" charset="0"/>
                <a:cs typeface="Arial" panose="020B0604020202020204" pitchFamily="34" charset="0"/>
              </a:rPr>
              <a:t>such individuals </a:t>
            </a:r>
            <a:r>
              <a:rPr lang="en-US" dirty="0" smtClean="0">
                <a:solidFill>
                  <a:prstClr val="black"/>
                </a:solidFill>
                <a:latin typeface="Arial" panose="020B0604020202020204" pitchFamily="34" charset="0"/>
                <a:cs typeface="Arial" panose="020B0604020202020204" pitchFamily="34" charset="0"/>
              </a:rPr>
              <a:t>must sign </a:t>
            </a:r>
            <a:r>
              <a:rPr lang="en-US" dirty="0">
                <a:solidFill>
                  <a:prstClr val="black"/>
                </a:solidFill>
                <a:latin typeface="Arial" panose="020B0604020202020204" pitchFamily="34" charset="0"/>
                <a:cs typeface="Arial" panose="020B0604020202020204" pitchFamily="34" charset="0"/>
              </a:rPr>
              <a:t>the Confidentiality </a:t>
            </a:r>
            <a:r>
              <a:rPr lang="en-US" dirty="0" smtClean="0">
                <a:solidFill>
                  <a:prstClr val="black"/>
                </a:solidFill>
                <a:latin typeface="Arial" panose="020B0604020202020204" pitchFamily="34" charset="0"/>
                <a:cs typeface="Arial" panose="020B0604020202020204" pitchFamily="34" charset="0"/>
              </a:rPr>
              <a:t>Agreement </a:t>
            </a:r>
            <a:r>
              <a:rPr lang="en-US" u="sng" dirty="0" smtClean="0">
                <a:solidFill>
                  <a:prstClr val="black"/>
                </a:solidFill>
                <a:latin typeface="Arial" panose="020B0604020202020204" pitchFamily="34" charset="0"/>
                <a:cs typeface="Arial" panose="020B0604020202020204" pitchFamily="34" charset="0"/>
              </a:rPr>
              <a:t>prior</a:t>
            </a:r>
            <a:r>
              <a:rPr lang="en-US" dirty="0" smtClean="0">
                <a:solidFill>
                  <a:prstClr val="black"/>
                </a:solidFill>
                <a:latin typeface="Arial" panose="020B0604020202020204" pitchFamily="34" charset="0"/>
                <a:cs typeface="Arial" panose="020B0604020202020204" pitchFamily="34" charset="0"/>
              </a:rPr>
              <a:t> to accessing CHIA Data. </a:t>
            </a:r>
            <a:r>
              <a:rPr lang="en-US" dirty="0">
                <a:solidFill>
                  <a:prstClr val="black"/>
                </a:solidFill>
                <a:latin typeface="Arial" panose="020B0604020202020204" pitchFamily="34" charset="0"/>
                <a:cs typeface="Arial" panose="020B0604020202020204" pitchFamily="34" charset="0"/>
              </a:rPr>
              <a:t>You must keep </a:t>
            </a:r>
            <a:r>
              <a:rPr lang="en-US" dirty="0" smtClean="0">
                <a:solidFill>
                  <a:prstClr val="black"/>
                </a:solidFill>
                <a:latin typeface="Arial" panose="020B0604020202020204" pitchFamily="34" charset="0"/>
                <a:cs typeface="Arial" panose="020B0604020202020204" pitchFamily="34" charset="0"/>
              </a:rPr>
              <a:t>the original signed Confidentiality Agreements on file. </a:t>
            </a:r>
          </a:p>
          <a:p>
            <a:pPr marL="171450" indent="-171450" defTabSz="91440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i="1" dirty="0" smtClean="0">
                <a:solidFill>
                  <a:prstClr val="black"/>
                </a:solidFill>
                <a:latin typeface="Arial" panose="020B0604020202020204" pitchFamily="34" charset="0"/>
                <a:cs typeface="Arial" panose="020B0604020202020204" pitchFamily="34" charset="0"/>
              </a:rPr>
              <a:t>“Access”</a:t>
            </a: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means the </a:t>
            </a:r>
            <a:r>
              <a:rPr lang="en-US" dirty="0" smtClean="0">
                <a:solidFill>
                  <a:prstClr val="black"/>
                </a:solidFill>
                <a:latin typeface="Arial" panose="020B0604020202020204" pitchFamily="34" charset="0"/>
                <a:cs typeface="Arial" panose="020B0604020202020204" pitchFamily="34" charset="0"/>
              </a:rPr>
              <a:t>ability, </a:t>
            </a:r>
            <a:r>
              <a:rPr lang="en-US" dirty="0">
                <a:solidFill>
                  <a:prstClr val="black"/>
                </a:solidFill>
                <a:latin typeface="Arial" panose="020B0604020202020204" pitchFamily="34" charset="0"/>
                <a:cs typeface="Arial" panose="020B0604020202020204" pitchFamily="34" charset="0"/>
              </a:rPr>
              <a:t>or the means </a:t>
            </a:r>
            <a:r>
              <a:rPr lang="en-US" dirty="0" smtClean="0">
                <a:solidFill>
                  <a:prstClr val="black"/>
                </a:solidFill>
                <a:latin typeface="Arial" panose="020B0604020202020204" pitchFamily="34" charset="0"/>
                <a:cs typeface="Arial" panose="020B0604020202020204" pitchFamily="34" charset="0"/>
              </a:rPr>
              <a:t>necessary, </a:t>
            </a:r>
            <a:r>
              <a:rPr lang="en-US" dirty="0">
                <a:solidFill>
                  <a:prstClr val="black"/>
                </a:solidFill>
                <a:latin typeface="Arial" panose="020B0604020202020204" pitchFamily="34" charset="0"/>
                <a:cs typeface="Arial" panose="020B0604020202020204" pitchFamily="34" charset="0"/>
              </a:rPr>
              <a:t>to read, write, modify, or communicate data/information or otherwise use any system </a:t>
            </a:r>
            <a:r>
              <a:rPr lang="en-US" dirty="0" smtClean="0">
                <a:solidFill>
                  <a:prstClr val="black"/>
                </a:solidFill>
                <a:latin typeface="Arial" panose="020B0604020202020204" pitchFamily="34" charset="0"/>
                <a:cs typeface="Arial" panose="020B0604020202020204" pitchFamily="34" charset="0"/>
              </a:rPr>
              <a:t>resource</a:t>
            </a:r>
            <a:r>
              <a:rPr lang="en-US"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4334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119063"/>
            <a:ext cx="6353175"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3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1146" y="1219200"/>
            <a:ext cx="6453855" cy="762000"/>
          </a:xfrm>
        </p:spPr>
        <p:txBody>
          <a:bodyPr>
            <a:normAutofit/>
          </a:bodyPr>
          <a:lstStyle/>
          <a:p>
            <a:pPr marL="0" indent="0">
              <a:buNone/>
            </a:pPr>
            <a:r>
              <a:rPr lang="en-US" sz="1600" b="1" dirty="0" smtClean="0">
                <a:latin typeface="Arial" panose="020B0604020202020204" pitchFamily="34" charset="0"/>
                <a:cs typeface="Arial" panose="020B0604020202020204" pitchFamily="34" charset="0"/>
              </a:rPr>
              <a:t>Your </a:t>
            </a:r>
            <a:r>
              <a:rPr lang="en-US" sz="1600" b="1" dirty="0">
                <a:latin typeface="Arial" panose="020B0604020202020204" pitchFamily="34" charset="0"/>
                <a:cs typeface="Arial" panose="020B0604020202020204" pitchFamily="34" charset="0"/>
              </a:rPr>
              <a:t>obligations, in accordance with the Data Use Agreement, include but are not limited to the following:</a:t>
            </a:r>
            <a:endParaRPr lang="en-US" sz="1600" dirty="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595557159"/>
              </p:ext>
            </p:extLst>
          </p:nvPr>
        </p:nvGraphicFramePr>
        <p:xfrm>
          <a:off x="439983" y="1932681"/>
          <a:ext cx="6753860" cy="487680"/>
        </p:xfrm>
        <a:graphic>
          <a:graphicData uri="http://schemas.openxmlformats.org/drawingml/2006/table">
            <a:tbl>
              <a:tblPr firstRow="1" firstCol="1" bandRow="1">
                <a:tableStyleId>{5C22544A-7EE6-4342-B048-85BDC9FD1C3A}</a:tableStyleId>
              </a:tblPr>
              <a:tblGrid>
                <a:gridCol w="3411855"/>
                <a:gridCol w="249555"/>
                <a:gridCol w="3092450"/>
              </a:tblGrid>
              <a:tr h="376555">
                <a:tc>
                  <a:txBody>
                    <a:bodyPr/>
                    <a:lstStyle/>
                    <a:p>
                      <a:pPr marL="0" marR="0">
                        <a:spcBef>
                          <a:spcPts val="0"/>
                        </a:spcBef>
                        <a:spcAft>
                          <a:spcPts val="0"/>
                        </a:spcAft>
                      </a:pPr>
                      <a:r>
                        <a:rPr lang="en-US" sz="1600" dirty="0">
                          <a:effectLst/>
                        </a:rPr>
                        <a:t>Anyone who </a:t>
                      </a:r>
                      <a:r>
                        <a:rPr lang="en-US" sz="1600" dirty="0" smtClean="0">
                          <a:effectLst/>
                        </a:rPr>
                        <a:t>uses </a:t>
                      </a:r>
                      <a:r>
                        <a:rPr lang="en-US" sz="1600" dirty="0">
                          <a:effectLst/>
                        </a:rPr>
                        <a:t>the data</a:t>
                      </a:r>
                      <a:endParaRPr lang="en-US" sz="18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100">
                          <a:effectLst/>
                          <a:sym typeface="Wingdings"/>
                        </a:rPr>
                        <a:t></a:t>
                      </a:r>
                      <a:endParaRPr lang="en-US" sz="18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Must be </a:t>
                      </a:r>
                      <a:r>
                        <a:rPr lang="en-US" sz="1600" dirty="0" smtClean="0">
                          <a:effectLst/>
                        </a:rPr>
                        <a:t>added </a:t>
                      </a:r>
                      <a:r>
                        <a:rPr lang="en-US" sz="1600" dirty="0">
                          <a:effectLst/>
                        </a:rPr>
                        <a:t>to Organization’s Access Log</a:t>
                      </a:r>
                      <a:endParaRPr lang="en-US" sz="18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416252" y="2681168"/>
            <a:ext cx="7892167" cy="2031325"/>
          </a:xfrm>
          <a:prstGeom prst="rect">
            <a:avLst/>
          </a:prstGeom>
          <a:noFill/>
        </p:spPr>
        <p:txBody>
          <a:bodyPr wrap="square" rtlCol="0">
            <a:spAutoFit/>
          </a:bodyPr>
          <a:lstStyle/>
          <a:p>
            <a:pPr marL="171450" indent="-171450" defTabSz="9144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Your organization is required under the terms of the Data Use Agreement to create and maintain data access </a:t>
            </a:r>
            <a:r>
              <a:rPr lang="en-US" dirty="0" smtClean="0">
                <a:solidFill>
                  <a:prstClr val="black"/>
                </a:solidFill>
                <a:latin typeface="Arial" panose="020B0604020202020204" pitchFamily="34" charset="0"/>
                <a:cs typeface="Arial" panose="020B0604020202020204" pitchFamily="34" charset="0"/>
              </a:rPr>
              <a:t>logs.</a:t>
            </a:r>
          </a:p>
          <a:p>
            <a:pPr marL="171450" indent="-171450" defTabSz="91440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Maintain </a:t>
            </a:r>
            <a:r>
              <a:rPr lang="en-US" dirty="0">
                <a:solidFill>
                  <a:prstClr val="black"/>
                </a:solidFill>
                <a:latin typeface="Arial" panose="020B0604020202020204" pitchFamily="34" charset="0"/>
                <a:cs typeface="Arial" panose="020B0604020202020204" pitchFamily="34" charset="0"/>
              </a:rPr>
              <a:t>an up-to-date access log of individuals who use or access the Data, including the </a:t>
            </a:r>
            <a:r>
              <a:rPr lang="en-US" dirty="0" smtClean="0">
                <a:solidFill>
                  <a:prstClr val="black"/>
                </a:solidFill>
                <a:latin typeface="Arial" panose="020B0604020202020204" pitchFamily="34" charset="0"/>
                <a:cs typeface="Arial" panose="020B0604020202020204" pitchFamily="34" charset="0"/>
              </a:rPr>
              <a:t>date </a:t>
            </a:r>
            <a:r>
              <a:rPr lang="en-US" dirty="0">
                <a:solidFill>
                  <a:prstClr val="black"/>
                </a:solidFill>
                <a:latin typeface="Arial" panose="020B0604020202020204" pitchFamily="34" charset="0"/>
                <a:cs typeface="Arial" panose="020B0604020202020204" pitchFamily="34" charset="0"/>
              </a:rPr>
              <a:t>they signed the Confidentiality Agreement, </a:t>
            </a:r>
            <a:r>
              <a:rPr lang="en-US" dirty="0" smtClean="0">
                <a:solidFill>
                  <a:prstClr val="black"/>
                </a:solidFill>
                <a:latin typeface="Arial" panose="020B0604020202020204" pitchFamily="34" charset="0"/>
                <a:cs typeface="Arial" panose="020B0604020202020204" pitchFamily="34" charset="0"/>
              </a:rPr>
              <a:t>when </a:t>
            </a:r>
            <a:r>
              <a:rPr lang="en-US" dirty="0">
                <a:solidFill>
                  <a:prstClr val="black"/>
                </a:solidFill>
                <a:latin typeface="Arial" panose="020B0604020202020204" pitchFamily="34" charset="0"/>
                <a:cs typeface="Arial" panose="020B0604020202020204" pitchFamily="34" charset="0"/>
              </a:rPr>
              <a:t>they were granted access to the Data, and when (if applicable) their access to the Data was terminated. </a:t>
            </a:r>
          </a:p>
        </p:txBody>
      </p:sp>
    </p:spTree>
    <p:extLst>
      <p:ext uri="{BB962C8B-B14F-4D97-AF65-F5344CB8AC3E}">
        <p14:creationId xmlns:p14="http://schemas.microsoft.com/office/powerpoint/2010/main" val="294863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1147" y="1219200"/>
            <a:ext cx="6582042" cy="660875"/>
          </a:xfrm>
        </p:spPr>
        <p:txBody>
          <a:bodyPr>
            <a:normAutofit/>
          </a:bodyPr>
          <a:lstStyle/>
          <a:p>
            <a:pPr marL="0" indent="0">
              <a:buNone/>
            </a:pPr>
            <a:r>
              <a:rPr lang="en-US" sz="1600" b="1" dirty="0" smtClean="0"/>
              <a:t>Your </a:t>
            </a:r>
            <a:r>
              <a:rPr lang="en-US" sz="1600" b="1" dirty="0"/>
              <a:t>obligations, in accordance with the Data Use Agreement, include but are not limited to the following:</a:t>
            </a:r>
            <a:endParaRPr lang="en-US" sz="1600" dirty="0"/>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1672737449"/>
              </p:ext>
            </p:extLst>
          </p:nvPr>
        </p:nvGraphicFramePr>
        <p:xfrm>
          <a:off x="444465" y="1938395"/>
          <a:ext cx="6753860" cy="497155"/>
        </p:xfrm>
        <a:graphic>
          <a:graphicData uri="http://schemas.openxmlformats.org/drawingml/2006/table">
            <a:tbl>
              <a:tblPr firstRow="1" firstCol="1" bandRow="1">
                <a:tableStyleId>{5C22544A-7EE6-4342-B048-85BDC9FD1C3A}</a:tableStyleId>
              </a:tblPr>
              <a:tblGrid>
                <a:gridCol w="3429000"/>
                <a:gridCol w="232410"/>
                <a:gridCol w="3092450"/>
              </a:tblGrid>
              <a:tr h="497155">
                <a:tc>
                  <a:txBody>
                    <a:bodyPr/>
                    <a:lstStyle/>
                    <a:p>
                      <a:pPr marL="0" marR="0">
                        <a:spcBef>
                          <a:spcPts val="0"/>
                        </a:spcBef>
                        <a:spcAft>
                          <a:spcPts val="0"/>
                        </a:spcAft>
                      </a:pPr>
                      <a:r>
                        <a:rPr lang="en-US" sz="1600" dirty="0">
                          <a:effectLst/>
                        </a:rPr>
                        <a:t>Prevent Unauthorized Use or Access  </a:t>
                      </a:r>
                      <a:endParaRPr lang="en-US" sz="18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dirty="0">
                          <a:effectLst/>
                          <a:sym typeface="Wingdings"/>
                        </a:rPr>
                        <a:t></a:t>
                      </a:r>
                      <a:endParaRPr lang="en-US" sz="16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Must Abide by the Data Management Plan  </a:t>
                      </a:r>
                      <a:endParaRPr lang="en-US" sz="1800" dirty="0">
                        <a:effectLst/>
                        <a:latin typeface="Times New Roman"/>
                        <a:ea typeface="Times New Roman"/>
                      </a:endParaRPr>
                    </a:p>
                  </a:txBody>
                  <a:tcPr marL="68580" marR="68580" marT="0" marB="0" anchor="ctr"/>
                </a:tc>
              </a:tr>
            </a:tbl>
          </a:graphicData>
        </a:graphic>
      </p:graphicFrame>
      <p:sp>
        <p:nvSpPr>
          <p:cNvPr id="13" name="TextBox 12"/>
          <p:cNvSpPr txBox="1"/>
          <p:nvPr/>
        </p:nvSpPr>
        <p:spPr>
          <a:xfrm>
            <a:off x="416252" y="2513176"/>
            <a:ext cx="6705600" cy="3539430"/>
          </a:xfrm>
          <a:prstGeom prst="rect">
            <a:avLst/>
          </a:prstGeom>
          <a:noFill/>
        </p:spPr>
        <p:txBody>
          <a:bodyPr wrap="square" rtlCol="0">
            <a:spAutoFit/>
          </a:bodyPr>
          <a:lstStyle/>
          <a:p>
            <a:pPr marL="171450" indent="-171450" defTabSz="91440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You are required to establish appropriate administrative, technical, and physical safeguards</a:t>
            </a:r>
            <a:r>
              <a:rPr lang="en-US" sz="1600" dirty="0" smtClean="0">
                <a:solidFill>
                  <a:prstClr val="black"/>
                </a:solidFill>
                <a:latin typeface="Arial" panose="020B0604020202020204" pitchFamily="34" charset="0"/>
                <a:cs typeface="Arial" panose="020B0604020202020204" pitchFamily="34" charset="0"/>
              </a:rPr>
              <a:t>.</a:t>
            </a:r>
          </a:p>
          <a:p>
            <a:pPr marL="171450" indent="-171450" defTabSz="914400">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You </a:t>
            </a:r>
            <a:r>
              <a:rPr lang="en-US" sz="1600" dirty="0">
                <a:solidFill>
                  <a:prstClr val="black"/>
                </a:solidFill>
                <a:latin typeface="Arial" panose="020B0604020202020204" pitchFamily="34" charset="0"/>
                <a:cs typeface="Arial" panose="020B0604020202020204" pitchFamily="34" charset="0"/>
              </a:rPr>
              <a:t>are required to abide by the Data Management Plan, as approved by CHIA and incorporated into </a:t>
            </a:r>
            <a:r>
              <a:rPr lang="en-US" sz="1600" dirty="0" smtClean="0">
                <a:solidFill>
                  <a:prstClr val="black"/>
                </a:solidFill>
                <a:latin typeface="Arial" panose="020B0604020202020204" pitchFamily="34" charset="0"/>
                <a:cs typeface="Arial" panose="020B0604020202020204" pitchFamily="34" charset="0"/>
              </a:rPr>
              <a:t>each Data Application, </a:t>
            </a:r>
            <a:r>
              <a:rPr lang="en-US" sz="1600" dirty="0">
                <a:solidFill>
                  <a:prstClr val="black"/>
                </a:solidFill>
                <a:latin typeface="Arial" panose="020B0604020202020204" pitchFamily="34" charset="0"/>
                <a:cs typeface="Arial" panose="020B0604020202020204" pitchFamily="34" charset="0"/>
              </a:rPr>
              <a:t>at all times during the Agreement. </a:t>
            </a:r>
            <a:endParaRPr lang="en-US" sz="1600"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Data </a:t>
            </a:r>
            <a:r>
              <a:rPr lang="en-US" sz="1600" dirty="0">
                <a:solidFill>
                  <a:prstClr val="black"/>
                </a:solidFill>
                <a:latin typeface="Arial" panose="020B0604020202020204" pitchFamily="34" charset="0"/>
                <a:cs typeface="Arial" panose="020B0604020202020204" pitchFamily="34" charset="0"/>
              </a:rPr>
              <a:t>may not be transmitted, disclosed or physically moved from the site(s) approved by CHIA, except as authorized by your Data Use Agreement or Data Management Plan.  If your organization plans to make any change that may impact the security or integrity of the Data (i.e. a change to any of the information security, encryption, technical and physical controls) you are required to request and receive prior approval from CHIA in writing. </a:t>
            </a:r>
          </a:p>
        </p:txBody>
      </p:sp>
    </p:spTree>
    <p:extLst>
      <p:ext uri="{BB962C8B-B14F-4D97-AF65-F5344CB8AC3E}">
        <p14:creationId xmlns:p14="http://schemas.microsoft.com/office/powerpoint/2010/main" val="260928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1146" y="1219200"/>
            <a:ext cx="6760625" cy="609600"/>
          </a:xfrm>
        </p:spPr>
        <p:txBody>
          <a:bodyPr>
            <a:normAutofit/>
          </a:bodyPr>
          <a:lstStyle/>
          <a:p>
            <a:pPr marL="0" indent="0">
              <a:buNone/>
            </a:pPr>
            <a:r>
              <a:rPr lang="en-US" sz="1600" b="1" dirty="0" smtClean="0"/>
              <a:t>Your </a:t>
            </a:r>
            <a:r>
              <a:rPr lang="en-US" sz="1600" b="1" dirty="0"/>
              <a:t>obligations, in accordance with the Data Use Agreement, include but are not limited to the following:</a:t>
            </a:r>
            <a:endParaRPr lang="en-US" sz="1600" dirty="0"/>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200721177"/>
              </p:ext>
            </p:extLst>
          </p:nvPr>
        </p:nvGraphicFramePr>
        <p:xfrm>
          <a:off x="420335" y="1938079"/>
          <a:ext cx="6753860" cy="640080"/>
        </p:xfrm>
        <a:graphic>
          <a:graphicData uri="http://schemas.openxmlformats.org/drawingml/2006/table">
            <a:tbl>
              <a:tblPr firstRow="1" firstCol="1" bandRow="1">
                <a:tableStyleId>{5C22544A-7EE6-4342-B048-85BDC9FD1C3A}</a:tableStyleId>
              </a:tblPr>
              <a:tblGrid>
                <a:gridCol w="3429000"/>
                <a:gridCol w="232410"/>
                <a:gridCol w="3092450"/>
              </a:tblGrid>
              <a:tr h="365125">
                <a:tc>
                  <a:txBody>
                    <a:bodyPr/>
                    <a:lstStyle/>
                    <a:p>
                      <a:pPr marL="0" marR="0">
                        <a:spcBef>
                          <a:spcPts val="0"/>
                        </a:spcBef>
                        <a:spcAft>
                          <a:spcPts val="0"/>
                        </a:spcAft>
                      </a:pPr>
                      <a:r>
                        <a:rPr lang="en-US" sz="1600" dirty="0" smtClean="0">
                          <a:effectLst/>
                        </a:rPr>
                        <a:t>Ensure</a:t>
                      </a:r>
                      <a:r>
                        <a:rPr lang="en-US" sz="1600" baseline="0" dirty="0" smtClean="0">
                          <a:effectLst/>
                        </a:rPr>
                        <a:t> that Data is used solely for the Project</a:t>
                      </a:r>
                      <a:r>
                        <a:rPr lang="en-US" sz="1600" dirty="0" smtClean="0">
                          <a:effectLst/>
                        </a:rPr>
                        <a:t>  </a:t>
                      </a:r>
                      <a:endParaRPr lang="en-US" sz="18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dirty="0">
                          <a:effectLst/>
                          <a:sym typeface="Wingdings"/>
                        </a:rPr>
                        <a:t></a:t>
                      </a:r>
                      <a:endParaRPr lang="en-US" sz="16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400" dirty="0">
                          <a:effectLst/>
                        </a:rPr>
                        <a:t>Must Abide by </a:t>
                      </a:r>
                      <a:r>
                        <a:rPr lang="en-US" sz="1400" dirty="0" smtClean="0">
                          <a:effectLst/>
                        </a:rPr>
                        <a:t>the</a:t>
                      </a:r>
                      <a:r>
                        <a:rPr lang="en-US" sz="1400" baseline="0" dirty="0" smtClean="0">
                          <a:effectLst/>
                        </a:rPr>
                        <a:t> objectives and research as described in the Data Application</a:t>
                      </a:r>
                      <a:endParaRPr lang="en-US" sz="1600" dirty="0">
                        <a:effectLst/>
                        <a:latin typeface="Times New Roman"/>
                        <a:ea typeface="Times New Roman"/>
                      </a:endParaRPr>
                    </a:p>
                  </a:txBody>
                  <a:tcPr marL="68580" marR="68580" marT="0" marB="0" anchor="ctr"/>
                </a:tc>
              </a:tr>
            </a:tbl>
          </a:graphicData>
        </a:graphic>
      </p:graphicFrame>
      <p:sp>
        <p:nvSpPr>
          <p:cNvPr id="13" name="TextBox 12"/>
          <p:cNvSpPr txBox="1"/>
          <p:nvPr/>
        </p:nvSpPr>
        <p:spPr>
          <a:xfrm>
            <a:off x="444465" y="2761004"/>
            <a:ext cx="6705600" cy="3416320"/>
          </a:xfrm>
          <a:prstGeom prst="rect">
            <a:avLst/>
          </a:prstGeom>
          <a:noFill/>
        </p:spPr>
        <p:txBody>
          <a:bodyPr wrap="square" rtlCol="0">
            <a:spAutoFit/>
          </a:bodyPr>
          <a:lstStyle/>
          <a:p>
            <a:pPr marL="171450" indent="-171450" defTabSz="9144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Each Data </a:t>
            </a:r>
            <a:r>
              <a:rPr lang="en-US" dirty="0" smtClean="0">
                <a:solidFill>
                  <a:prstClr val="black"/>
                </a:solidFill>
                <a:latin typeface="Arial" panose="020B0604020202020204" pitchFamily="34" charset="0"/>
                <a:cs typeface="Arial" panose="020B0604020202020204" pitchFamily="34" charset="0"/>
              </a:rPr>
              <a:t>Application sets </a:t>
            </a:r>
            <a:r>
              <a:rPr lang="en-US" dirty="0">
                <a:solidFill>
                  <a:prstClr val="black"/>
                </a:solidFill>
                <a:latin typeface="Arial" panose="020B0604020202020204" pitchFamily="34" charset="0"/>
                <a:cs typeface="Arial" panose="020B0604020202020204" pitchFamily="34" charset="0"/>
              </a:rPr>
              <a:t>forth a specific project for which the Data will be </a:t>
            </a:r>
            <a:r>
              <a:rPr lang="en-US" dirty="0" smtClean="0">
                <a:solidFill>
                  <a:prstClr val="black"/>
                </a:solidFill>
                <a:latin typeface="Arial" panose="020B0604020202020204" pitchFamily="34" charset="0"/>
                <a:cs typeface="Arial" panose="020B0604020202020204" pitchFamily="34" charset="0"/>
              </a:rPr>
              <a:t>used </a:t>
            </a:r>
            <a:r>
              <a:rPr lang="en-US" dirty="0">
                <a:solidFill>
                  <a:prstClr val="black"/>
                </a:solidFill>
                <a:latin typeface="Arial" panose="020B0604020202020204" pitchFamily="34" charset="0"/>
                <a:cs typeface="Arial" panose="020B0604020202020204" pitchFamily="34" charset="0"/>
              </a:rPr>
              <a:t>and that project’s purpose and objective. </a:t>
            </a:r>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The </a:t>
            </a:r>
            <a:r>
              <a:rPr lang="en-US" dirty="0">
                <a:solidFill>
                  <a:prstClr val="black"/>
                </a:solidFill>
                <a:latin typeface="Arial" panose="020B0604020202020204" pitchFamily="34" charset="0"/>
                <a:cs typeface="Arial" panose="020B0604020202020204" pitchFamily="34" charset="0"/>
              </a:rPr>
              <a:t>Data released under a Data Application may </a:t>
            </a:r>
            <a:r>
              <a:rPr lang="en-US" dirty="0" smtClean="0">
                <a:solidFill>
                  <a:prstClr val="black"/>
                </a:solidFill>
                <a:latin typeface="Arial" panose="020B0604020202020204" pitchFamily="34" charset="0"/>
                <a:cs typeface="Arial" panose="020B0604020202020204" pitchFamily="34" charset="0"/>
              </a:rPr>
              <a:t>be </a:t>
            </a:r>
            <a:r>
              <a:rPr lang="en-US" dirty="0">
                <a:solidFill>
                  <a:prstClr val="black"/>
                </a:solidFill>
                <a:latin typeface="Arial" panose="020B0604020202020204" pitchFamily="34" charset="0"/>
                <a:cs typeface="Arial" panose="020B0604020202020204" pitchFamily="34" charset="0"/>
              </a:rPr>
              <a:t>used solely for the Project set forth in that Data </a:t>
            </a:r>
            <a:r>
              <a:rPr lang="en-US" dirty="0" smtClean="0">
                <a:solidFill>
                  <a:prstClr val="black"/>
                </a:solidFill>
                <a:latin typeface="Arial" panose="020B0604020202020204" pitchFamily="34" charset="0"/>
                <a:cs typeface="Arial" panose="020B0604020202020204" pitchFamily="34" charset="0"/>
              </a:rPr>
              <a:t>Application.</a:t>
            </a:r>
          </a:p>
          <a:p>
            <a:pPr marL="171450" indent="-171450" defTabSz="9144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Absent </a:t>
            </a:r>
            <a:r>
              <a:rPr lang="en-US" dirty="0">
                <a:solidFill>
                  <a:prstClr val="black"/>
                </a:solidFill>
                <a:latin typeface="Arial" panose="020B0604020202020204" pitchFamily="34" charset="0"/>
                <a:cs typeface="Arial" panose="020B0604020202020204" pitchFamily="34" charset="0"/>
              </a:rPr>
              <a:t>express written authorization from </a:t>
            </a:r>
            <a:r>
              <a:rPr lang="en-US" dirty="0" smtClean="0">
                <a:solidFill>
                  <a:prstClr val="black"/>
                </a:solidFill>
                <a:latin typeface="Arial" panose="020B0604020202020204" pitchFamily="34" charset="0"/>
                <a:cs typeface="Arial" panose="020B0604020202020204" pitchFamily="34" charset="0"/>
              </a:rPr>
              <a:t>CHIA, </a:t>
            </a:r>
            <a:r>
              <a:rPr lang="en-US" dirty="0">
                <a:solidFill>
                  <a:prstClr val="black"/>
                </a:solidFill>
                <a:latin typeface="Arial" panose="020B0604020202020204" pitchFamily="34" charset="0"/>
                <a:cs typeface="Arial" panose="020B0604020202020204" pitchFamily="34" charset="0"/>
              </a:rPr>
              <a:t>the Recipient shall not attempt to link records included in the Data to any other </a:t>
            </a:r>
            <a:r>
              <a:rPr lang="en-US" dirty="0" smtClean="0">
                <a:solidFill>
                  <a:prstClr val="black"/>
                </a:solidFill>
                <a:latin typeface="Arial" panose="020B0604020202020204" pitchFamily="34" charset="0"/>
                <a:cs typeface="Arial" panose="020B0604020202020204" pitchFamily="34" charset="0"/>
              </a:rPr>
              <a:t>information.</a:t>
            </a:r>
          </a:p>
          <a:p>
            <a:pPr defTabSz="914400"/>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The Recipient shall not use the Data to attempt to identify </a:t>
            </a:r>
            <a:r>
              <a:rPr lang="en-US" dirty="0" smtClean="0">
                <a:solidFill>
                  <a:prstClr val="black"/>
                </a:solidFill>
                <a:latin typeface="Arial" panose="020B0604020202020204" pitchFamily="34" charset="0"/>
                <a:cs typeface="Arial" panose="020B0604020202020204" pitchFamily="34" charset="0"/>
              </a:rPr>
              <a:t>individuals.</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8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2123658"/>
          </a:xfrm>
          <a:prstGeom prst="rect">
            <a:avLst/>
          </a:prstGeom>
          <a:noFill/>
        </p:spPr>
        <p:txBody>
          <a:bodyPr wrap="square" rtlCol="0">
            <a:spAutoFit/>
          </a:bodyPr>
          <a:lstStyle/>
          <a:p>
            <a:pPr marL="342900" indent="-342900">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Announcements:</a:t>
            </a:r>
            <a:endParaRPr lang="en-US" sz="2000" dirty="0" smtClean="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smtClean="0">
                <a:latin typeface="Arial"/>
                <a:cs typeface="Arial"/>
              </a:rPr>
              <a:t>APCD Release 7.0</a:t>
            </a:r>
          </a:p>
          <a:p>
            <a:pPr marL="742950" lvl="1" indent="-285750">
              <a:buClr>
                <a:schemeClr val="accent1"/>
              </a:buClr>
              <a:buFont typeface="Wingdings" charset="2"/>
              <a:buChar char="§"/>
            </a:pPr>
            <a:r>
              <a:rPr lang="en-US" sz="2000" dirty="0" smtClean="0">
                <a:latin typeface="Arial"/>
                <a:cs typeface="Arial"/>
              </a:rPr>
              <a:t>Timeline for FY18 Case Mix Release</a:t>
            </a:r>
          </a:p>
          <a:p>
            <a:pPr marL="342900" indent="-342900">
              <a:buFont typeface="Wingdings" panose="05000000000000000000" pitchFamily="2" charset="2"/>
              <a:buChar char="Ø"/>
            </a:pPr>
            <a:r>
              <a:rPr lang="en-US" sz="2000" dirty="0">
                <a:cs typeface="Arial"/>
              </a:rPr>
              <a:t>DUA, Compliance, and Audit </a:t>
            </a:r>
            <a:r>
              <a:rPr lang="en-US" sz="2000" dirty="0" smtClean="0">
                <a:cs typeface="Arial"/>
              </a:rPr>
              <a:t>Overview</a:t>
            </a:r>
            <a:endParaRPr lang="en-US" sz="2000" dirty="0" smtClean="0">
              <a:latin typeface="Arial"/>
              <a:cs typeface="Arial"/>
            </a:endParaRPr>
          </a:p>
          <a:p>
            <a:pPr marL="342900" indent="-342900">
              <a:buFont typeface="Wingdings" panose="05000000000000000000" pitchFamily="2" charset="2"/>
              <a:buChar char="Ø"/>
            </a:pPr>
            <a:r>
              <a:rPr lang="en-US" sz="2000" dirty="0" smtClean="0">
                <a:latin typeface="Arial"/>
                <a:cs typeface="Arial"/>
              </a:rPr>
              <a:t>User Support Questions</a:t>
            </a:r>
          </a:p>
          <a:p>
            <a:pPr marL="342900" indent="-342900">
              <a:buFont typeface="Wingdings" panose="05000000000000000000" pitchFamily="2" charset="2"/>
              <a:buChar char="Ø"/>
            </a:pPr>
            <a:r>
              <a:rPr lang="en-US" sz="2000" dirty="0" smtClean="0">
                <a:latin typeface="Arial"/>
                <a:cs typeface="Arial"/>
              </a:rPr>
              <a:t>Q&amp;A</a:t>
            </a:r>
            <a:endParaRPr lang="en-US" sz="2000" dirty="0">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APCD User Workgroup |  CHIA User Support |  3/26/19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1146" y="1219200"/>
            <a:ext cx="6712365" cy="762000"/>
          </a:xfrm>
        </p:spPr>
        <p:txBody>
          <a:bodyPr>
            <a:normAutofit/>
          </a:bodyPr>
          <a:lstStyle/>
          <a:p>
            <a:pPr marL="0" indent="0">
              <a:buNone/>
            </a:pPr>
            <a:r>
              <a:rPr lang="en-US" sz="1600" b="1" dirty="0" smtClean="0">
                <a:latin typeface="Arial" panose="020B0604020202020204" pitchFamily="34" charset="0"/>
                <a:cs typeface="Arial" panose="020B0604020202020204" pitchFamily="34" charset="0"/>
              </a:rPr>
              <a:t>Your </a:t>
            </a:r>
            <a:r>
              <a:rPr lang="en-US" sz="1600" b="1" dirty="0">
                <a:latin typeface="Arial" panose="020B0604020202020204" pitchFamily="34" charset="0"/>
                <a:cs typeface="Arial" panose="020B0604020202020204" pitchFamily="34" charset="0"/>
              </a:rPr>
              <a:t>obligations, in accordance with the Data Use Agreement, include but are not limited to the following:</a:t>
            </a:r>
            <a:endParaRPr lang="en-US" sz="1600" dirty="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500867560"/>
              </p:ext>
            </p:extLst>
          </p:nvPr>
        </p:nvGraphicFramePr>
        <p:xfrm>
          <a:off x="457200" y="2120959"/>
          <a:ext cx="6753860" cy="640080"/>
        </p:xfrm>
        <a:graphic>
          <a:graphicData uri="http://schemas.openxmlformats.org/drawingml/2006/table">
            <a:tbl>
              <a:tblPr firstRow="1" firstCol="1" bandRow="1">
                <a:tableStyleId>{5C22544A-7EE6-4342-B048-85BDC9FD1C3A}</a:tableStyleId>
              </a:tblPr>
              <a:tblGrid>
                <a:gridCol w="3411855"/>
                <a:gridCol w="249555"/>
                <a:gridCol w="3092450"/>
              </a:tblGrid>
              <a:tr h="396240">
                <a:tc>
                  <a:txBody>
                    <a:bodyPr/>
                    <a:lstStyle/>
                    <a:p>
                      <a:pPr marL="0" marR="0">
                        <a:spcBef>
                          <a:spcPts val="0"/>
                        </a:spcBef>
                        <a:spcAft>
                          <a:spcPts val="0"/>
                        </a:spcAft>
                      </a:pPr>
                      <a:r>
                        <a:rPr lang="en-US" sz="1600" dirty="0">
                          <a:effectLst/>
                        </a:rPr>
                        <a:t>Upon Completion of Project</a:t>
                      </a:r>
                      <a:endParaRPr lang="en-US" sz="18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50">
                          <a:effectLst/>
                          <a:sym typeface="Wingdings"/>
                        </a:rPr>
                        <a:t></a:t>
                      </a:r>
                      <a:endParaRPr lang="en-US" sz="16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400" dirty="0">
                          <a:effectLst/>
                        </a:rPr>
                        <a:t>Must File the Certification of Project Completion and Data Destruction with CHIA</a:t>
                      </a:r>
                      <a:endParaRPr lang="en-US" sz="1600" dirty="0">
                        <a:effectLst/>
                        <a:latin typeface="Times New Roman"/>
                        <a:ea typeface="Times New Roman"/>
                      </a:endParaRPr>
                    </a:p>
                  </a:txBody>
                  <a:tcPr marL="68580" marR="68580" marT="0" marB="0" anchor="ctr"/>
                </a:tc>
              </a:tr>
            </a:tbl>
          </a:graphicData>
        </a:graphic>
      </p:graphicFrame>
      <p:sp>
        <p:nvSpPr>
          <p:cNvPr id="14" name="TextBox 13"/>
          <p:cNvSpPr txBox="1"/>
          <p:nvPr/>
        </p:nvSpPr>
        <p:spPr>
          <a:xfrm>
            <a:off x="457200" y="2897025"/>
            <a:ext cx="6943459" cy="3139321"/>
          </a:xfrm>
          <a:prstGeom prst="rect">
            <a:avLst/>
          </a:prstGeom>
          <a:noFill/>
        </p:spPr>
        <p:txBody>
          <a:bodyPr wrap="square" rtlCol="0">
            <a:spAutoFit/>
          </a:bodyPr>
          <a:lstStyle/>
          <a:p>
            <a:pPr defTabSz="914400"/>
            <a:r>
              <a:rPr lang="en-US" dirty="0" smtClean="0">
                <a:solidFill>
                  <a:prstClr val="black"/>
                </a:solidFill>
                <a:latin typeface="Arial" panose="020B0604020202020204" pitchFamily="34" charset="0"/>
                <a:cs typeface="Arial" panose="020B0604020202020204" pitchFamily="34" charset="0"/>
              </a:rPr>
              <a:t>Upon completion </a:t>
            </a:r>
            <a:r>
              <a:rPr lang="en-US" dirty="0">
                <a:solidFill>
                  <a:prstClr val="black"/>
                </a:solidFill>
                <a:latin typeface="Arial" panose="020B0604020202020204" pitchFamily="34" charset="0"/>
                <a:cs typeface="Arial" panose="020B0604020202020204" pitchFamily="34" charset="0"/>
              </a:rPr>
              <a:t>of </a:t>
            </a:r>
            <a:r>
              <a:rPr lang="en-US" dirty="0" smtClean="0">
                <a:solidFill>
                  <a:prstClr val="black"/>
                </a:solidFill>
                <a:latin typeface="Arial" panose="020B0604020202020204" pitchFamily="34" charset="0"/>
                <a:cs typeface="Arial" panose="020B0604020202020204" pitchFamily="34" charset="0"/>
              </a:rPr>
              <a:t>the approved </a:t>
            </a:r>
            <a:r>
              <a:rPr lang="en-US" dirty="0">
                <a:solidFill>
                  <a:prstClr val="black"/>
                </a:solidFill>
                <a:latin typeface="Arial" panose="020B0604020202020204" pitchFamily="34" charset="0"/>
                <a:cs typeface="Arial" panose="020B0604020202020204" pitchFamily="34" charset="0"/>
              </a:rPr>
              <a:t>research </a:t>
            </a:r>
            <a:r>
              <a:rPr lang="en-US" dirty="0" smtClean="0">
                <a:solidFill>
                  <a:prstClr val="black"/>
                </a:solidFill>
                <a:latin typeface="Arial" panose="020B0604020202020204" pitchFamily="34" charset="0"/>
                <a:cs typeface="Arial" panose="020B0604020202020204" pitchFamily="34" charset="0"/>
              </a:rPr>
              <a:t>project (as </a:t>
            </a:r>
            <a:r>
              <a:rPr lang="en-US" dirty="0">
                <a:solidFill>
                  <a:prstClr val="black"/>
                </a:solidFill>
                <a:latin typeface="Arial" panose="020B0604020202020204" pitchFamily="34" charset="0"/>
                <a:cs typeface="Arial" panose="020B0604020202020204" pitchFamily="34" charset="0"/>
              </a:rPr>
              <a:t>described in the approved Data </a:t>
            </a:r>
            <a:r>
              <a:rPr lang="en-US" dirty="0" smtClean="0">
                <a:solidFill>
                  <a:prstClr val="black"/>
                </a:solidFill>
                <a:latin typeface="Arial" panose="020B0604020202020204" pitchFamily="34" charset="0"/>
                <a:cs typeface="Arial" panose="020B0604020202020204" pitchFamily="34" charset="0"/>
              </a:rPr>
              <a:t>Application), data Recipients are responsible for promptly complying with specific obligations under the Data Use Agreement, including:</a:t>
            </a:r>
          </a:p>
          <a:p>
            <a:pPr marL="628650" lvl="1"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Destruction of the Data in accordance with the requirements of the Data Use Agreement, and</a:t>
            </a:r>
          </a:p>
          <a:p>
            <a:pPr marL="628650" lvl="1"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Completion and return of a Certificate of Project Completion and Data Destruction.</a:t>
            </a:r>
          </a:p>
          <a:p>
            <a:pPr marL="628650" lvl="1"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Data destruction, of original extracts and any complete or partial copies thereof, must comply with </a:t>
            </a:r>
            <a:r>
              <a:rPr lang="en-US" dirty="0">
                <a:solidFill>
                  <a:prstClr val="black"/>
                </a:solidFill>
                <a:latin typeface="Arial" panose="020B0604020202020204" pitchFamily="34" charset="0"/>
                <a:cs typeface="Arial" panose="020B0604020202020204" pitchFamily="34" charset="0"/>
              </a:rPr>
              <a:t>the requirements of M.G.L. c. 93 I.</a:t>
            </a:r>
          </a:p>
        </p:txBody>
      </p:sp>
      <p:pic>
        <p:nvPicPr>
          <p:cNvPr id="2051" name="Picture 3" descr="C:\Users\scurley\AppData\Local\Microsoft\Windows\Temporary Internet Files\Content.IE5\ZIQMUWYW\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19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447675"/>
            <a:ext cx="6334125"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457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Arial" panose="020B0604020202020204" pitchFamily="34" charset="0"/>
                <a:cs typeface="Arial" panose="020B0604020202020204" pitchFamily="34" charset="0"/>
              </a:rPr>
              <a:t>CHIA Data Use Agreement Audits</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199" y="1318188"/>
            <a:ext cx="5277029" cy="4525963"/>
          </a:xfrm>
        </p:spPr>
        <p:txBody>
          <a:bodyPr>
            <a:noAutofit/>
          </a:bodyPr>
          <a:lstStyle/>
          <a:p>
            <a:r>
              <a:rPr lang="en-US" sz="1200" b="1" dirty="0" smtClean="0">
                <a:latin typeface="Arial" panose="020B0604020202020204" pitchFamily="34" charset="0"/>
                <a:cs typeface="Arial" panose="020B0604020202020204" pitchFamily="34" charset="0"/>
              </a:rPr>
              <a:t>In accordance with the Data Use Agreement, Recipients are required to promptly </a:t>
            </a:r>
            <a:r>
              <a:rPr lang="en-US" sz="1200" b="1" dirty="0">
                <a:latin typeface="Arial" panose="020B0604020202020204" pitchFamily="34" charset="0"/>
                <a:cs typeface="Arial" panose="020B0604020202020204" pitchFamily="34" charset="0"/>
              </a:rPr>
              <a:t>respond to any request by CHIA to verify </a:t>
            </a:r>
            <a:r>
              <a:rPr lang="en-US" sz="1200" b="1" dirty="0" smtClean="0">
                <a:latin typeface="Arial" panose="020B0604020202020204" pitchFamily="34" charset="0"/>
                <a:cs typeface="Arial" panose="020B0604020202020204" pitchFamily="34" charset="0"/>
              </a:rPr>
              <a:t>a Recipient’s </a:t>
            </a:r>
            <a:r>
              <a:rPr lang="en-US" sz="1200" b="1" dirty="0">
                <a:latin typeface="Arial" panose="020B0604020202020204" pitchFamily="34" charset="0"/>
                <a:cs typeface="Arial" panose="020B0604020202020204" pitchFamily="34" charset="0"/>
              </a:rPr>
              <a:t>compliance with the terms of </a:t>
            </a:r>
            <a:r>
              <a:rPr lang="en-US" sz="1200" b="1" dirty="0" smtClean="0">
                <a:latin typeface="Arial" panose="020B0604020202020204" pitchFamily="34" charset="0"/>
                <a:cs typeface="Arial" panose="020B0604020202020204" pitchFamily="34" charset="0"/>
              </a:rPr>
              <a:t>the Data Use Agreement</a:t>
            </a:r>
            <a:endParaRPr lang="en-US" sz="1200" b="1" dirty="0">
              <a:latin typeface="Arial" panose="020B0604020202020204" pitchFamily="34" charset="0"/>
              <a:cs typeface="Arial" panose="020B0604020202020204" pitchFamily="34" charset="0"/>
            </a:endParaRPr>
          </a:p>
          <a:p>
            <a:pPr marL="0" indent="0">
              <a:buNone/>
            </a:pPr>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Data Recipients are also responsible to secure, monitor and report on the compliance of any agent, contractor or third party to whom the Recipient disclosed CHIA Data.</a:t>
            </a:r>
          </a:p>
          <a:p>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In 2015 CHIA began conducting formal audits of all Recipients of CHIA Data.</a:t>
            </a:r>
          </a:p>
          <a:p>
            <a:pPr marL="0" indent="0">
              <a:buNone/>
            </a:pPr>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These audits may be in the format designate by CHIA.  To this point, audits have been in written form designed to get essential information while minimizing the burdens on Data Recipients.</a:t>
            </a:r>
          </a:p>
          <a:p>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The goal of these audits is to ensure that data is used as allowed under a Data Application and is security as required under the Data Use Agreement and Data Management Plan.</a:t>
            </a:r>
          </a:p>
          <a:p>
            <a:endParaRPr lang="en-US" sz="1200" b="1"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Responses to date have been varied, but some responses have indicated that better understanding of the Data Use Agreement and increase attention to compliance are needed.</a:t>
            </a:r>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9735" y="189147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499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normAutofit fontScale="90000"/>
          </a:bodyPr>
          <a:lstStyle/>
          <a:p>
            <a:r>
              <a:rPr lang="en-US" u="sng" dirty="0" smtClean="0">
                <a:latin typeface="Arial" panose="020B0604020202020204" pitchFamily="34" charset="0"/>
                <a:cs typeface="Arial" panose="020B0604020202020204" pitchFamily="34" charset="0"/>
              </a:rPr>
              <a:t>General Areas of Non-Compliance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381000" y="1213503"/>
            <a:ext cx="6113804" cy="5161660"/>
          </a:xfrm>
        </p:spPr>
        <p:txBody>
          <a:bodyPr>
            <a:normAutofit/>
          </a:bodyPr>
          <a:lstStyle/>
          <a:p>
            <a:r>
              <a:rPr lang="en-US" sz="1600" b="1" dirty="0" smtClean="0">
                <a:latin typeface="Arial" panose="020B0604020202020204" pitchFamily="34" charset="0"/>
                <a:cs typeface="Arial" panose="020B0604020202020204" pitchFamily="34" charset="0"/>
              </a:rPr>
              <a:t>Timeliness</a:t>
            </a:r>
            <a:r>
              <a:rPr lang="en-US" sz="1600" dirty="0" smtClean="0">
                <a:latin typeface="Arial" panose="020B0604020202020204" pitchFamily="34" charset="0"/>
                <a:cs typeface="Arial" panose="020B0604020202020204" pitchFamily="34" charset="0"/>
              </a:rPr>
              <a:t>:</a:t>
            </a:r>
          </a:p>
          <a:p>
            <a:pPr lvl="1"/>
            <a:r>
              <a:rPr lang="en-US" sz="1400" dirty="0" smtClean="0">
                <a:latin typeface="Arial" panose="020B0604020202020204" pitchFamily="34" charset="0"/>
                <a:cs typeface="Arial" panose="020B0604020202020204" pitchFamily="34" charset="0"/>
              </a:rPr>
              <a:t>Recipients should be able to substantively respond to an Audit request within </a:t>
            </a:r>
            <a:r>
              <a:rPr lang="en-US" sz="1400" dirty="0">
                <a:latin typeface="Arial" panose="020B0604020202020204" pitchFamily="34" charset="0"/>
                <a:cs typeface="Arial" panose="020B0604020202020204" pitchFamily="34" charset="0"/>
              </a:rPr>
              <a:t>ten </a:t>
            </a:r>
            <a:r>
              <a:rPr lang="en-US" sz="1400" dirty="0" smtClean="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business days.</a:t>
            </a:r>
          </a:p>
          <a:p>
            <a:r>
              <a:rPr lang="en-US" sz="1600" b="1" dirty="0" smtClean="0">
                <a:latin typeface="Arial" panose="020B0604020202020204" pitchFamily="34" charset="0"/>
                <a:cs typeface="Arial" panose="020B0604020202020204" pitchFamily="34" charset="0"/>
              </a:rPr>
              <a:t>Data Access Log</a:t>
            </a:r>
            <a:r>
              <a:rPr lang="en-US" sz="1600" dirty="0" smtClean="0">
                <a:latin typeface="Arial" panose="020B0604020202020204" pitchFamily="34" charset="0"/>
                <a:cs typeface="Arial" panose="020B0604020202020204" pitchFamily="34" charset="0"/>
              </a:rPr>
              <a:t>:</a:t>
            </a:r>
          </a:p>
          <a:p>
            <a:pPr lvl="1"/>
            <a:r>
              <a:rPr lang="en-US" sz="1400" dirty="0" smtClean="0">
                <a:latin typeface="Arial" panose="020B0604020202020204" pitchFamily="34" charset="0"/>
                <a:cs typeface="Arial" panose="020B0604020202020204" pitchFamily="34" charset="0"/>
              </a:rPr>
              <a:t>Incomplete or insufficient information.</a:t>
            </a:r>
          </a:p>
          <a:p>
            <a:r>
              <a:rPr lang="en-US" sz="1600" b="1" dirty="0" smtClean="0">
                <a:latin typeface="Arial" panose="020B0604020202020204" pitchFamily="34" charset="0"/>
                <a:cs typeface="Arial" panose="020B0604020202020204" pitchFamily="34" charset="0"/>
              </a:rPr>
              <a:t>Confidentiality Agreements</a:t>
            </a:r>
            <a:r>
              <a:rPr lang="en-US" sz="1600" dirty="0" smtClean="0">
                <a:latin typeface="Arial" panose="020B0604020202020204" pitchFamily="34" charset="0"/>
                <a:cs typeface="Arial" panose="020B0604020202020204" pitchFamily="34" charset="0"/>
              </a:rPr>
              <a:t>:</a:t>
            </a:r>
          </a:p>
          <a:p>
            <a:pPr lvl="1"/>
            <a:r>
              <a:rPr lang="en-US" sz="1400" dirty="0" smtClean="0">
                <a:latin typeface="Arial" panose="020B0604020202020204" pitchFamily="34" charset="0"/>
                <a:cs typeface="Arial" panose="020B0604020202020204" pitchFamily="34" charset="0"/>
              </a:rPr>
              <a:t>Lack of executed Confidentiality Agreements for current and past employees.</a:t>
            </a:r>
          </a:p>
          <a:p>
            <a:r>
              <a:rPr lang="en-US" sz="1600" b="1" dirty="0" smtClean="0">
                <a:latin typeface="Arial" panose="020B0604020202020204" pitchFamily="34" charset="0"/>
                <a:cs typeface="Arial" panose="020B0604020202020204" pitchFamily="34" charset="0"/>
              </a:rPr>
              <a:t>Security</a:t>
            </a:r>
            <a:r>
              <a:rPr lang="en-US" sz="1600" dirty="0" smtClean="0">
                <a:latin typeface="Arial" panose="020B0604020202020204" pitchFamily="34" charset="0"/>
                <a:cs typeface="Arial" panose="020B0604020202020204" pitchFamily="34" charset="0"/>
              </a:rPr>
              <a:t>:</a:t>
            </a:r>
          </a:p>
          <a:p>
            <a:pPr lvl="1"/>
            <a:r>
              <a:rPr lang="en-US" sz="1400" dirty="0" smtClean="0">
                <a:latin typeface="Arial" panose="020B0604020202020204" pitchFamily="34" charset="0"/>
                <a:cs typeface="Arial" panose="020B0604020202020204" pitchFamily="34" charset="0"/>
              </a:rPr>
              <a:t>Unauthorized transmittal of data; Data may note be physically moved, transmitted or disclosed in any way from or by the site approved by CHIA.</a:t>
            </a:r>
          </a:p>
          <a:p>
            <a:pPr lvl="1"/>
            <a:r>
              <a:rPr lang="en-US" sz="1400" dirty="0" smtClean="0">
                <a:latin typeface="Arial" panose="020B0604020202020204" pitchFamily="34" charset="0"/>
                <a:cs typeface="Arial" panose="020B0604020202020204" pitchFamily="34" charset="0"/>
              </a:rPr>
              <a:t>Unsecured transmittal </a:t>
            </a:r>
            <a:r>
              <a:rPr lang="en-US" sz="1400" dirty="0">
                <a:latin typeface="Arial" panose="020B0604020202020204" pitchFamily="34" charset="0"/>
                <a:cs typeface="Arial" panose="020B0604020202020204" pitchFamily="34" charset="0"/>
              </a:rPr>
              <a:t>of data; </a:t>
            </a:r>
            <a:r>
              <a:rPr lang="en-US" sz="1400" dirty="0" smtClean="0">
                <a:latin typeface="Arial" panose="020B0604020202020204" pitchFamily="34" charset="0"/>
                <a:cs typeface="Arial" panose="020B0604020202020204" pitchFamily="34" charset="0"/>
              </a:rPr>
              <a:t>the use unsecured </a:t>
            </a:r>
            <a:r>
              <a:rPr lang="en-US" sz="1400" dirty="0">
                <a:latin typeface="Arial" panose="020B0604020202020204" pitchFamily="34" charset="0"/>
                <a:cs typeface="Arial" panose="020B0604020202020204" pitchFamily="34" charset="0"/>
              </a:rPr>
              <a:t>telecommunications, including the Internet, to transmit individually identifiable or deducible information derived from the Data is </a:t>
            </a:r>
            <a:r>
              <a:rPr lang="en-US" sz="1400" dirty="0" smtClean="0">
                <a:latin typeface="Arial" panose="020B0604020202020204" pitchFamily="34" charset="0"/>
                <a:cs typeface="Arial" panose="020B0604020202020204" pitchFamily="34" charset="0"/>
              </a:rPr>
              <a:t>prohibited.</a:t>
            </a:r>
          </a:p>
          <a:p>
            <a:r>
              <a:rPr lang="en-US" sz="1600" b="1" dirty="0" smtClean="0">
                <a:latin typeface="Arial" panose="020B0604020202020204" pitchFamily="34" charset="0"/>
                <a:cs typeface="Arial" panose="020B0604020202020204" pitchFamily="34" charset="0"/>
              </a:rPr>
              <a:t>Publication</a:t>
            </a:r>
            <a:r>
              <a:rPr lang="en-US" sz="1600" dirty="0" smtClean="0">
                <a:latin typeface="Arial" panose="020B0604020202020204" pitchFamily="34" charset="0"/>
                <a:cs typeface="Arial" panose="020B0604020202020204" pitchFamily="34" charset="0"/>
              </a:rPr>
              <a:t>:</a:t>
            </a:r>
          </a:p>
          <a:p>
            <a:pPr lvl="1"/>
            <a:r>
              <a:rPr lang="en-US" sz="1400" dirty="0" smtClean="0">
                <a:latin typeface="Arial" panose="020B0604020202020204" pitchFamily="34" charset="0"/>
                <a:cs typeface="Arial" panose="020B0604020202020204" pitchFamily="34" charset="0"/>
              </a:rPr>
              <a:t>Violation of CHIA Cell Suppression policy.</a:t>
            </a:r>
          </a:p>
          <a:p>
            <a:pPr lvl="1"/>
            <a:r>
              <a:rPr lang="en-US" sz="1400" dirty="0" smtClean="0">
                <a:latin typeface="Arial" panose="020B0604020202020204" pitchFamily="34" charset="0"/>
                <a:cs typeface="Arial" panose="020B0604020202020204" pitchFamily="34" charset="0"/>
              </a:rPr>
              <a:t>Unauthorized use.</a:t>
            </a:r>
          </a:p>
          <a:p>
            <a:pPr marL="457200" lvl="1" indent="0">
              <a:buNone/>
            </a:pPr>
            <a:endParaRPr lang="en-US" sz="13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1700" dirty="0" smtClean="0">
              <a:latin typeface="Arial" panose="020B0604020202020204" pitchFamily="34" charset="0"/>
              <a:cs typeface="Arial" panose="020B0604020202020204" pitchFamily="34" charset="0"/>
            </a:endParaRPr>
          </a:p>
          <a:p>
            <a:endParaRPr lang="en-US" sz="1400" dirty="0"/>
          </a:p>
          <a:p>
            <a:pPr marL="0" indent="0">
              <a:buNone/>
            </a:pPr>
            <a:endParaRPr lang="en-US" sz="1400" dirty="0" smtClean="0"/>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sp>
        <p:nvSpPr>
          <p:cNvPr id="4" name="AutoShape 4" descr="Image result for non-compli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5" name="AutoShape 6" descr="Image result for non-compli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3079" name="Picture 7" descr="C:\Users\scurley\AppData\Local\Microsoft\Windows\Temporary Internet Files\Content.IE5\5SAZPTB5\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scurley\AppData\Local\Microsoft\Windows\Temporary Internet Files\Content.IE5\K2W3GN1I\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578225"/>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descr="C:\Users\scurley\AppData\Local\Microsoft\Windows\Temporary Internet Files\Content.IE5\IKV1WS7F\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scurley\AppData\Local\Microsoft\Windows\Temporary Internet Files\Content.IE5\XN7DR3P9\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scurley\AppData\Local\Microsoft\Windows\Temporary Internet Files\Content.IE5\K2W3GN1I\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275" y="3730625"/>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descr="C:\Users\scurley\AppData\Local\Microsoft\Windows\Temporary Internet Files\Content.IE5\MGB2K0D2\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scurley\AppData\Local\Microsoft\Windows\Temporary Internet Files\Content.IE5\EX3U9UTL\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C:\Users\scurley\AppData\Local\Microsoft\Windows\Temporary Internet Files\Content.IE5\D7B80FKL\blockpag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scurley\AppData\Local\Microsoft\Windows\Temporary Internet Files\Content.IE5\ZIQMUWYW\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scurley\AppData\Local\Microsoft\Windows\Temporary Internet Files\Content.IE5\UEOBINYS\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Image result for non-complian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4355" y="1981200"/>
            <a:ext cx="2133600" cy="215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597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latin typeface="Arial" panose="020B0604020202020204" pitchFamily="34" charset="0"/>
                <a:cs typeface="Arial" panose="020B0604020202020204" pitchFamily="34" charset="0"/>
              </a:rPr>
              <a:t>General Areas of </a:t>
            </a:r>
            <a:r>
              <a:rPr lang="en-US" u="sng" dirty="0" smtClean="0">
                <a:latin typeface="Arial" panose="020B0604020202020204" pitchFamily="34" charset="0"/>
                <a:cs typeface="Arial" panose="020B0604020202020204" pitchFamily="34" charset="0"/>
              </a:rPr>
              <a:t>Non-Compliance</a:t>
            </a:r>
            <a:r>
              <a:rPr lang="en-US" dirty="0" smtClean="0">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sz="half" idx="1"/>
          </p:nvPr>
        </p:nvSpPr>
        <p:spPr>
          <a:xfrm>
            <a:off x="457200" y="1295400"/>
            <a:ext cx="8229600" cy="5410200"/>
          </a:xfrm>
        </p:spPr>
        <p:txBody>
          <a:bodyPr>
            <a:normAutofit lnSpcReduction="10000"/>
          </a:bodyPr>
          <a:lstStyle/>
          <a:p>
            <a:pPr marL="0" indent="0">
              <a:buNone/>
            </a:pPr>
            <a:r>
              <a:rPr lang="en-US" sz="1400" b="1" i="1" u="sng" dirty="0" smtClean="0">
                <a:latin typeface="Arial" panose="020B0604020202020204" pitchFamily="34" charset="0"/>
                <a:cs typeface="Arial" panose="020B0604020202020204" pitchFamily="34" charset="0"/>
              </a:rPr>
              <a:t>Issue: Lack of Confidentiality Agreements (CA)</a:t>
            </a:r>
          </a:p>
          <a:p>
            <a:r>
              <a:rPr lang="en-US" sz="1400" dirty="0" smtClean="0">
                <a:latin typeface="Arial" panose="020B0604020202020204" pitchFamily="34" charset="0"/>
                <a:cs typeface="Arial" panose="020B0604020202020204" pitchFamily="34" charset="0"/>
              </a:rPr>
              <a:t>CHIA conducted an Audit of a Data Use Agreement with Hospital for a research team using CHIA Data.</a:t>
            </a:r>
          </a:p>
          <a:p>
            <a:r>
              <a:rPr lang="en-US" sz="1400" dirty="0" smtClean="0">
                <a:latin typeface="Arial" panose="020B0604020202020204" pitchFamily="34" charset="0"/>
                <a:cs typeface="Arial" panose="020B0604020202020204" pitchFamily="34" charset="0"/>
              </a:rPr>
              <a:t>After review a review of the Audit materials, CHIA determined that several members of the research team had access to CHIA Data, but had not signed a CHIA Confidentiality Agreement.</a:t>
            </a:r>
          </a:p>
          <a:p>
            <a:r>
              <a:rPr lang="en-US" sz="1400" u="sng" dirty="0" smtClean="0">
                <a:latin typeface="Arial" panose="020B0604020202020204" pitchFamily="34" charset="0"/>
                <a:cs typeface="Arial" panose="020B0604020202020204" pitchFamily="34" charset="0"/>
              </a:rPr>
              <a:t>Root Cause</a:t>
            </a:r>
            <a:r>
              <a:rPr lang="en-US" sz="1400" dirty="0" smtClean="0">
                <a:latin typeface="Arial" panose="020B0604020202020204" pitchFamily="34" charset="0"/>
                <a:cs typeface="Arial" panose="020B0604020202020204" pitchFamily="34" charset="0"/>
              </a:rPr>
              <a:t>: A lack of systematic controls or procedures for accessing CHIA Data.</a:t>
            </a:r>
            <a:endParaRPr lang="en-US" sz="1400" u="sng" dirty="0" smtClean="0">
              <a:latin typeface="Arial" panose="020B0604020202020204" pitchFamily="34" charset="0"/>
              <a:cs typeface="Arial" panose="020B0604020202020204" pitchFamily="34" charset="0"/>
            </a:endParaRPr>
          </a:p>
          <a:p>
            <a:r>
              <a:rPr lang="en-US" sz="1400" u="sng" dirty="0" smtClean="0">
                <a:latin typeface="Arial" panose="020B0604020202020204" pitchFamily="34" charset="0"/>
                <a:cs typeface="Arial" panose="020B0604020202020204" pitchFamily="34" charset="0"/>
              </a:rPr>
              <a:t>Resolution</a:t>
            </a:r>
            <a:r>
              <a:rPr lang="en-US" sz="1400" dirty="0" smtClean="0">
                <a:latin typeface="Arial" panose="020B0604020202020204" pitchFamily="34" charset="0"/>
                <a:cs typeface="Arial" panose="020B0604020202020204" pitchFamily="34" charset="0"/>
              </a:rPr>
              <a:t>: The research team created a checklist of required action items (including signing a CA) to be completed prior to an employee being provided access to CHIA Data.  The new forms are now included for that research teams onboarding process for new hires.  </a:t>
            </a:r>
          </a:p>
          <a:p>
            <a:endParaRPr lang="en-US" sz="1400" dirty="0">
              <a:latin typeface="Arial" panose="020B0604020202020204" pitchFamily="34" charset="0"/>
              <a:cs typeface="Arial" panose="020B0604020202020204" pitchFamily="34" charset="0"/>
            </a:endParaRPr>
          </a:p>
          <a:p>
            <a:pPr marL="0" indent="0">
              <a:buNone/>
            </a:pPr>
            <a:r>
              <a:rPr lang="en-US" sz="1400" b="1" i="1" u="sng" dirty="0" smtClean="0">
                <a:latin typeface="Arial" panose="020B0604020202020204" pitchFamily="34" charset="0"/>
                <a:cs typeface="Arial" panose="020B0604020202020204" pitchFamily="34" charset="0"/>
              </a:rPr>
              <a:t>Issue:  Unsecured Transmittal of CHIA Data</a:t>
            </a:r>
          </a:p>
          <a:p>
            <a:r>
              <a:rPr lang="en-US" sz="1400" dirty="0" smtClean="0">
                <a:latin typeface="Arial" panose="020B0604020202020204" pitchFamily="34" charset="0"/>
                <a:cs typeface="Arial" panose="020B0604020202020204" pitchFamily="34" charset="0"/>
              </a:rPr>
              <a:t>CHIA received from a Recipient an encrypted hard drive containing CHIA Data.  Accompanying the hard drive was a printed email with the hard drive password.  Encrypted media and passwords should never be transmitted together.</a:t>
            </a:r>
          </a:p>
          <a:p>
            <a:r>
              <a:rPr lang="en-US" sz="1400" u="sng" dirty="0" smtClean="0">
                <a:latin typeface="Arial" panose="020B0604020202020204" pitchFamily="34" charset="0"/>
                <a:cs typeface="Arial" panose="020B0604020202020204" pitchFamily="34" charset="0"/>
              </a:rPr>
              <a:t>Root Cause</a:t>
            </a:r>
            <a:r>
              <a:rPr lang="en-US" sz="1400" dirty="0" smtClean="0">
                <a:latin typeface="Arial" panose="020B0604020202020204" pitchFamily="34" charset="0"/>
                <a:cs typeface="Arial" panose="020B0604020202020204" pitchFamily="34" charset="0"/>
              </a:rPr>
              <a:t>:  Recipient’s information and security policies and procedures addressed the secure storage and transmission of protected health information</a:t>
            </a:r>
            <a:r>
              <a:rPr lang="en-US" sz="1400" dirty="0">
                <a:latin typeface="Arial" panose="020B0604020202020204" pitchFamily="34" charset="0"/>
                <a:cs typeface="Arial" panose="020B0604020202020204" pitchFamily="34" charset="0"/>
              </a:rPr>
              <a:t>. However, the procedures did not contain </a:t>
            </a:r>
            <a:r>
              <a:rPr lang="en-US" sz="1400" dirty="0" smtClean="0">
                <a:latin typeface="Arial" panose="020B0604020202020204" pitchFamily="34" charset="0"/>
                <a:cs typeface="Arial" panose="020B0604020202020204" pitchFamily="34" charset="0"/>
              </a:rPr>
              <a:t>highly specific </a:t>
            </a:r>
            <a:r>
              <a:rPr lang="en-US" sz="1400" dirty="0">
                <a:latin typeface="Arial" panose="020B0604020202020204" pitchFamily="34" charset="0"/>
                <a:cs typeface="Arial" panose="020B0604020202020204" pitchFamily="34" charset="0"/>
              </a:rPr>
              <a:t>details relevant to addressing physical handling of the mode of transmission CHIA employs</a:t>
            </a:r>
            <a:r>
              <a:rPr lang="en-US" sz="1400" dirty="0" smtClean="0">
                <a:latin typeface="Arial" panose="020B0604020202020204" pitchFamily="34" charset="0"/>
                <a:cs typeface="Arial" panose="020B0604020202020204" pitchFamily="34" charset="0"/>
              </a:rPr>
              <a:t>.</a:t>
            </a:r>
          </a:p>
          <a:p>
            <a:r>
              <a:rPr lang="en-US" sz="1400" u="sng" dirty="0" smtClean="0">
                <a:latin typeface="Arial" panose="020B0604020202020204" pitchFamily="34" charset="0"/>
                <a:cs typeface="Arial" panose="020B0604020202020204" pitchFamily="34" charset="0"/>
              </a:rPr>
              <a:t>Resolution</a:t>
            </a:r>
            <a:r>
              <a:rPr lang="en-US" sz="1400" dirty="0" smtClean="0">
                <a:latin typeface="Arial" panose="020B0604020202020204" pitchFamily="34" charset="0"/>
                <a:cs typeface="Arial" panose="020B0604020202020204" pitchFamily="34" charset="0"/>
              </a:rPr>
              <a:t>:  Revision of Recipient’s policies and procedures to:</a:t>
            </a:r>
          </a:p>
          <a:p>
            <a:pPr lvl="1"/>
            <a:r>
              <a:rPr lang="en-US" sz="1400" dirty="0" smtClean="0">
                <a:latin typeface="Arial" panose="020B0604020202020204" pitchFamily="34" charset="0"/>
                <a:cs typeface="Arial" panose="020B0604020202020204" pitchFamily="34" charset="0"/>
              </a:rPr>
              <a:t>Make it explicit that passwords or encryption keys are never to be printed or recorded in hard copy</a:t>
            </a:r>
          </a:p>
          <a:p>
            <a:pPr lvl="1"/>
            <a:r>
              <a:rPr lang="en-US" sz="1400" dirty="0" smtClean="0">
                <a:latin typeface="Arial" panose="020B0604020202020204" pitchFamily="34" charset="0"/>
                <a:cs typeface="Arial" panose="020B0604020202020204" pitchFamily="34" charset="0"/>
              </a:rPr>
              <a:t>Require the inspection of portable storage devices and accompanying material by two people, one of whom is a designated compliance lead, prior to shipment</a:t>
            </a:r>
          </a:p>
        </p:txBody>
      </p:sp>
    </p:spTree>
    <p:extLst>
      <p:ext uri="{BB962C8B-B14F-4D97-AF65-F5344CB8AC3E}">
        <p14:creationId xmlns:p14="http://schemas.microsoft.com/office/powerpoint/2010/main" val="593252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u="sng" dirty="0">
                <a:latin typeface="Arial" panose="020B0604020202020204" pitchFamily="34" charset="0"/>
                <a:cs typeface="Arial" panose="020B0604020202020204" pitchFamily="34" charset="0"/>
              </a:rPr>
              <a:t>General Areas of Non-Compliance</a:t>
            </a:r>
            <a:r>
              <a:rPr lang="en-US" dirty="0">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sz="half" idx="1"/>
          </p:nvPr>
        </p:nvSpPr>
        <p:spPr>
          <a:xfrm>
            <a:off x="457200" y="1219200"/>
            <a:ext cx="8229600" cy="5334000"/>
          </a:xfrm>
        </p:spPr>
        <p:txBody>
          <a:bodyPr>
            <a:normAutofit/>
          </a:bodyPr>
          <a:lstStyle/>
          <a:p>
            <a:pPr marL="0" indent="0">
              <a:buNone/>
            </a:pPr>
            <a:r>
              <a:rPr lang="en-US" sz="1400" b="1" i="1" u="sng" dirty="0">
                <a:latin typeface="Arial" panose="020B0604020202020204" pitchFamily="34" charset="0"/>
                <a:cs typeface="Arial" panose="020B0604020202020204" pitchFamily="34" charset="0"/>
              </a:rPr>
              <a:t>Issue: </a:t>
            </a:r>
            <a:r>
              <a:rPr lang="en-US" sz="1400" b="1" i="1" u="sng" dirty="0" smtClean="0">
                <a:latin typeface="Arial" panose="020B0604020202020204" pitchFamily="34" charset="0"/>
                <a:cs typeface="Arial" panose="020B0604020202020204" pitchFamily="34" charset="0"/>
              </a:rPr>
              <a:t>Improper Cell Suppression</a:t>
            </a:r>
          </a:p>
          <a:p>
            <a:r>
              <a:rPr lang="en-US" sz="1400" dirty="0" smtClean="0">
                <a:latin typeface="Arial" panose="020B0604020202020204" pitchFamily="34" charset="0"/>
                <a:cs typeface="Arial" panose="020B0604020202020204" pitchFamily="34" charset="0"/>
              </a:rPr>
              <a:t>In reviewing supporting material for a Data Application renewal, CHIA discovered that a digital health company tool was revealing small cell sizes</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No </a:t>
            </a:r>
            <a:r>
              <a:rPr lang="en-US" sz="1400" dirty="0">
                <a:latin typeface="Arial" panose="020B0604020202020204" pitchFamily="34" charset="0"/>
                <a:cs typeface="Arial" panose="020B0604020202020204" pitchFamily="34" charset="0"/>
              </a:rPr>
              <a:t>cell (e.g., admittances, discharges, patients, services) less than 11 may be displayed. </a:t>
            </a:r>
            <a:endParaRPr lang="en-US" sz="1400" dirty="0" smtClean="0">
              <a:latin typeface="Arial" panose="020B0604020202020204" pitchFamily="34" charset="0"/>
              <a:cs typeface="Arial" panose="020B0604020202020204" pitchFamily="34" charset="0"/>
            </a:endParaRPr>
          </a:p>
          <a:p>
            <a:r>
              <a:rPr lang="en-US" sz="1400" u="sng" dirty="0" smtClean="0">
                <a:latin typeface="Arial" panose="020B0604020202020204" pitchFamily="34" charset="0"/>
                <a:cs typeface="Arial" panose="020B0604020202020204" pitchFamily="34" charset="0"/>
              </a:rPr>
              <a:t>Root Cause</a:t>
            </a:r>
            <a:r>
              <a:rPr lang="en-US" sz="1400" dirty="0" smtClean="0">
                <a:latin typeface="Arial" panose="020B0604020202020204" pitchFamily="34" charset="0"/>
                <a:cs typeface="Arial" panose="020B0604020202020204" pitchFamily="34" charset="0"/>
              </a:rPr>
              <a:t>: Cell suppression functionality within the Recipient’s software application was not applied to reports.  The Recipient determined that the violation occurred due to a lack of sufficient oversight of the product manager for the software.  </a:t>
            </a:r>
          </a:p>
          <a:p>
            <a:r>
              <a:rPr lang="en-US" sz="1400" u="sng" dirty="0" smtClean="0">
                <a:latin typeface="Arial" panose="020B0604020202020204" pitchFamily="34" charset="0"/>
                <a:cs typeface="Arial" panose="020B0604020202020204" pitchFamily="34" charset="0"/>
              </a:rPr>
              <a:t>Resolution</a:t>
            </a:r>
            <a:r>
              <a:rPr lang="en-US" sz="1400" dirty="0" smtClean="0">
                <a:latin typeface="Arial" panose="020B0604020202020204" pitchFamily="34" charset="0"/>
                <a:cs typeface="Arial" panose="020B0604020202020204" pitchFamily="34" charset="0"/>
              </a:rPr>
              <a:t>:  The Recipient implemented new policies and procedures which require additional review of reports and products by senior executives for compliance with the terms of each of its client's data use agreements prior to actual production.</a:t>
            </a:r>
            <a:endParaRPr lang="en-US" u="sng" dirty="0" smtClean="0"/>
          </a:p>
          <a:p>
            <a:endParaRPr lang="en-US" sz="1400" dirty="0" smtClean="0">
              <a:latin typeface="Arial" panose="020B0604020202020204" pitchFamily="34" charset="0"/>
              <a:cs typeface="Arial" panose="020B0604020202020204" pitchFamily="34" charset="0"/>
            </a:endParaRPr>
          </a:p>
          <a:p>
            <a:pPr marL="0" indent="0">
              <a:buNone/>
            </a:pPr>
            <a:r>
              <a:rPr lang="en-US" sz="1400" b="1" i="1" u="sng" dirty="0" smtClean="0">
                <a:latin typeface="Arial" panose="020B0604020202020204" pitchFamily="34" charset="0"/>
                <a:cs typeface="Arial" panose="020B0604020202020204" pitchFamily="34" charset="0"/>
              </a:rPr>
              <a:t>Issue:  Unauthorized Use of CHIA Data</a:t>
            </a:r>
          </a:p>
          <a:p>
            <a:r>
              <a:rPr lang="en-US" sz="1400" dirty="0" smtClean="0">
                <a:latin typeface="Arial" panose="020B0604020202020204" pitchFamily="34" charset="0"/>
                <a:cs typeface="Arial" panose="020B0604020202020204" pitchFamily="34" charset="0"/>
              </a:rPr>
              <a:t>CHIA regularly reviews for publications that cite the use of CHIA Data and requests a list of these publications as part of its auditing. On multiple occasions, CHIA has discovered publications on topics that are clearly not consistent with an approved use described in a Primary Investigator’s Data Application.</a:t>
            </a:r>
          </a:p>
          <a:p>
            <a:r>
              <a:rPr lang="en-US" sz="1400" u="sng" dirty="0">
                <a:latin typeface="Arial" panose="020B0604020202020204" pitchFamily="34" charset="0"/>
                <a:cs typeface="Arial" panose="020B0604020202020204" pitchFamily="34" charset="0"/>
              </a:rPr>
              <a:t>Resolution</a:t>
            </a:r>
            <a:r>
              <a:rPr lang="en-US" sz="1400" dirty="0" smtClean="0">
                <a:latin typeface="Arial" panose="020B0604020202020204" pitchFamily="34" charset="0"/>
                <a:cs typeface="Arial" panose="020B0604020202020204" pitchFamily="34" charset="0"/>
              </a:rPr>
              <a:t>:  CHIA demanded prompt destruction of all copies </a:t>
            </a:r>
            <a:r>
              <a:rPr lang="en-US" sz="1400" dirty="0">
                <a:latin typeface="Arial" panose="020B0604020202020204" pitchFamily="34" charset="0"/>
                <a:cs typeface="Arial" panose="020B0604020202020204" pitchFamily="34" charset="0"/>
              </a:rPr>
              <a:t>of the data </a:t>
            </a:r>
            <a:r>
              <a:rPr lang="en-US" sz="1400" dirty="0" smtClean="0">
                <a:latin typeface="Arial" panose="020B0604020202020204" pitchFamily="34" charset="0"/>
                <a:cs typeface="Arial" panose="020B0604020202020204" pitchFamily="34" charset="0"/>
              </a:rPr>
              <a:t>released, a Certificate </a:t>
            </a:r>
            <a:r>
              <a:rPr lang="en-US" sz="1400" dirty="0">
                <a:latin typeface="Arial" panose="020B0604020202020204" pitchFamily="34" charset="0"/>
                <a:cs typeface="Arial" panose="020B0604020202020204" pitchFamily="34" charset="0"/>
              </a:rPr>
              <a:t>of </a:t>
            </a:r>
            <a:r>
              <a:rPr lang="en-US" sz="1400" dirty="0" smtClean="0">
                <a:latin typeface="Arial" panose="020B0604020202020204" pitchFamily="34" charset="0"/>
                <a:cs typeface="Arial" panose="020B0604020202020204" pitchFamily="34" charset="0"/>
              </a:rPr>
              <a:t>Destruction, and notice be given to the institution’s office of Sponsored Programs or Research Administration.</a:t>
            </a:r>
          </a:p>
        </p:txBody>
      </p:sp>
    </p:spTree>
    <p:extLst>
      <p:ext uri="{BB962C8B-B14F-4D97-AF65-F5344CB8AC3E}">
        <p14:creationId xmlns:p14="http://schemas.microsoft.com/office/powerpoint/2010/main" val="76466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u="sng" dirty="0" smtClean="0">
                <a:latin typeface="Arial" panose="020B0604020202020204" pitchFamily="34" charset="0"/>
                <a:cs typeface="Arial" panose="020B0604020202020204" pitchFamily="34" charset="0"/>
              </a:rPr>
              <a:t>Inventory</a:t>
            </a:r>
            <a:endParaRPr lang="en-US" sz="3600" u="sng"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212481063"/>
              </p:ext>
            </p:extLst>
          </p:nvPr>
        </p:nvGraphicFramePr>
        <p:xfrm>
          <a:off x="533400" y="1295400"/>
          <a:ext cx="8088012" cy="4562642"/>
        </p:xfrm>
        <a:graphic>
          <a:graphicData uri="http://schemas.openxmlformats.org/drawingml/2006/table">
            <a:tbl>
              <a:tblPr>
                <a:tableStyleId>{5C22544A-7EE6-4342-B048-85BDC9FD1C3A}</a:tableStyleId>
              </a:tblPr>
              <a:tblGrid>
                <a:gridCol w="2612965"/>
                <a:gridCol w="564666"/>
                <a:gridCol w="620025"/>
                <a:gridCol w="788872"/>
                <a:gridCol w="2217145"/>
                <a:gridCol w="1284339"/>
              </a:tblGrid>
              <a:tr h="240978">
                <a:tc gridSpan="6">
                  <a:txBody>
                    <a:bodyPr/>
                    <a:lstStyle/>
                    <a:p>
                      <a:pPr algn="ctr" fontAlgn="ctr"/>
                      <a:r>
                        <a:rPr lang="en-US" sz="1200" u="none" strike="noStrike" dirty="0">
                          <a:effectLst/>
                        </a:rPr>
                        <a:t>Data Inventory</a:t>
                      </a:r>
                      <a:endParaRPr lang="en-US" sz="1200" b="1" i="0" u="none" strike="noStrike" dirty="0">
                        <a:solidFill>
                          <a:srgbClr val="000000"/>
                        </a:solidFill>
                        <a:effectLst/>
                        <a:latin typeface="Calibri"/>
                      </a:endParaRPr>
                    </a:p>
                  </a:txBody>
                  <a:tcPr marL="8310" marR="8310" marT="831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5195">
                <a:tc>
                  <a:txBody>
                    <a:bodyPr/>
                    <a:lstStyle/>
                    <a:p>
                      <a:pPr algn="ctr" fontAlgn="ctr"/>
                      <a:r>
                        <a:rPr lang="en-US" sz="1000" u="none" strike="noStrike">
                          <a:effectLst/>
                        </a:rPr>
                        <a:t>Data Type</a:t>
                      </a:r>
                      <a:endParaRPr lang="en-US" sz="1000" b="1" i="0" u="none" strike="noStrike">
                        <a:solidFill>
                          <a:srgbClr val="000000"/>
                        </a:solidFill>
                        <a:effectLst/>
                        <a:latin typeface="Calibri"/>
                      </a:endParaRPr>
                    </a:p>
                  </a:txBody>
                  <a:tcPr marL="8310" marR="8310" marT="8310" marB="0" anchor="ctr"/>
                </a:tc>
                <a:tc>
                  <a:txBody>
                    <a:bodyPr/>
                    <a:lstStyle/>
                    <a:p>
                      <a:pPr algn="ctr" fontAlgn="ctr"/>
                      <a:r>
                        <a:rPr lang="en-US" sz="1000" u="none" strike="noStrike">
                          <a:effectLst/>
                        </a:rPr>
                        <a:t>Received Date</a:t>
                      </a:r>
                      <a:endParaRPr lang="en-US" sz="1000" b="1" i="0" u="none" strike="noStrike">
                        <a:solidFill>
                          <a:srgbClr val="000000"/>
                        </a:solidFill>
                        <a:effectLst/>
                        <a:latin typeface="Calibri"/>
                      </a:endParaRPr>
                    </a:p>
                  </a:txBody>
                  <a:tcPr marL="8310" marR="8310" marT="8310" marB="0" anchor="ctr"/>
                </a:tc>
                <a:tc>
                  <a:txBody>
                    <a:bodyPr/>
                    <a:lstStyle/>
                    <a:p>
                      <a:pPr algn="ctr" fontAlgn="ctr"/>
                      <a:r>
                        <a:rPr lang="en-US" sz="1000" u="none" strike="noStrike">
                          <a:effectLst/>
                        </a:rPr>
                        <a:t>Destroyed Date</a:t>
                      </a:r>
                      <a:endParaRPr lang="en-US" sz="1000" b="1" i="0" u="none" strike="noStrike">
                        <a:solidFill>
                          <a:srgbClr val="000000"/>
                        </a:solidFill>
                        <a:effectLst/>
                        <a:latin typeface="Calibri"/>
                      </a:endParaRPr>
                    </a:p>
                  </a:txBody>
                  <a:tcPr marL="8310" marR="8310" marT="8310" marB="0" anchor="ctr"/>
                </a:tc>
                <a:tc>
                  <a:txBody>
                    <a:bodyPr/>
                    <a:lstStyle/>
                    <a:p>
                      <a:pPr algn="ctr" fontAlgn="ctr"/>
                      <a:r>
                        <a:rPr lang="en-US" sz="1000" u="none" strike="noStrike">
                          <a:effectLst/>
                        </a:rPr>
                        <a:t>Certificate Submission Date</a:t>
                      </a:r>
                      <a:endParaRPr lang="en-US" sz="1000" b="1" i="0" u="none" strike="noStrike">
                        <a:solidFill>
                          <a:srgbClr val="000000"/>
                        </a:solidFill>
                        <a:effectLst/>
                        <a:latin typeface="Calibri"/>
                      </a:endParaRPr>
                    </a:p>
                  </a:txBody>
                  <a:tcPr marL="8310" marR="8310" marT="8310" marB="0" anchor="ctr"/>
                </a:tc>
                <a:tc>
                  <a:txBody>
                    <a:bodyPr/>
                    <a:lstStyle/>
                    <a:p>
                      <a:pPr algn="ctr" fontAlgn="ctr"/>
                      <a:r>
                        <a:rPr lang="en-US" sz="1000" u="none" strike="noStrike">
                          <a:effectLst/>
                        </a:rPr>
                        <a:t>Study Name</a:t>
                      </a:r>
                      <a:endParaRPr lang="en-US" sz="1000" b="1" i="0" u="none" strike="noStrike">
                        <a:solidFill>
                          <a:srgbClr val="000000"/>
                        </a:solidFill>
                        <a:effectLst/>
                        <a:latin typeface="Calibri"/>
                      </a:endParaRPr>
                    </a:p>
                  </a:txBody>
                  <a:tcPr marL="8310" marR="8310" marT="8310" marB="0" anchor="ctr"/>
                </a:tc>
                <a:tc>
                  <a:txBody>
                    <a:bodyPr/>
                    <a:lstStyle/>
                    <a:p>
                      <a:pPr algn="ctr" fontAlgn="ctr"/>
                      <a:r>
                        <a:rPr lang="en-US" sz="1000" u="none" strike="noStrike">
                          <a:effectLst/>
                        </a:rPr>
                        <a:t>DUA Date</a:t>
                      </a:r>
                      <a:endParaRPr lang="en-US" sz="1000" b="1" i="0" u="none" strike="noStrike">
                        <a:solidFill>
                          <a:srgbClr val="000000"/>
                        </a:solidFill>
                        <a:effectLst/>
                        <a:latin typeface="Calibri"/>
                      </a:endParaRPr>
                    </a:p>
                  </a:txBody>
                  <a:tcPr marL="8310" marR="8310" marT="8310" marB="0" anchor="ctr"/>
                </a:tc>
              </a:tr>
              <a:tr h="276433">
                <a:tc>
                  <a:txBody>
                    <a:bodyPr/>
                    <a:lstStyle/>
                    <a:p>
                      <a:pPr algn="l" fontAlgn="ctr"/>
                      <a:r>
                        <a:rPr lang="en-US" sz="1000" u="none" strike="noStrike" dirty="0">
                          <a:effectLst/>
                        </a:rPr>
                        <a:t>Case Mix and Charge Data</a:t>
                      </a:r>
                      <a:endParaRPr lang="en-US" sz="1000" b="0" i="0" u="none" strike="noStrike" dirty="0">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dirty="0">
                          <a:effectLst/>
                        </a:rPr>
                        <a:t>CHIA DATA APPLICATION TITLE</a:t>
                      </a:r>
                      <a:endParaRPr lang="en-US" sz="1000" b="0" i="0" u="none" strike="noStrike" dirty="0">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r>
              <a:tr h="276433">
                <a:tc>
                  <a:txBody>
                    <a:bodyPr/>
                    <a:lstStyle/>
                    <a:p>
                      <a:pPr algn="ctr" fontAlgn="ctr"/>
                      <a:r>
                        <a:rPr lang="en-US" sz="1000" u="none" strike="noStrike" dirty="0">
                          <a:effectLst/>
                        </a:rPr>
                        <a:t>ED, 2004-2010</a:t>
                      </a:r>
                      <a:endParaRPr lang="en-US" sz="1000" b="0" i="0" u="none" strike="noStrike" dirty="0">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ctr"/>
                      <a:r>
                        <a:rPr lang="en-US" sz="1000" u="none" strike="noStrike" dirty="0">
                          <a:effectLst/>
                        </a:rPr>
                        <a:t>Observation, 2004-2010</a:t>
                      </a:r>
                      <a:endParaRPr lang="en-US" sz="1000" b="0" i="0" u="none" strike="noStrike" dirty="0">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ctr"/>
                      <a:r>
                        <a:rPr lang="en-US" sz="1000" u="none" strike="noStrike" dirty="0">
                          <a:effectLst/>
                        </a:rPr>
                        <a:t>Inpatient, 2004-2010</a:t>
                      </a:r>
                      <a:endParaRPr lang="en-US" sz="1000" b="0" i="0" u="none" strike="noStrike" dirty="0">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l" fontAlgn="ctr"/>
                      <a:r>
                        <a:rPr lang="en-US" sz="1000" u="none" strike="noStrike" dirty="0">
                          <a:effectLst/>
                        </a:rPr>
                        <a:t>All Payer Claims Data Release 3.0 , 2010-2013</a:t>
                      </a:r>
                      <a:endParaRPr lang="en-US" sz="1000" b="0" i="0" u="none" strike="noStrike" dirty="0">
                        <a:solidFill>
                          <a:srgbClr val="000000"/>
                        </a:solidFill>
                        <a:effectLst/>
                        <a:latin typeface="Calibri"/>
                      </a:endParaRPr>
                    </a:p>
                  </a:txBody>
                  <a:tcPr marL="8310" marR="8310" marT="8310" marB="0" anchor="ctr"/>
                </a:tc>
                <a:tc rowSpan="6">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6">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6">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6">
                  <a:txBody>
                    <a:bodyPr/>
                    <a:lstStyle/>
                    <a:p>
                      <a:pPr algn="ctr" fontAlgn="ctr"/>
                      <a:r>
                        <a:rPr lang="en-US" sz="1000" u="none" strike="noStrike">
                          <a:effectLst/>
                        </a:rPr>
                        <a:t>CHIA DATA APPLICATION TITLE</a:t>
                      </a:r>
                      <a:endParaRPr lang="en-US" sz="1000" b="0" i="0" u="none" strike="noStrike">
                        <a:solidFill>
                          <a:srgbClr val="000000"/>
                        </a:solidFill>
                        <a:effectLst/>
                        <a:latin typeface="Calibri"/>
                      </a:endParaRPr>
                    </a:p>
                  </a:txBody>
                  <a:tcPr marL="8310" marR="8310" marT="8310" marB="0" anchor="ctr"/>
                </a:tc>
                <a:tc rowSpan="6">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r>
              <a:tr h="276433">
                <a:tc>
                  <a:txBody>
                    <a:bodyPr/>
                    <a:lstStyle/>
                    <a:p>
                      <a:pPr algn="ctr" fontAlgn="ctr"/>
                      <a:r>
                        <a:rPr lang="en-US" sz="1000" u="none" strike="noStrike">
                          <a:effectLst/>
                        </a:rPr>
                        <a:t>Medical Claims</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ctr"/>
                      <a:r>
                        <a:rPr lang="en-US" sz="1000" u="none" strike="noStrike">
                          <a:effectLst/>
                        </a:rPr>
                        <a:t>Pharmacy Claims</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ctr"/>
                      <a:r>
                        <a:rPr lang="en-US" sz="1000" u="none" strike="noStrike">
                          <a:effectLst/>
                        </a:rPr>
                        <a:t>Member Eligibility</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b"/>
                      <a:r>
                        <a:rPr lang="en-US" sz="1000" u="none" strike="noStrike">
                          <a:effectLst/>
                        </a:rPr>
                        <a:t>Provider</a:t>
                      </a:r>
                      <a:endParaRPr lang="en-US" sz="1000" b="0" i="0" u="none" strike="noStrike">
                        <a:solidFill>
                          <a:srgbClr val="000000"/>
                        </a:solidFill>
                        <a:effectLst/>
                        <a:latin typeface="Calibri"/>
                      </a:endParaRPr>
                    </a:p>
                  </a:txBody>
                  <a:tcPr marL="8310" marR="8310" marT="831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ctr"/>
                      <a:r>
                        <a:rPr lang="en-US" sz="1000" u="none" strike="noStrike">
                          <a:effectLst/>
                        </a:rPr>
                        <a:t>Medicaid</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32384">
                <a:tc>
                  <a:txBody>
                    <a:bodyPr/>
                    <a:lstStyle/>
                    <a:p>
                      <a:pPr algn="l" fontAlgn="ctr"/>
                      <a:r>
                        <a:rPr lang="en-US" sz="1000" u="none" strike="noStrike">
                          <a:effectLst/>
                        </a:rPr>
                        <a:t>Case Mix and Charge Data</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4">
                  <a:txBody>
                    <a:bodyPr/>
                    <a:lstStyle/>
                    <a:p>
                      <a:pPr algn="ctr" fontAlgn="b"/>
                      <a:r>
                        <a:rPr lang="en-US" sz="1000" u="none" strike="noStrike">
                          <a:effectLst/>
                        </a:rPr>
                        <a:t> </a:t>
                      </a:r>
                      <a:endParaRPr lang="en-US" sz="1000" b="0" i="0" u="none" strike="noStrike">
                        <a:solidFill>
                          <a:srgbClr val="000000"/>
                        </a:solidFill>
                        <a:effectLst/>
                        <a:latin typeface="Calibri"/>
                      </a:endParaRPr>
                    </a:p>
                  </a:txBody>
                  <a:tcPr marL="8310" marR="8310" marT="8310" marB="0" anchor="b"/>
                </a:tc>
                <a:tc rowSpan="4">
                  <a:txBody>
                    <a:bodyPr/>
                    <a:lstStyle/>
                    <a:p>
                      <a:pPr algn="ctr" fontAlgn="ctr"/>
                      <a:r>
                        <a:rPr lang="en-US" sz="1000" u="none" strike="noStrike">
                          <a:effectLst/>
                        </a:rPr>
                        <a:t>CHIA DATA APPLICATION TITLE</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r>
              <a:tr h="332384">
                <a:tc>
                  <a:txBody>
                    <a:bodyPr/>
                    <a:lstStyle/>
                    <a:p>
                      <a:pPr algn="ctr" fontAlgn="ctr"/>
                      <a:r>
                        <a:rPr lang="en-US" sz="1000" u="none" strike="noStrike">
                          <a:effectLst/>
                        </a:rPr>
                        <a:t>Inpatient, 2010-2011</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6192">
                <a:tc>
                  <a:txBody>
                    <a:bodyPr/>
                    <a:lstStyle/>
                    <a:p>
                      <a:pPr algn="ctr" fontAlgn="ctr"/>
                      <a:r>
                        <a:rPr lang="en-US" sz="1000" u="none" strike="noStrike">
                          <a:effectLst/>
                        </a:rPr>
                        <a:t>Observation, 2010-2011</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74502">
                <a:tc>
                  <a:txBody>
                    <a:bodyPr/>
                    <a:lstStyle/>
                    <a:p>
                      <a:pPr algn="ctr" fontAlgn="ctr"/>
                      <a:r>
                        <a:rPr lang="en-US" sz="1000" u="none" strike="noStrike" dirty="0">
                          <a:effectLst/>
                        </a:rPr>
                        <a:t>ED, 2010-2011</a:t>
                      </a:r>
                      <a:endParaRPr lang="en-US" sz="1000" b="0" i="0" u="none" strike="noStrike" dirty="0">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681598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u="sng" dirty="0" smtClean="0">
                <a:latin typeface="Arial" panose="020B0604020202020204" pitchFamily="34" charset="0"/>
                <a:cs typeface="Arial" panose="020B0604020202020204" pitchFamily="34" charset="0"/>
              </a:rPr>
              <a:t>Access</a:t>
            </a:r>
            <a:endParaRPr lang="en-US" sz="3600" u="sng"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79441128"/>
              </p:ext>
            </p:extLst>
          </p:nvPr>
        </p:nvGraphicFramePr>
        <p:xfrm>
          <a:off x="1143000" y="1219200"/>
          <a:ext cx="6753860" cy="376555"/>
        </p:xfrm>
        <a:graphic>
          <a:graphicData uri="http://schemas.openxmlformats.org/drawingml/2006/table">
            <a:tbl>
              <a:tblPr firstRow="1" firstCol="1" bandRow="1">
                <a:tableStyleId>{5C22544A-7EE6-4342-B048-85BDC9FD1C3A}</a:tableStyleId>
              </a:tblPr>
              <a:tblGrid>
                <a:gridCol w="3411855"/>
                <a:gridCol w="249555"/>
                <a:gridCol w="3092450"/>
              </a:tblGrid>
              <a:tr h="376555">
                <a:tc>
                  <a:txBody>
                    <a:bodyPr/>
                    <a:lstStyle/>
                    <a:p>
                      <a:pPr marL="0" marR="0">
                        <a:spcBef>
                          <a:spcPts val="0"/>
                        </a:spcBef>
                        <a:spcAft>
                          <a:spcPts val="0"/>
                        </a:spcAft>
                      </a:pPr>
                      <a:r>
                        <a:rPr lang="en-US" sz="1100" dirty="0">
                          <a:effectLst/>
                        </a:rPr>
                        <a:t>Anyone who </a:t>
                      </a:r>
                      <a:r>
                        <a:rPr lang="en-US" sz="1100" dirty="0" smtClean="0">
                          <a:effectLst/>
                        </a:rPr>
                        <a:t>uses </a:t>
                      </a:r>
                      <a:r>
                        <a:rPr lang="en-US" sz="1100" dirty="0">
                          <a:effectLst/>
                        </a:rPr>
                        <a:t>the data</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900">
                          <a:effectLst/>
                          <a:sym typeface="Wingdings"/>
                        </a:rPr>
                        <a:t></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100" dirty="0">
                          <a:effectLst/>
                        </a:rPr>
                        <a:t>Must be </a:t>
                      </a:r>
                      <a:r>
                        <a:rPr lang="en-US" sz="1100" dirty="0" smtClean="0">
                          <a:effectLst/>
                        </a:rPr>
                        <a:t>added </a:t>
                      </a:r>
                      <a:r>
                        <a:rPr lang="en-US" sz="1100" dirty="0">
                          <a:effectLst/>
                        </a:rPr>
                        <a:t>to Organization’s Access Log</a:t>
                      </a:r>
                      <a:endParaRPr lang="en-US" sz="1200" dirty="0">
                        <a:effectLst/>
                        <a:latin typeface="Times New Roman"/>
                        <a:ea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97164167"/>
              </p:ext>
            </p:extLst>
          </p:nvPr>
        </p:nvGraphicFramePr>
        <p:xfrm>
          <a:off x="457200" y="1904999"/>
          <a:ext cx="8229601" cy="3429000"/>
        </p:xfrm>
        <a:graphic>
          <a:graphicData uri="http://schemas.openxmlformats.org/drawingml/2006/table">
            <a:tbl>
              <a:tblPr>
                <a:tableStyleId>{5C22544A-7EE6-4342-B048-85BDC9FD1C3A}</a:tableStyleId>
              </a:tblPr>
              <a:tblGrid>
                <a:gridCol w="689351"/>
                <a:gridCol w="1345223"/>
                <a:gridCol w="712177"/>
                <a:gridCol w="584350"/>
                <a:gridCol w="2130444"/>
                <a:gridCol w="707612"/>
                <a:gridCol w="707612"/>
                <a:gridCol w="707612"/>
                <a:gridCol w="645220"/>
              </a:tblGrid>
              <a:tr h="711148">
                <a:tc>
                  <a:txBody>
                    <a:bodyPr/>
                    <a:lstStyle/>
                    <a:p>
                      <a:pPr algn="ctr" fontAlgn="ctr"/>
                      <a:r>
                        <a:rPr lang="en-US" sz="700" u="none" strike="noStrike" dirty="0">
                          <a:effectLst/>
                        </a:rPr>
                        <a:t>Name</a:t>
                      </a:r>
                      <a:endParaRPr lang="en-US" sz="700" b="1" i="0" u="none" strike="noStrike" dirty="0">
                        <a:solidFill>
                          <a:srgbClr val="000000"/>
                        </a:solidFill>
                        <a:effectLst/>
                        <a:latin typeface="Calibri"/>
                      </a:endParaRPr>
                    </a:p>
                  </a:txBody>
                  <a:tcPr marL="4569" marR="4569" marT="4569" marB="0" anchor="ctr"/>
                </a:tc>
                <a:tc>
                  <a:txBody>
                    <a:bodyPr/>
                    <a:lstStyle/>
                    <a:p>
                      <a:pPr algn="ctr" fontAlgn="ctr"/>
                      <a:r>
                        <a:rPr lang="en-US" sz="700" u="none" strike="noStrike">
                          <a:effectLst/>
                        </a:rPr>
                        <a:t>Role on Project</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Status on Project (active/inactive/</a:t>
                      </a:r>
                      <a:br>
                        <a:rPr lang="en-US" sz="700" u="none" strike="noStrike">
                          <a:effectLst/>
                        </a:rPr>
                      </a:br>
                      <a:r>
                        <a:rPr lang="en-US" sz="700" u="none" strike="noStrike">
                          <a:effectLst/>
                        </a:rPr>
                        <a:t>terminated)</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Data Access Level</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Study Name</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Signed Confidentiality Agreement</a:t>
                      </a:r>
                      <a:br>
                        <a:rPr lang="en-US" sz="700" u="none" strike="noStrike">
                          <a:effectLst/>
                        </a:rPr>
                      </a:br>
                      <a:r>
                        <a:rPr lang="en-US" sz="700" u="none" strike="noStrike">
                          <a:effectLst/>
                        </a:rPr>
                        <a:t>Date</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Data Access Granted</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Data Access Terminated</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dirty="0">
                          <a:effectLst/>
                        </a:rPr>
                        <a:t>Action</a:t>
                      </a:r>
                      <a:endParaRPr lang="en-US" sz="700" b="1" i="0" u="none" strike="noStrike" dirty="0">
                        <a:solidFill>
                          <a:srgbClr val="000000"/>
                        </a:solidFill>
                        <a:effectLst/>
                        <a:latin typeface="Calibri"/>
                      </a:endParaRPr>
                    </a:p>
                  </a:txBody>
                  <a:tcPr marL="4569" marR="4569" marT="4569" marB="0" anchor="ctr"/>
                </a:tc>
              </a:tr>
              <a:tr h="605532">
                <a:tc>
                  <a:txBody>
                    <a:bodyPr/>
                    <a:lstStyle/>
                    <a:p>
                      <a:pPr algn="l" fontAlgn="ctr"/>
                      <a:r>
                        <a:rPr lang="en-US" sz="700" u="none" strike="noStrike">
                          <a:effectLst/>
                        </a:rPr>
                        <a:t>NAME</a:t>
                      </a:r>
                      <a:endParaRPr lang="en-US" sz="700" b="0" i="0" u="none" strike="noStrike">
                        <a:solidFill>
                          <a:srgbClr val="000000"/>
                        </a:solidFill>
                        <a:effectLst/>
                        <a:latin typeface="Calibri"/>
                      </a:endParaRPr>
                    </a:p>
                  </a:txBody>
                  <a:tcPr marL="4569" marR="4569" marT="4569" marB="0" anchor="ctr"/>
                </a:tc>
                <a:tc>
                  <a:txBody>
                    <a:bodyPr/>
                    <a:lstStyle/>
                    <a:p>
                      <a:pPr algn="l" fontAlgn="ctr"/>
                      <a:r>
                        <a:rPr lang="en-US" sz="700" u="none" strike="noStrike">
                          <a:effectLst/>
                        </a:rPr>
                        <a:t>Requestor/Director Sponsored Programs</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active</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no data access</a:t>
                      </a:r>
                      <a:endParaRPr lang="en-US" sz="700" b="1" i="0" u="none" strike="noStrike">
                        <a:solidFill>
                          <a:srgbClr val="000000"/>
                        </a:solidFill>
                        <a:effectLst/>
                        <a:latin typeface="Calibri"/>
                      </a:endParaRPr>
                    </a:p>
                  </a:txBody>
                  <a:tcPr marL="4569" marR="4569" marT="4569" marB="0" anchor="ctr"/>
                </a:tc>
                <a:tc>
                  <a:txBody>
                    <a:bodyPr/>
                    <a:lstStyle/>
                    <a:p>
                      <a:pPr algn="l" fontAlgn="ctr"/>
                      <a:r>
                        <a:rPr lang="it-IT" sz="700" u="none" strike="noStrike">
                          <a:effectLst/>
                        </a:rPr>
                        <a:t>1.  CHIA DATA APPLICATION TITLE</a:t>
                      </a:r>
                      <a:br>
                        <a:rPr lang="it-IT" sz="700" u="none" strike="noStrike">
                          <a:effectLst/>
                        </a:rPr>
                      </a:br>
                      <a:r>
                        <a:rPr lang="it-IT" sz="700" u="none" strike="noStrike">
                          <a:effectLst/>
                        </a:rPr>
                        <a:t>2.  CHIA DATA APPLICATION TITLE</a:t>
                      </a:r>
                      <a:br>
                        <a:rPr lang="it-IT" sz="700" u="none" strike="noStrike">
                          <a:effectLst/>
                        </a:rPr>
                      </a:br>
                      <a:endParaRPr lang="it-IT"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b"/>
                      <a:r>
                        <a:rPr lang="en-US" sz="700" u="none" strike="noStrike" dirty="0">
                          <a:effectLst/>
                        </a:rPr>
                        <a:t> </a:t>
                      </a:r>
                      <a:endParaRPr lang="en-US" sz="700" b="0" i="0" u="none" strike="noStrike" dirty="0">
                        <a:solidFill>
                          <a:srgbClr val="000000"/>
                        </a:solidFill>
                        <a:effectLst/>
                        <a:latin typeface="Calibri"/>
                      </a:endParaRPr>
                    </a:p>
                  </a:txBody>
                  <a:tcPr marL="4569" marR="4569" marT="4569" marB="0" anchor="b"/>
                </a:tc>
              </a:tr>
              <a:tr h="528080">
                <a:tc>
                  <a:txBody>
                    <a:bodyPr/>
                    <a:lstStyle/>
                    <a:p>
                      <a:pPr algn="l" fontAlgn="ctr"/>
                      <a:r>
                        <a:rPr lang="en-US" sz="700" u="none" strike="noStrike">
                          <a:effectLst/>
                        </a:rPr>
                        <a:t>NAME</a:t>
                      </a:r>
                      <a:endParaRPr lang="en-US" sz="700" b="0" i="0" u="none" strike="noStrike">
                        <a:solidFill>
                          <a:srgbClr val="000000"/>
                        </a:solidFill>
                        <a:effectLst/>
                        <a:latin typeface="Calibri"/>
                      </a:endParaRPr>
                    </a:p>
                  </a:txBody>
                  <a:tcPr marL="4569" marR="4569" marT="4569" marB="0" anchor="ctr"/>
                </a:tc>
                <a:tc>
                  <a:txBody>
                    <a:bodyPr/>
                    <a:lstStyle/>
                    <a:p>
                      <a:pPr algn="l" fontAlgn="ctr"/>
                      <a:r>
                        <a:rPr lang="en-US" sz="700" u="none" strike="noStrike">
                          <a:effectLst/>
                        </a:rPr>
                        <a:t>Receipient/Data Custodian/Associate Professor/PI</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active</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full data access</a:t>
                      </a:r>
                      <a:endParaRPr lang="en-US" sz="700" b="1" i="0" u="none" strike="noStrike">
                        <a:solidFill>
                          <a:srgbClr val="000000"/>
                        </a:solidFill>
                        <a:effectLst/>
                        <a:latin typeface="Calibri"/>
                      </a:endParaRPr>
                    </a:p>
                  </a:txBody>
                  <a:tcPr marL="4569" marR="4569" marT="4569" marB="0" anchor="ctr"/>
                </a:tc>
                <a:tc>
                  <a:txBody>
                    <a:bodyPr/>
                    <a:lstStyle/>
                    <a:p>
                      <a:pPr algn="l" fontAlgn="ctr"/>
                      <a:r>
                        <a:rPr lang="it-IT" sz="700" u="none" strike="noStrike">
                          <a:effectLst/>
                        </a:rPr>
                        <a:t>1.  CHIA DATA APPLICATION TITLE</a:t>
                      </a:r>
                      <a:br>
                        <a:rPr lang="it-IT" sz="700" u="none" strike="noStrike">
                          <a:effectLst/>
                        </a:rPr>
                      </a:br>
                      <a:r>
                        <a:rPr lang="it-IT" sz="700" u="none" strike="noStrike">
                          <a:effectLst/>
                        </a:rPr>
                        <a:t>2.  CHIA DATA APPLICATION TITLE</a:t>
                      </a:r>
                      <a:br>
                        <a:rPr lang="it-IT" sz="700" u="none" strike="noStrike">
                          <a:effectLst/>
                        </a:rPr>
                      </a:br>
                      <a:endParaRPr lang="it-IT"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b"/>
                      <a:r>
                        <a:rPr lang="en-US" sz="700" u="none" strike="noStrike" dirty="0">
                          <a:effectLst/>
                        </a:rPr>
                        <a:t> </a:t>
                      </a:r>
                      <a:endParaRPr lang="en-US" sz="700" b="0" i="0" u="none" strike="noStrike" dirty="0">
                        <a:solidFill>
                          <a:srgbClr val="000000"/>
                        </a:solidFill>
                        <a:effectLst/>
                        <a:latin typeface="Calibri"/>
                      </a:endParaRPr>
                    </a:p>
                  </a:txBody>
                  <a:tcPr marL="4569" marR="4569" marT="4569" marB="0" anchor="b"/>
                </a:tc>
              </a:tr>
              <a:tr h="528080">
                <a:tc>
                  <a:txBody>
                    <a:bodyPr/>
                    <a:lstStyle/>
                    <a:p>
                      <a:pPr algn="l" fontAlgn="ctr"/>
                      <a:r>
                        <a:rPr lang="en-US" sz="700" u="none" strike="noStrike">
                          <a:effectLst/>
                        </a:rPr>
                        <a:t>NAME</a:t>
                      </a:r>
                      <a:endParaRPr lang="en-US" sz="700" b="0" i="0" u="none" strike="noStrike">
                        <a:solidFill>
                          <a:srgbClr val="000000"/>
                        </a:solidFill>
                        <a:effectLst/>
                        <a:latin typeface="Calibri"/>
                      </a:endParaRPr>
                    </a:p>
                  </a:txBody>
                  <a:tcPr marL="4569" marR="4569" marT="4569" marB="0" anchor="ctr"/>
                </a:tc>
                <a:tc>
                  <a:txBody>
                    <a:bodyPr/>
                    <a:lstStyle/>
                    <a:p>
                      <a:pPr algn="l" fontAlgn="ctr"/>
                      <a:r>
                        <a:rPr lang="en-US" sz="700" u="none" strike="noStrike">
                          <a:effectLst/>
                        </a:rPr>
                        <a:t>Contact/Research Project Manager</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active</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full data access</a:t>
                      </a:r>
                      <a:endParaRPr lang="en-US" sz="700" b="1" i="0" u="none" strike="noStrike">
                        <a:solidFill>
                          <a:srgbClr val="000000"/>
                        </a:solidFill>
                        <a:effectLst/>
                        <a:latin typeface="Calibri"/>
                      </a:endParaRPr>
                    </a:p>
                  </a:txBody>
                  <a:tcPr marL="4569" marR="4569" marT="4569" marB="0" anchor="ctr"/>
                </a:tc>
                <a:tc>
                  <a:txBody>
                    <a:bodyPr/>
                    <a:lstStyle/>
                    <a:p>
                      <a:pPr algn="l" fontAlgn="ctr"/>
                      <a:r>
                        <a:rPr lang="it-IT" sz="700" u="none" strike="noStrike">
                          <a:effectLst/>
                        </a:rPr>
                        <a:t>1.  CHIA DATA APPLICATION TITLE</a:t>
                      </a:r>
                      <a:br>
                        <a:rPr lang="it-IT" sz="700" u="none" strike="noStrike">
                          <a:effectLst/>
                        </a:rPr>
                      </a:br>
                      <a:r>
                        <a:rPr lang="it-IT" sz="700" u="none" strike="noStrike">
                          <a:effectLst/>
                        </a:rPr>
                        <a:t>2.  CHIA DATA APPLICATION TITLE</a:t>
                      </a:r>
                      <a:br>
                        <a:rPr lang="it-IT" sz="700" u="none" strike="noStrike">
                          <a:effectLst/>
                        </a:rPr>
                      </a:br>
                      <a:endParaRPr lang="it-IT"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b"/>
                      <a:r>
                        <a:rPr lang="en-US" sz="700" u="none" strike="noStrike" dirty="0">
                          <a:effectLst/>
                        </a:rPr>
                        <a:t> </a:t>
                      </a:r>
                      <a:endParaRPr lang="en-US" sz="700" b="0" i="0" u="none" strike="noStrike" dirty="0">
                        <a:solidFill>
                          <a:srgbClr val="000000"/>
                        </a:solidFill>
                        <a:effectLst/>
                        <a:latin typeface="Calibri"/>
                      </a:endParaRPr>
                    </a:p>
                  </a:txBody>
                  <a:tcPr marL="4569" marR="4569" marT="4569" marB="0" anchor="b"/>
                </a:tc>
              </a:tr>
              <a:tr h="528080">
                <a:tc>
                  <a:txBody>
                    <a:bodyPr/>
                    <a:lstStyle/>
                    <a:p>
                      <a:pPr algn="l" fontAlgn="ctr"/>
                      <a:r>
                        <a:rPr lang="en-US" sz="700" u="none" strike="noStrike">
                          <a:effectLst/>
                        </a:rPr>
                        <a:t>NAME</a:t>
                      </a:r>
                      <a:endParaRPr lang="en-US" sz="700" b="0" i="0" u="none" strike="noStrike">
                        <a:solidFill>
                          <a:srgbClr val="000000"/>
                        </a:solidFill>
                        <a:effectLst/>
                        <a:latin typeface="Calibri"/>
                      </a:endParaRPr>
                    </a:p>
                  </a:txBody>
                  <a:tcPr marL="4569" marR="4569" marT="4569" marB="0" anchor="ctr"/>
                </a:tc>
                <a:tc>
                  <a:txBody>
                    <a:bodyPr/>
                    <a:lstStyle/>
                    <a:p>
                      <a:pPr algn="l" fontAlgn="ctr"/>
                      <a:r>
                        <a:rPr lang="en-US" sz="700" u="none" strike="noStrike">
                          <a:effectLst/>
                        </a:rPr>
                        <a:t>Primary Investigator/Professor</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active</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no data access</a:t>
                      </a:r>
                      <a:endParaRPr lang="en-US" sz="700" b="1" i="0" u="none" strike="noStrike">
                        <a:solidFill>
                          <a:srgbClr val="000000"/>
                        </a:solidFill>
                        <a:effectLst/>
                        <a:latin typeface="Calibri"/>
                      </a:endParaRPr>
                    </a:p>
                  </a:txBody>
                  <a:tcPr marL="4569" marR="4569" marT="4569" marB="0" anchor="ctr"/>
                </a:tc>
                <a:tc>
                  <a:txBody>
                    <a:bodyPr/>
                    <a:lstStyle/>
                    <a:p>
                      <a:pPr algn="l" fontAlgn="ctr"/>
                      <a:r>
                        <a:rPr lang="it-IT" sz="700" u="none" strike="noStrike">
                          <a:effectLst/>
                        </a:rPr>
                        <a:t>1.  CHIA DATA APPLICATION TITLE</a:t>
                      </a:r>
                      <a:br>
                        <a:rPr lang="it-IT" sz="700" u="none" strike="noStrike">
                          <a:effectLst/>
                        </a:rPr>
                      </a:br>
                      <a:r>
                        <a:rPr lang="it-IT" sz="700" u="none" strike="noStrike">
                          <a:effectLst/>
                        </a:rPr>
                        <a:t>2.  CHIA DATA APPLICATION TITLE</a:t>
                      </a:r>
                      <a:br>
                        <a:rPr lang="it-IT" sz="700" u="none" strike="noStrike">
                          <a:effectLst/>
                        </a:rPr>
                      </a:br>
                      <a:endParaRPr lang="it-IT"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l" fontAlgn="b"/>
                      <a:r>
                        <a:rPr lang="en-US" sz="700" u="none" strike="noStrike" dirty="0">
                          <a:effectLst/>
                        </a:rPr>
                        <a:t> </a:t>
                      </a:r>
                      <a:endParaRPr lang="en-US" sz="700" b="0" i="0" u="none" strike="noStrike" dirty="0">
                        <a:solidFill>
                          <a:srgbClr val="000000"/>
                        </a:solidFill>
                        <a:effectLst/>
                        <a:latin typeface="Calibri"/>
                      </a:endParaRPr>
                    </a:p>
                  </a:txBody>
                  <a:tcPr marL="4569" marR="4569" marT="4569" marB="0" anchor="b"/>
                </a:tc>
              </a:tr>
              <a:tr h="528080">
                <a:tc>
                  <a:txBody>
                    <a:bodyPr/>
                    <a:lstStyle/>
                    <a:p>
                      <a:pPr algn="l" fontAlgn="ctr"/>
                      <a:r>
                        <a:rPr lang="en-US" sz="700" u="none" strike="noStrike">
                          <a:effectLst/>
                        </a:rPr>
                        <a:t>NAME</a:t>
                      </a:r>
                      <a:endParaRPr lang="en-US" sz="700" b="0" i="0" u="none" strike="noStrike">
                        <a:solidFill>
                          <a:srgbClr val="000000"/>
                        </a:solidFill>
                        <a:effectLst/>
                        <a:latin typeface="Calibri"/>
                      </a:endParaRPr>
                    </a:p>
                  </a:txBody>
                  <a:tcPr marL="4569" marR="4569" marT="4569" marB="0" anchor="ctr"/>
                </a:tc>
                <a:tc>
                  <a:txBody>
                    <a:bodyPr/>
                    <a:lstStyle/>
                    <a:p>
                      <a:pPr algn="l" fontAlgn="ctr"/>
                      <a:r>
                        <a:rPr lang="en-US" sz="700" u="none" strike="noStrike">
                          <a:effectLst/>
                        </a:rPr>
                        <a:t>Co-Investigator/Professor</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active</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no data access</a:t>
                      </a:r>
                      <a:endParaRPr lang="en-US" sz="700" b="1" i="0" u="none" strike="noStrike">
                        <a:solidFill>
                          <a:srgbClr val="000000"/>
                        </a:solidFill>
                        <a:effectLst/>
                        <a:latin typeface="Calibri"/>
                      </a:endParaRPr>
                    </a:p>
                  </a:txBody>
                  <a:tcPr marL="4569" marR="4569" marT="4569" marB="0" anchor="ctr"/>
                </a:tc>
                <a:tc>
                  <a:txBody>
                    <a:bodyPr/>
                    <a:lstStyle/>
                    <a:p>
                      <a:pPr algn="l" fontAlgn="ctr"/>
                      <a:r>
                        <a:rPr lang="it-IT" sz="700" u="none" strike="noStrike">
                          <a:effectLst/>
                        </a:rPr>
                        <a:t>1.  CHIA DATA APPLICATION TITLE</a:t>
                      </a:r>
                      <a:br>
                        <a:rPr lang="it-IT" sz="700" u="none" strike="noStrike">
                          <a:effectLst/>
                        </a:rPr>
                      </a:br>
                      <a:r>
                        <a:rPr lang="it-IT" sz="700" u="none" strike="noStrike">
                          <a:effectLst/>
                        </a:rPr>
                        <a:t>2.  CHIA DATA APPLICATION TITLE</a:t>
                      </a:r>
                      <a:br>
                        <a:rPr lang="it-IT" sz="700" u="none" strike="noStrike">
                          <a:effectLst/>
                        </a:rPr>
                      </a:br>
                      <a:endParaRPr lang="it-IT"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dirty="0">
                          <a:effectLst/>
                        </a:rPr>
                        <a:t> </a:t>
                      </a:r>
                      <a:endParaRPr lang="en-US" sz="700" b="0" i="0" u="none" strike="noStrike" dirty="0">
                        <a:solidFill>
                          <a:srgbClr val="000000"/>
                        </a:solidFill>
                        <a:effectLst/>
                        <a:latin typeface="Calibri"/>
                      </a:endParaRPr>
                    </a:p>
                  </a:txBody>
                  <a:tcPr marL="4569" marR="4569" marT="4569" marB="0" anchor="ctr"/>
                </a:tc>
              </a:tr>
            </a:tbl>
          </a:graphicData>
        </a:graphic>
      </p:graphicFrame>
    </p:spTree>
    <p:extLst>
      <p:ext uri="{BB962C8B-B14F-4D97-AF65-F5344CB8AC3E}">
        <p14:creationId xmlns:p14="http://schemas.microsoft.com/office/powerpoint/2010/main" val="1699111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panose="020B0604020202020204" pitchFamily="34" charset="0"/>
                <a:cs typeface="Arial" panose="020B0604020202020204" pitchFamily="34" charset="0"/>
              </a:rPr>
              <a:t>What Happens If Our Organization Fails an Audit?</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5412"/>
            <a:ext cx="8229600" cy="4525963"/>
          </a:xfrm>
        </p:spPr>
        <p:txBody>
          <a:bodyPr>
            <a:normAutofit/>
          </a:bodyPr>
          <a:lstStyle/>
          <a:p>
            <a:r>
              <a:rPr lang="en-US" sz="1800" b="1" dirty="0">
                <a:latin typeface="Arial" panose="020B0604020202020204" pitchFamily="34" charset="0"/>
                <a:cs typeface="Arial" panose="020B0604020202020204" pitchFamily="34" charset="0"/>
              </a:rPr>
              <a:t>Depending on the severity of the DUA violation that was uncovered in the audit process, data </a:t>
            </a:r>
            <a:r>
              <a:rPr lang="en-US" sz="1800" b="1" dirty="0" smtClean="0">
                <a:latin typeface="Arial" panose="020B0604020202020204" pitchFamily="34" charset="0"/>
                <a:cs typeface="Arial" panose="020B0604020202020204" pitchFamily="34" charset="0"/>
              </a:rPr>
              <a:t>Recipients </a:t>
            </a:r>
            <a:r>
              <a:rPr lang="en-US" sz="1800" b="1" dirty="0">
                <a:latin typeface="Arial" panose="020B0604020202020204" pitchFamily="34" charset="0"/>
                <a:cs typeface="Arial" panose="020B0604020202020204" pitchFamily="34" charset="0"/>
              </a:rPr>
              <a:t>may be instructed</a:t>
            </a:r>
            <a:r>
              <a:rPr lang="en-US" sz="1800" b="1" dirty="0" smtClean="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a:p>
            <a:pPr lvl="1"/>
            <a:r>
              <a:rPr lang="en-US" sz="1600" b="1" dirty="0">
                <a:latin typeface="Arial" panose="020B0604020202020204" pitchFamily="34" charset="0"/>
                <a:cs typeface="Arial" panose="020B0604020202020204" pitchFamily="34" charset="0"/>
              </a:rPr>
              <a:t>To explain deficiencies and informally amend </a:t>
            </a:r>
            <a:r>
              <a:rPr lang="en-US" sz="1600" b="1" dirty="0" smtClean="0">
                <a:latin typeface="Arial" panose="020B0604020202020204" pitchFamily="34" charset="0"/>
                <a:cs typeface="Arial" panose="020B0604020202020204" pitchFamily="34" charset="0"/>
              </a:rPr>
              <a:t>documentation, </a:t>
            </a:r>
            <a:r>
              <a:rPr lang="en-US" sz="1600" b="1" dirty="0">
                <a:latin typeface="Arial" panose="020B0604020202020204" pitchFamily="34" charset="0"/>
                <a:cs typeface="Arial" panose="020B0604020202020204" pitchFamily="34" charset="0"/>
              </a:rPr>
              <a:t>practices and/or oversight</a:t>
            </a:r>
          </a:p>
          <a:p>
            <a:pPr lvl="1"/>
            <a:r>
              <a:rPr lang="en-US" sz="1600" b="1" dirty="0">
                <a:latin typeface="Arial" panose="020B0604020202020204" pitchFamily="34" charset="0"/>
                <a:cs typeface="Arial" panose="020B0604020202020204" pitchFamily="34" charset="0"/>
              </a:rPr>
              <a:t>To formally conduct a Root Cause Analysis and submit a responsive Corrective Action Plan</a:t>
            </a:r>
          </a:p>
          <a:p>
            <a:pPr lvl="1"/>
            <a:r>
              <a:rPr lang="en-US" sz="1600" b="1" dirty="0">
                <a:latin typeface="Arial" panose="020B0604020202020204" pitchFamily="34" charset="0"/>
                <a:cs typeface="Arial" panose="020B0604020202020204" pitchFamily="34" charset="0"/>
              </a:rPr>
              <a:t>To remove or replace individual violators</a:t>
            </a:r>
          </a:p>
          <a:p>
            <a:pPr lvl="1"/>
            <a:r>
              <a:rPr lang="en-US" sz="1600" b="1" dirty="0">
                <a:latin typeface="Arial" panose="020B0604020202020204" pitchFamily="34" charset="0"/>
                <a:cs typeface="Arial" panose="020B0604020202020204" pitchFamily="34" charset="0"/>
              </a:rPr>
              <a:t>To return and/or destroy all CHIA Data and any copies thereof, and to certify the data </a:t>
            </a:r>
            <a:r>
              <a:rPr lang="en-US" sz="1600" b="1" dirty="0" smtClean="0">
                <a:latin typeface="Arial" panose="020B0604020202020204" pitchFamily="34" charset="0"/>
                <a:cs typeface="Arial" panose="020B0604020202020204" pitchFamily="34" charset="0"/>
              </a:rPr>
              <a:t>destruction</a:t>
            </a: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endParaRPr lang="en-US" sz="1800" b="1" dirty="0" smtClean="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In the case of clear misconduct or misuse of CHIA Data, CHIA will consider suspension of data release to the individual researcher, as well as their host institution. </a:t>
            </a:r>
            <a:endParaRPr lang="en-US" sz="18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49046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NOW</a:t>
            </a:r>
          </a:p>
          <a:p>
            <a:pPr marL="742950" lvl="1" indent="-285750">
              <a:buClr>
                <a:schemeClr val="accent1"/>
              </a:buClr>
              <a:buFont typeface="Wingdings" charset="2"/>
              <a:buChar char="§"/>
            </a:pPr>
            <a:r>
              <a:rPr lang="en-US" sz="2000" dirty="0">
                <a:cs typeface="Arial"/>
              </a:rPr>
              <a:t>Encompasses data from January 2013 – December 2017 with six months of claim runout (includes paid claims through 6/30/18)</a:t>
            </a:r>
          </a:p>
          <a:p>
            <a:pPr marL="742950" lvl="1" indent="-285750">
              <a:buClr>
                <a:schemeClr val="accent1"/>
              </a:buClr>
              <a:buFont typeface="Wingdings" charset="2"/>
              <a:buChar char="§"/>
            </a:pPr>
            <a:r>
              <a:rPr lang="en-US" sz="2000" dirty="0">
                <a:cs typeface="Arial"/>
              </a:rPr>
              <a:t>Release Documentation and Data Specifications have been posted to the website: </a:t>
            </a:r>
            <a:r>
              <a:rPr lang="en-US" sz="2000" dirty="0">
                <a:cs typeface="Arial"/>
                <a:hlinkClick r:id="rId2"/>
              </a:rPr>
              <a:t>http://www.chiamass.gov/ma-apcd</a:t>
            </a:r>
            <a:r>
              <a:rPr lang="en-US" sz="2000" dirty="0" smtClean="0">
                <a:cs typeface="Arial"/>
                <a:hlinkClick r:id="rId2"/>
              </a:rPr>
              <a:t>/</a:t>
            </a:r>
            <a:r>
              <a:rPr lang="en-US" sz="2000" dirty="0" smtClean="0">
                <a:cs typeface="Arial"/>
              </a:rPr>
              <a:t>  </a:t>
            </a:r>
            <a:endParaRPr lang="en-US" sz="2000" dirty="0">
              <a:cs typeface="Arial"/>
            </a:endParaRPr>
          </a:p>
          <a:p>
            <a:pPr marL="742950" lvl="1" indent="-285750">
              <a:buClr>
                <a:schemeClr val="accent1"/>
              </a:buClr>
              <a:buFont typeface="Wingdings" charset="2"/>
              <a:buChar char="§"/>
            </a:pPr>
            <a:r>
              <a:rPr lang="en-US" sz="2000" dirty="0">
                <a:cs typeface="Arial"/>
              </a:rPr>
              <a:t>Apply now by listing 2017 (and any other years you want from Release 7.0) in the “Years Requested” section of the current application form</a:t>
            </a:r>
          </a:p>
          <a:p>
            <a:pPr lvl="1">
              <a:buClr>
                <a:schemeClr val="accent1"/>
              </a:buClr>
            </a:pPr>
            <a:r>
              <a:rPr lang="en-US" sz="2000" dirty="0" smtClean="0">
                <a:cs typeface="Arial"/>
              </a:rPr>
              <a:t>Available </a:t>
            </a:r>
            <a:r>
              <a:rPr lang="en-US" sz="2000" dirty="0">
                <a:cs typeface="Arial"/>
              </a:rPr>
              <a:t>here: </a:t>
            </a:r>
            <a:r>
              <a:rPr lang="en-US" sz="2000" dirty="0">
                <a:cs typeface="Arial"/>
                <a:hlinkClick r:id="rId3"/>
              </a:rPr>
              <a:t>http://</a:t>
            </a:r>
            <a:r>
              <a:rPr lang="en-US" sz="2000" dirty="0" smtClean="0">
                <a:cs typeface="Arial"/>
                <a:hlinkClick r:id="rId3"/>
              </a:rPr>
              <a:t>www.chiamass.gov/application-documents</a:t>
            </a:r>
            <a:r>
              <a:rPr lang="en-US" sz="2000" dirty="0" smtClean="0">
                <a:cs typeface="Arial"/>
              </a:rPr>
              <a:t>  </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13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629400" cy="1143000"/>
          </a:xfrm>
        </p:spPr>
        <p:txBody>
          <a:bodyPr>
            <a:normAutofit fontScale="90000"/>
          </a:bodyPr>
          <a:lstStyle/>
          <a:p>
            <a:pPr algn="l"/>
            <a:r>
              <a:rPr lang="en-US" sz="1800" b="1" u="sng" dirty="0">
                <a:solidFill>
                  <a:schemeClr val="tx2"/>
                </a:solidFill>
                <a:latin typeface="+mn-lt"/>
                <a:ea typeface="+mn-ea"/>
                <a:cs typeface="+mn-cs"/>
              </a:rPr>
              <a:t>Question</a:t>
            </a:r>
            <a:r>
              <a:rPr lang="en-US" sz="1800" b="1" dirty="0">
                <a:solidFill>
                  <a:schemeClr val="tx2"/>
                </a:solidFill>
                <a:latin typeface="+mn-lt"/>
                <a:ea typeface="+mn-ea"/>
                <a:cs typeface="+mn-cs"/>
              </a:rPr>
              <a:t>: </a:t>
            </a:r>
            <a:r>
              <a:rPr lang="en-US" sz="1800" dirty="0" smtClean="0">
                <a:solidFill>
                  <a:schemeClr val="tx2"/>
                </a:solidFill>
                <a:latin typeface="+mn-lt"/>
                <a:ea typeface="+mn-ea"/>
                <a:cs typeface="+mn-cs"/>
              </a:rPr>
              <a:t>Since the Centers for Disease Control and Prevention (CDC) launched their human papillomavirus </a:t>
            </a:r>
            <a:r>
              <a:rPr lang="en-US" sz="1800" dirty="0">
                <a:solidFill>
                  <a:schemeClr val="tx2"/>
                </a:solidFill>
                <a:latin typeface="+mn-lt"/>
                <a:ea typeface="+mn-ea"/>
                <a:cs typeface="+mn-cs"/>
              </a:rPr>
              <a:t>(</a:t>
            </a:r>
            <a:r>
              <a:rPr lang="en-US" sz="1800" dirty="0" smtClean="0">
                <a:solidFill>
                  <a:schemeClr val="tx2"/>
                </a:solidFill>
                <a:latin typeface="+mn-lt"/>
                <a:ea typeface="+mn-ea"/>
                <a:cs typeface="+mn-cs"/>
              </a:rPr>
              <a:t>HPV) Vaccine</a:t>
            </a:r>
            <a:r>
              <a:rPr lang="en-US" sz="1800" dirty="0" smtClean="0">
                <a:solidFill>
                  <a:srgbClr val="0099CC"/>
                </a:solidFill>
                <a:latin typeface="+mn-lt"/>
                <a:ea typeface="+mn-ea"/>
                <a:cs typeface="+mn-cs"/>
              </a:rPr>
              <a:t> </a:t>
            </a:r>
            <a:r>
              <a:rPr lang="en-US" sz="1800" b="1" dirty="0" smtClean="0">
                <a:solidFill>
                  <a:srgbClr val="0099CC"/>
                </a:solidFill>
                <a:latin typeface="+mn-lt"/>
                <a:ea typeface="+mn-ea"/>
                <a:cs typeface="+mn-cs"/>
              </a:rPr>
              <a:t>#PreventCancerTogether </a:t>
            </a:r>
            <a:r>
              <a:rPr lang="en-US" sz="1800" dirty="0" smtClean="0">
                <a:solidFill>
                  <a:schemeClr val="tx2"/>
                </a:solidFill>
                <a:latin typeface="+mn-lt"/>
                <a:ea typeface="+mn-ea"/>
                <a:cs typeface="+mn-cs"/>
              </a:rPr>
              <a:t>campaign, we are interested in applying for the MA APCD to evaluate demographic and provider trends in following the CDC’s recommendations to HPV vaccinate children ages 11 or 12.  Is there enough information in the MA APCD to conduct this type of study?</a:t>
            </a:r>
            <a:endParaRPr lang="en-US" dirty="0"/>
          </a:p>
        </p:txBody>
      </p:sp>
      <p:pic>
        <p:nvPicPr>
          <p:cNvPr id="1026" name="Picture 2" descr="Image result for HPV and C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6243" y="0"/>
            <a:ext cx="2555123" cy="1437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1600200"/>
            <a:ext cx="9142429" cy="1384995"/>
          </a:xfrm>
          <a:prstGeom prst="rect">
            <a:avLst/>
          </a:prstGeom>
          <a:noFill/>
        </p:spPr>
        <p:txBody>
          <a:bodyPr wrap="square" rtlCol="0">
            <a:spAutoFit/>
          </a:bodyPr>
          <a:lstStyle/>
          <a:p>
            <a:r>
              <a:rPr lang="en-US" sz="1400" i="1" dirty="0" smtClean="0"/>
              <a:t>Answer: Yes, there is. The CDC’s National Immunization Survey data for Massachusetts (MA) estimates that 82% of MA adolescents ages 13 to 17 have had one or more HPV vaccines. Using MA APCD medical claims Release 7 to look at the minimal age by unique member link EID for adolescents who had their first HPV vaccine, the highest is 91%  which occurs at  the CDC’s recommended age of 12 years old for all MA resident adolescents (see Fig. 1), with 12 year old females having a higher percent than males (98% vs 84%). Males however have an older age of first time HPV vaccination than females with 59% of 17 year old males vs 32% of females (see Figures 2 and 3). </a:t>
            </a:r>
            <a:endParaRPr lang="en-US" sz="1400" i="1" dirty="0"/>
          </a:p>
        </p:txBody>
      </p:sp>
      <p:grpSp>
        <p:nvGrpSpPr>
          <p:cNvPr id="14" name="Group 13"/>
          <p:cNvGrpSpPr/>
          <p:nvPr/>
        </p:nvGrpSpPr>
        <p:grpSpPr>
          <a:xfrm>
            <a:off x="533400" y="2895600"/>
            <a:ext cx="8185965" cy="3860800"/>
            <a:chOff x="533400" y="2895600"/>
            <a:chExt cx="8185965" cy="3860800"/>
          </a:xfrm>
        </p:grpSpPr>
        <p:graphicFrame>
          <p:nvGraphicFramePr>
            <p:cNvPr id="3" name="Chart 2"/>
            <p:cNvGraphicFramePr/>
            <p:nvPr>
              <p:extLst>
                <p:ext uri="{D42A27DB-BD31-4B8C-83A1-F6EECF244321}">
                  <p14:modId xmlns:p14="http://schemas.microsoft.com/office/powerpoint/2010/main" val="4086871155"/>
                </p:ext>
              </p:extLst>
            </p:nvPr>
          </p:nvGraphicFramePr>
          <p:xfrm>
            <a:off x="609600" y="5105400"/>
            <a:ext cx="3657600" cy="165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86518776"/>
                </p:ext>
              </p:extLst>
            </p:nvPr>
          </p:nvGraphicFramePr>
          <p:xfrm>
            <a:off x="4876800" y="5105400"/>
            <a:ext cx="3657600" cy="1651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Group 10"/>
            <p:cNvGrpSpPr/>
            <p:nvPr/>
          </p:nvGrpSpPr>
          <p:grpSpPr>
            <a:xfrm>
              <a:off x="533400" y="2895600"/>
              <a:ext cx="8185965" cy="2258199"/>
              <a:chOff x="533400" y="2895600"/>
              <a:chExt cx="8185965" cy="2258199"/>
            </a:xfrm>
          </p:grpSpPr>
          <p:graphicFrame>
            <p:nvGraphicFramePr>
              <p:cNvPr id="8" name="Chart 7"/>
              <p:cNvGraphicFramePr/>
              <p:nvPr>
                <p:extLst>
                  <p:ext uri="{D42A27DB-BD31-4B8C-83A1-F6EECF244321}">
                    <p14:modId xmlns:p14="http://schemas.microsoft.com/office/powerpoint/2010/main" val="737753426"/>
                  </p:ext>
                </p:extLst>
              </p:nvPr>
            </p:nvGraphicFramePr>
            <p:xfrm>
              <a:off x="2743200" y="3124200"/>
              <a:ext cx="3657600" cy="1651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819400" y="2895600"/>
                <a:ext cx="3728008" cy="276999"/>
              </a:xfrm>
              <a:prstGeom prst="rect">
                <a:avLst/>
              </a:prstGeom>
              <a:noFill/>
            </p:spPr>
            <p:txBody>
              <a:bodyPr wrap="none" rtlCol="0">
                <a:spAutoFit/>
              </a:bodyPr>
              <a:lstStyle/>
              <a:p>
                <a:r>
                  <a:rPr lang="en-US" sz="1200" b="1" dirty="0" smtClean="0">
                    <a:solidFill>
                      <a:srgbClr val="0070C0"/>
                    </a:solidFill>
                  </a:rPr>
                  <a:t>Fig. 1 - Percent of All Vaccinated MA Adolescents by Age</a:t>
                </a:r>
                <a:endParaRPr lang="en-US" sz="1200" b="1" dirty="0">
                  <a:solidFill>
                    <a:srgbClr val="0070C0"/>
                  </a:solidFill>
                </a:endParaRPr>
              </a:p>
            </p:txBody>
          </p:sp>
          <p:sp>
            <p:nvSpPr>
              <p:cNvPr id="12" name="TextBox 11"/>
              <p:cNvSpPr txBox="1"/>
              <p:nvPr/>
            </p:nvSpPr>
            <p:spPr>
              <a:xfrm>
                <a:off x="4800600" y="4876800"/>
                <a:ext cx="3918765" cy="276999"/>
              </a:xfrm>
              <a:prstGeom prst="rect">
                <a:avLst/>
              </a:prstGeom>
              <a:noFill/>
            </p:spPr>
            <p:txBody>
              <a:bodyPr wrap="none" rtlCol="0">
                <a:spAutoFit/>
              </a:bodyPr>
              <a:lstStyle/>
              <a:p>
                <a:r>
                  <a:rPr lang="en-US" sz="1200" b="1" dirty="0" smtClean="0">
                    <a:solidFill>
                      <a:srgbClr val="0070C0"/>
                    </a:solidFill>
                  </a:rPr>
                  <a:t>Fig. 3 - Percent of </a:t>
                </a:r>
                <a:r>
                  <a:rPr lang="en-US" sz="1200" b="1" dirty="0">
                    <a:solidFill>
                      <a:srgbClr val="0070C0"/>
                    </a:solidFill>
                  </a:rPr>
                  <a:t> </a:t>
                </a:r>
                <a:r>
                  <a:rPr lang="en-US" sz="1200" b="1" dirty="0" smtClean="0">
                    <a:solidFill>
                      <a:srgbClr val="0070C0"/>
                    </a:solidFill>
                  </a:rPr>
                  <a:t>Vaccinated MA Male Adolescents by Age</a:t>
                </a:r>
                <a:endParaRPr lang="en-US" sz="1200" b="1" dirty="0">
                  <a:solidFill>
                    <a:srgbClr val="0070C0"/>
                  </a:solidFill>
                </a:endParaRPr>
              </a:p>
            </p:txBody>
          </p:sp>
          <p:sp>
            <p:nvSpPr>
              <p:cNvPr id="13" name="TextBox 12"/>
              <p:cNvSpPr txBox="1"/>
              <p:nvPr/>
            </p:nvSpPr>
            <p:spPr>
              <a:xfrm>
                <a:off x="533400" y="4876800"/>
                <a:ext cx="4054380" cy="276999"/>
              </a:xfrm>
              <a:prstGeom prst="rect">
                <a:avLst/>
              </a:prstGeom>
              <a:noFill/>
            </p:spPr>
            <p:txBody>
              <a:bodyPr wrap="none" rtlCol="0">
                <a:spAutoFit/>
              </a:bodyPr>
              <a:lstStyle/>
              <a:p>
                <a:r>
                  <a:rPr lang="en-US" sz="1200" b="1" dirty="0" smtClean="0">
                    <a:solidFill>
                      <a:srgbClr val="0070C0"/>
                    </a:solidFill>
                  </a:rPr>
                  <a:t>Fig. 2 - Percent of  Vaccinated MA Female Adolescents by Age</a:t>
                </a:r>
                <a:endParaRPr lang="en-US" sz="1200" b="1" dirty="0">
                  <a:solidFill>
                    <a:srgbClr val="0070C0"/>
                  </a:solidFill>
                </a:endParaRPr>
              </a:p>
            </p:txBody>
          </p:sp>
        </p:grpSp>
      </p:grpSp>
    </p:spTree>
    <p:extLst>
      <p:ext uri="{BB962C8B-B14F-4D97-AF65-F5344CB8AC3E}">
        <p14:creationId xmlns:p14="http://schemas.microsoft.com/office/powerpoint/2010/main" val="3326150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edical diagn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52400"/>
            <a:ext cx="3547533" cy="19954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762000"/>
            <a:ext cx="529864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u="sng" dirty="0">
                <a:solidFill>
                  <a:schemeClr val="tx2"/>
                </a:solidFill>
                <a:latin typeface="+mn-lt"/>
                <a:ea typeface="+mn-ea"/>
                <a:cs typeface="+mn-cs"/>
              </a:rPr>
              <a:t>Question</a:t>
            </a:r>
            <a:r>
              <a:rPr lang="en-US" sz="2000" dirty="0">
                <a:solidFill>
                  <a:schemeClr val="tx2"/>
                </a:solidFill>
                <a:latin typeface="+mn-lt"/>
                <a:ea typeface="+mn-ea"/>
                <a:cs typeface="+mn-cs"/>
              </a:rPr>
              <a:t>: Part of my thesis involves analyzing pharmaceuticals </a:t>
            </a:r>
            <a:r>
              <a:rPr lang="en-US" sz="2000" dirty="0" smtClean="0">
                <a:solidFill>
                  <a:schemeClr val="tx2"/>
                </a:solidFill>
                <a:latin typeface="+mn-lt"/>
                <a:ea typeface="+mn-ea"/>
                <a:cs typeface="+mn-cs"/>
              </a:rPr>
              <a:t>prescribed to </a:t>
            </a:r>
            <a:r>
              <a:rPr lang="en-US" sz="2000" dirty="0">
                <a:solidFill>
                  <a:schemeClr val="tx2"/>
                </a:solidFill>
                <a:latin typeface="+mn-lt"/>
                <a:ea typeface="+mn-ea"/>
                <a:cs typeface="+mn-cs"/>
              </a:rPr>
              <a:t>the behavioral health population.  I would like to minimize the data I apply for and only apply for the pharmacy claims file without the medical claims file. How well populated is the </a:t>
            </a:r>
            <a:r>
              <a:rPr lang="en-US" sz="2000" b="1" dirty="0" smtClean="0">
                <a:solidFill>
                  <a:srgbClr val="FF0000"/>
                </a:solidFill>
                <a:latin typeface="+mn-lt"/>
                <a:ea typeface="+mn-ea"/>
                <a:cs typeface="+mn-cs"/>
              </a:rPr>
              <a:t>medical diagnosis </a:t>
            </a:r>
            <a:r>
              <a:rPr lang="en-US" sz="2000" b="1" dirty="0">
                <a:solidFill>
                  <a:srgbClr val="FF0000"/>
                </a:solidFill>
                <a:latin typeface="+mn-lt"/>
                <a:ea typeface="+mn-ea"/>
                <a:cs typeface="+mn-cs"/>
              </a:rPr>
              <a:t>field in the pharmacy claims </a:t>
            </a:r>
            <a:r>
              <a:rPr lang="en-US" sz="2000" dirty="0">
                <a:solidFill>
                  <a:schemeClr val="tx2"/>
                </a:solidFill>
                <a:latin typeface="+mn-lt"/>
                <a:ea typeface="+mn-ea"/>
                <a:cs typeface="+mn-cs"/>
              </a:rPr>
              <a:t>file?</a:t>
            </a:r>
          </a:p>
        </p:txBody>
      </p:sp>
      <p:sp>
        <p:nvSpPr>
          <p:cNvPr id="5" name="TextBox 4"/>
          <p:cNvSpPr txBox="1"/>
          <p:nvPr/>
        </p:nvSpPr>
        <p:spPr>
          <a:xfrm>
            <a:off x="12970" y="2209800"/>
            <a:ext cx="9142429" cy="1569660"/>
          </a:xfrm>
          <a:prstGeom prst="rect">
            <a:avLst/>
          </a:prstGeom>
          <a:noFill/>
        </p:spPr>
        <p:txBody>
          <a:bodyPr wrap="square" rtlCol="0">
            <a:spAutoFit/>
          </a:bodyPr>
          <a:lstStyle/>
          <a:p>
            <a:r>
              <a:rPr lang="en-US" sz="1600" b="1" i="1" dirty="0" smtClean="0"/>
              <a:t>Answer: </a:t>
            </a:r>
            <a:r>
              <a:rPr lang="en-US" sz="1600" i="1" dirty="0" smtClean="0"/>
              <a:t>The pharmacy claims field PC114 (Diagnosis Code) has a low filing threshold. In MA APCD Release 7, the field is only 1% populated</a:t>
            </a:r>
            <a:r>
              <a:rPr lang="en-US" sz="1600" i="1" dirty="0"/>
              <a:t>, </a:t>
            </a:r>
            <a:r>
              <a:rPr lang="en-US" sz="1600" i="1" dirty="0" smtClean="0"/>
              <a:t> specifically 768,787,684 of 771,771,439 pharmacy claim lines do not have a diagnosis code.  Although anxiety disorders and major depressive disorders rank in the top 10 medical conditions in those pharmacy claims with the diagnosis code field populated (see Table 1 below), the volume is not representative of the behavioral health diagnosis that would be obtained by applying for the medical claims file and linking it to the pharmacy claims table</a:t>
            </a:r>
            <a:r>
              <a:rPr lang="en-US" sz="1400" i="1" dirty="0" smtClean="0"/>
              <a:t>.</a:t>
            </a:r>
            <a:endParaRPr lang="en-US" sz="1400" i="1" dirty="0"/>
          </a:p>
        </p:txBody>
      </p:sp>
      <p:graphicFrame>
        <p:nvGraphicFramePr>
          <p:cNvPr id="2" name="Table 1"/>
          <p:cNvGraphicFramePr>
            <a:graphicFrameLocks noGrp="1"/>
          </p:cNvGraphicFramePr>
          <p:nvPr>
            <p:extLst>
              <p:ext uri="{D42A27DB-BD31-4B8C-83A1-F6EECF244321}">
                <p14:modId xmlns:p14="http://schemas.microsoft.com/office/powerpoint/2010/main" val="3460917530"/>
              </p:ext>
            </p:extLst>
          </p:nvPr>
        </p:nvGraphicFramePr>
        <p:xfrm>
          <a:off x="2971800" y="4267200"/>
          <a:ext cx="3657600" cy="2430780"/>
        </p:xfrm>
        <a:graphic>
          <a:graphicData uri="http://schemas.openxmlformats.org/drawingml/2006/table">
            <a:tbl>
              <a:tblPr/>
              <a:tblGrid>
                <a:gridCol w="480447"/>
                <a:gridCol w="3177153"/>
              </a:tblGrid>
              <a:tr h="182880">
                <a:tc>
                  <a:txBody>
                    <a:bodyPr/>
                    <a:lstStyle/>
                    <a:p>
                      <a:pPr algn="l" fontAlgn="b"/>
                      <a:r>
                        <a:rPr lang="en-US" sz="1400" b="0" i="0" u="none" strike="noStrike" dirty="0">
                          <a:solidFill>
                            <a:srgbClr val="000000"/>
                          </a:solidFill>
                          <a:effectLst/>
                          <a:latin typeface="Calibri"/>
                        </a:rPr>
                        <a:t>Rank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0" i="0" u="none" strike="noStrike">
                          <a:solidFill>
                            <a:srgbClr val="000000"/>
                          </a:solidFill>
                          <a:effectLst/>
                          <a:latin typeface="Calibri"/>
                        </a:rPr>
                        <a:t>Medical Condition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82880">
                <a:tc>
                  <a:txBody>
                    <a:bodyPr/>
                    <a:lstStyle/>
                    <a:p>
                      <a:pPr algn="ctr" fontAlgn="b"/>
                      <a:r>
                        <a:rPr lang="en-US" sz="1400" b="0" i="0" u="none" strike="noStrike">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Essential Hypertension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b"/>
                      <a:r>
                        <a:rPr lang="en-US" sz="1400" b="0" i="0" u="none" strike="noStrike">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Type 2 Diabetes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b"/>
                      <a:r>
                        <a:rPr lang="en-US" sz="1400" b="0" i="0" u="none" strike="noStrike">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Hyperlipidemia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b"/>
                      <a:r>
                        <a:rPr lang="en-US" sz="1400" b="0" i="0" u="none" strike="noStrike">
                          <a:solidFill>
                            <a:srgbClr val="000000"/>
                          </a:solidFill>
                          <a:effectLst/>
                          <a:latin typeface="Calibri"/>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Gastroesophageal Reflux Disease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b"/>
                      <a:r>
                        <a:rPr lang="en-US" sz="1400" b="0" i="0" u="none" strike="noStrike">
                          <a:solidFill>
                            <a:srgbClr val="000000"/>
                          </a:solidFill>
                          <a:effectLst/>
                          <a:latin typeface="Calibri"/>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Hyperthyroidism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b"/>
                      <a:r>
                        <a:rPr lang="en-US" sz="1400" b="0" i="0" u="none" strike="noStrike">
                          <a:solidFill>
                            <a:srgbClr val="000000"/>
                          </a:solidFill>
                          <a:effectLst/>
                          <a:latin typeface="Calibri"/>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Anxiety Disorder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b"/>
                      <a:r>
                        <a:rPr lang="en-US" sz="1400" b="0" i="0" u="none" strike="noStrike">
                          <a:solidFill>
                            <a:srgbClr val="000000"/>
                          </a:solidFill>
                          <a:effectLst/>
                          <a:latin typeface="Calibri"/>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Major Depressive Disorder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b"/>
                      <a:r>
                        <a:rPr lang="en-US" sz="1400" b="0" i="0" u="none" strike="noStrike">
                          <a:solidFill>
                            <a:srgbClr val="000000"/>
                          </a:solidFill>
                          <a:effectLst/>
                          <a:latin typeface="Calibri"/>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Chronic Obstructive Pulmonary Disease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b"/>
                      <a:r>
                        <a:rPr lang="en-US" sz="1400" b="0" i="0" u="none" strike="noStrike">
                          <a:solidFill>
                            <a:srgbClr val="000000"/>
                          </a:solidFill>
                          <a:effectLst/>
                          <a:latin typeface="Calibri"/>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Encounter for Issue of Repeat Prescription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b"/>
                      <a:r>
                        <a:rPr lang="en-US" sz="1400" b="0" i="0" u="none" strike="noStrike">
                          <a:solidFill>
                            <a:srgbClr val="000000"/>
                          </a:solidFill>
                          <a:effectLst/>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Cough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947159" y="3733800"/>
            <a:ext cx="3882473" cy="553998"/>
          </a:xfrm>
          <a:prstGeom prst="rect">
            <a:avLst/>
          </a:prstGeom>
          <a:noFill/>
        </p:spPr>
        <p:txBody>
          <a:bodyPr wrap="none" rtlCol="0">
            <a:spAutoFit/>
          </a:bodyPr>
          <a:lstStyle/>
          <a:p>
            <a:pPr algn="ctr"/>
            <a:r>
              <a:rPr lang="en-US" sz="1500" b="1" dirty="0" smtClean="0">
                <a:solidFill>
                  <a:srgbClr val="FF0000"/>
                </a:solidFill>
              </a:rPr>
              <a:t>Table 1. Top 10 Medical Conditions Populating </a:t>
            </a:r>
          </a:p>
          <a:p>
            <a:pPr algn="ctr"/>
            <a:r>
              <a:rPr lang="en-US" sz="1500" b="1" dirty="0" smtClean="0">
                <a:solidFill>
                  <a:srgbClr val="FF0000"/>
                </a:solidFill>
              </a:rPr>
              <a:t>Pharmacy Claims Diagnosis Code Field</a:t>
            </a:r>
            <a:endParaRPr lang="en-US" sz="1500" b="1" dirty="0">
              <a:solidFill>
                <a:srgbClr val="FF0000"/>
              </a:solidFill>
            </a:endParaRPr>
          </a:p>
        </p:txBody>
      </p:sp>
    </p:spTree>
    <p:extLst>
      <p:ext uri="{BB962C8B-B14F-4D97-AF65-F5344CB8AC3E}">
        <p14:creationId xmlns:p14="http://schemas.microsoft.com/office/powerpoint/2010/main" val="3108109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2667000"/>
            <a:ext cx="8039100" cy="641350"/>
          </a:xfrm>
        </p:spPr>
        <p:txBody>
          <a:bodyPr>
            <a:normAutofit fontScale="90000"/>
          </a:bodyPr>
          <a:lstStyle/>
          <a:p>
            <a:r>
              <a:rPr lang="en-US" altLang="en-US" dirty="0" smtClean="0">
                <a:solidFill>
                  <a:srgbClr val="FF0000"/>
                </a:solidFill>
                <a:latin typeface="Arial" charset="0"/>
                <a:ea typeface="ＭＳ Ｐゴシック" pitchFamily="34" charset="-128"/>
                <a:cs typeface="Arial" charset="0"/>
              </a:rPr>
              <a:t>What is Minimum Data Use?</a:t>
            </a:r>
          </a:p>
        </p:txBody>
      </p:sp>
      <p:sp>
        <p:nvSpPr>
          <p:cNvPr id="11267" name="Rectangle 3"/>
          <p:cNvSpPr>
            <a:spLocks noChangeArrowheads="1"/>
          </p:cNvSpPr>
          <p:nvPr/>
        </p:nvSpPr>
        <p:spPr bwMode="auto">
          <a:xfrm>
            <a:off x="152400" y="3505200"/>
            <a:ext cx="8991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spcBef>
                <a:spcPct val="20000"/>
              </a:spcBef>
              <a:buFont typeface="Arial" charset="0"/>
              <a:defRPr sz="2000">
                <a:solidFill>
                  <a:schemeClr val="tx1"/>
                </a:solidFill>
                <a:latin typeface="Arial" charset="0"/>
                <a:ea typeface="ＭＳ Ｐゴシック" pitchFamily="34" charset="-128"/>
                <a:cs typeface="ＭＳ Ｐゴシック" pitchFamily="34" charset="-128"/>
              </a:defRPr>
            </a:lvl1pPr>
            <a:lvl2pPr marL="742950" indent="-285750" eaLnBrk="0" hangingPunct="0">
              <a:spcBef>
                <a:spcPct val="20000"/>
              </a:spcBef>
              <a:buFont typeface="Wingdings" pitchFamily="2" charset="2"/>
              <a:defRPr sz="24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l" eaLnBrk="1" hangingPunct="1">
              <a:spcBef>
                <a:spcPct val="0"/>
              </a:spcBef>
              <a:buFontTx/>
              <a:buNone/>
            </a:pPr>
            <a:r>
              <a:rPr lang="en-US" altLang="en-US" dirty="0">
                <a:latin typeface="Calibri" pitchFamily="34" charset="0"/>
                <a:cs typeface="Arial" charset="0"/>
              </a:rPr>
              <a:t>Minimum data use involves use of the minimally feasible number of data elements by an applicant in order to reduce the risk of inadvertently re-identifying individuals.  </a:t>
            </a:r>
            <a:r>
              <a:rPr lang="en-US" altLang="en-US" dirty="0" smtClean="0">
                <a:latin typeface="Calibri" pitchFamily="34" charset="0"/>
                <a:cs typeface="Arial" charset="0"/>
              </a:rPr>
              <a:t>There a data elements removed from the limited data set in order reduce the risk of re-identifying individuals</a:t>
            </a:r>
            <a:r>
              <a:rPr lang="en-US" altLang="en-US" dirty="0">
                <a:latin typeface="Calibri" pitchFamily="34" charset="0"/>
                <a:cs typeface="Arial" charset="0"/>
              </a:rPr>
              <a:t>. However, </a:t>
            </a:r>
            <a:r>
              <a:rPr lang="en-US" altLang="en-US" dirty="0" smtClean="0">
                <a:latin typeface="Calibri" pitchFamily="34" charset="0"/>
                <a:cs typeface="Arial" charset="0"/>
              </a:rPr>
              <a:t>the </a:t>
            </a:r>
            <a:r>
              <a:rPr lang="en-US" altLang="en-US" dirty="0">
                <a:latin typeface="Calibri" pitchFamily="34" charset="0"/>
                <a:cs typeface="Arial" charset="0"/>
              </a:rPr>
              <a:t>addition of more data elements </a:t>
            </a:r>
            <a:r>
              <a:rPr lang="en-US" altLang="en-US" dirty="0" smtClean="0">
                <a:latin typeface="Calibri" pitchFamily="34" charset="0"/>
                <a:cs typeface="Arial" charset="0"/>
              </a:rPr>
              <a:t>risks adding back data elements that were removed from the limited data set and the addition of any data element can incrementally increase re-identification.  </a:t>
            </a:r>
            <a:r>
              <a:rPr lang="en-US" altLang="en-US" dirty="0">
                <a:latin typeface="Calibri" pitchFamily="34" charset="0"/>
                <a:cs typeface="Arial" charset="0"/>
              </a:rPr>
              <a:t>CHIA requires that the application be accompanied by a signed Data Use Agreement specifying the applicant agrees to use the data only for approved objectives and that the applicant will not attempt to re-identify individuals. </a:t>
            </a:r>
          </a:p>
        </p:txBody>
      </p:sp>
      <p:pic>
        <p:nvPicPr>
          <p:cNvPr id="11268" name="Picture 2" descr="http://www.hipaajournal.com/wp-content/uploads/2015/06/28941246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82563"/>
            <a:ext cx="2019300" cy="122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6200" y="457200"/>
            <a:ext cx="6781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u="sng" dirty="0">
                <a:solidFill>
                  <a:schemeClr val="tx2"/>
                </a:solidFill>
                <a:latin typeface="+mn-lt"/>
                <a:ea typeface="+mn-ea"/>
                <a:cs typeface="+mn-cs"/>
              </a:rPr>
              <a:t>Question</a:t>
            </a:r>
            <a:r>
              <a:rPr lang="en-US" sz="2000" dirty="0">
                <a:solidFill>
                  <a:schemeClr val="tx2"/>
                </a:solidFill>
                <a:latin typeface="+mn-lt"/>
                <a:ea typeface="+mn-ea"/>
                <a:cs typeface="+mn-cs"/>
              </a:rPr>
              <a:t>: </a:t>
            </a:r>
            <a:r>
              <a:rPr lang="en-US" sz="2000" dirty="0" smtClean="0">
                <a:solidFill>
                  <a:schemeClr val="tx2"/>
                </a:solidFill>
                <a:latin typeface="+mn-lt"/>
                <a:ea typeface="+mn-ea"/>
                <a:cs typeface="+mn-cs"/>
              </a:rPr>
              <a:t>The census data and GIS software have hundreds of fields I might want to use and require linkage with CHIA data.  Why do I have to provide CHIA with a full list of new data elements that would be added CHIA data after data linkage?</a:t>
            </a:r>
            <a:endParaRPr lang="en-US" sz="2000" dirty="0">
              <a:solidFill>
                <a:schemeClr val="tx2"/>
              </a:solidFill>
              <a:latin typeface="+mn-lt"/>
              <a:ea typeface="+mn-ea"/>
              <a:cs typeface="+mn-cs"/>
            </a:endParaRPr>
          </a:p>
        </p:txBody>
      </p:sp>
      <p:sp>
        <p:nvSpPr>
          <p:cNvPr id="9" name="Rectangle 4"/>
          <p:cNvSpPr>
            <a:spLocks noChangeArrowheads="1"/>
          </p:cNvSpPr>
          <p:nvPr/>
        </p:nvSpPr>
        <p:spPr bwMode="auto">
          <a:xfrm>
            <a:off x="0" y="16002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spcBef>
                <a:spcPct val="20000"/>
              </a:spcBef>
              <a:buFont typeface="Arial" charset="0"/>
              <a:defRPr sz="2000">
                <a:solidFill>
                  <a:schemeClr val="tx1"/>
                </a:solidFill>
                <a:latin typeface="Arial" charset="0"/>
                <a:ea typeface="ＭＳ Ｐゴシック" pitchFamily="34" charset="-128"/>
                <a:cs typeface="ＭＳ Ｐゴシック" pitchFamily="34" charset="-128"/>
              </a:defRPr>
            </a:lvl1pPr>
            <a:lvl2pPr marL="742950" indent="-285750" eaLnBrk="0" hangingPunct="0">
              <a:spcBef>
                <a:spcPct val="20000"/>
              </a:spcBef>
              <a:buFont typeface="Wingdings" pitchFamily="2" charset="2"/>
              <a:defRPr sz="24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l" eaLnBrk="1" hangingPunct="1">
              <a:spcBef>
                <a:spcPct val="0"/>
              </a:spcBef>
              <a:buFontTx/>
              <a:buNone/>
            </a:pPr>
            <a:r>
              <a:rPr lang="en-US" altLang="en-US" i="1" dirty="0" smtClean="0">
                <a:latin typeface="Calibri" pitchFamily="34" charset="0"/>
                <a:cs typeface="Arial" charset="0"/>
              </a:rPr>
              <a:t>Answer: While data </a:t>
            </a:r>
            <a:r>
              <a:rPr lang="en-US" altLang="en-US" i="1" dirty="0">
                <a:latin typeface="Calibri" pitchFamily="34" charset="0"/>
                <a:cs typeface="Arial" charset="0"/>
              </a:rPr>
              <a:t>linkage brings together two or more sets from potentially different sources to maximize their scientific value </a:t>
            </a:r>
            <a:r>
              <a:rPr lang="en-US" altLang="en-US" i="1" dirty="0" smtClean="0">
                <a:latin typeface="Calibri" pitchFamily="34" charset="0"/>
                <a:cs typeface="Arial" charset="0"/>
              </a:rPr>
              <a:t>in a  </a:t>
            </a:r>
            <a:r>
              <a:rPr lang="en-US" altLang="en-US" i="1" dirty="0">
                <a:latin typeface="Calibri" pitchFamily="34" charset="0"/>
                <a:cs typeface="Arial" charset="0"/>
              </a:rPr>
              <a:t>merged data </a:t>
            </a:r>
            <a:r>
              <a:rPr lang="en-US" altLang="en-US" i="1" dirty="0" smtClean="0">
                <a:latin typeface="Calibri" pitchFamily="34" charset="0"/>
                <a:cs typeface="Arial" charset="0"/>
              </a:rPr>
              <a:t>set, a list of  all data elements is requested in order to ensure </a:t>
            </a:r>
            <a:r>
              <a:rPr lang="en-US" altLang="en-US" i="1" u="sng" dirty="0" smtClean="0">
                <a:latin typeface="Calibri" pitchFamily="34" charset="0"/>
                <a:cs typeface="Arial" charset="0"/>
              </a:rPr>
              <a:t>minimal use</a:t>
            </a:r>
            <a:r>
              <a:rPr lang="en-US" altLang="en-US" i="1" dirty="0" smtClean="0">
                <a:latin typeface="Calibri" pitchFamily="34" charset="0"/>
                <a:cs typeface="Arial" charset="0"/>
              </a:rPr>
              <a:t>.</a:t>
            </a:r>
            <a:endParaRPr lang="en-US" altLang="en-US" i="1" dirty="0">
              <a:latin typeface="Calibri" pitchFamily="34" charset="0"/>
              <a:cs typeface="Arial" charset="0"/>
            </a:endParaRPr>
          </a:p>
        </p:txBody>
      </p:sp>
    </p:spTree>
    <p:extLst>
      <p:ext uri="{BB962C8B-B14F-4D97-AF65-F5344CB8AC3E}">
        <p14:creationId xmlns:p14="http://schemas.microsoft.com/office/powerpoint/2010/main" val="2410466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AutoShape 2" descr="data:image/jpeg;base64,/9j/4AAQSkZJRgABAQAAAQABAAD/2wCEAAkGBxQSEBUUEhQUFRQXFRQXGBQYGBQZHhgdHB0XGBgYGCEYHCggGB8lHBYXITEkJSksLi4uGh8zODMsNygtLiwBCgoKDg0OGxAQGzAkHyQvLCwsLywsLCwwLS8sLCwsLCwsLCwsLCwsLCwsLCwsLCwsLCwsLCwsLCwsLCwsLCwsLP/AABEIAJAAyAMBEQACEQEDEQH/xAAcAAEAAgMBAQEAAAAAAAAAAAAABQYBBAcCAwj/xAA/EAABAwIEBAMFBgIJBQAAAAABAAIDBBEFBhIhBzFBURNhcRQiUoGRMkKhscHhI2IVFyQlM0NygoM1c5LC0f/EABsBAQACAwEBAAAAAAAAAAAAAAADBAIFBgEH/8QANxEAAgICAAUCBAUCBQQDAAAAAAECAwQRBRIhMUETUSIyYXEUgZGh0TPBIzRCsfAVUuHxBiQ1/9oADAMBAAIRAxEAPwDuKAIAgCAIAgCAIAgCAIAgCAIAgCAIAgCAIAgCAIAgCAIAgCAIAgCAIAgCAIAgCAIAgCAIAgCAIAgCAIAgCAIAgCAIAgCAIAgCAIAgCAIAgCAIAgCAIAgCAIAgCAIAgCAIAgCAIAgCAIDWr6xsMbpHmzWgkryT0tmdVcrJqEe7ILKucoa5zmsa5jm72d1HdRwtU3pF7N4bZixUpPaZZQpTXGUAQBAEAQBAEAQBAYugF0BlAEAQBAYQGCUB5bKDyIPzCHvK13R6uh4Y1i9ri/ZBp62ekB5c8DmQPUoepN9iBz5/06o/0KK75GXeGf5qH3Oe8Jz/AG4/9p35hVMX5zoOOf5dfc7EFsDkTKAIAgCAIAgMIBdAYJQEFjObqWmvrkBd8DdyopWwiXcfh99/yroR2D8QaWeQRnVGXbNLtgfJYRyIyZYv4PfVDn7ot4KsGqMoAgCA1cTrWwRPlebNYCSsZPS2SVVStmoR7s4jjeZKmultd4a42ZCz9bc1r7LJTekdpjYNGLDrr6tmvVYXV0dnvbLFys8Hbyv2WLjOHUlhfi5O4pp/Q6Nw7za6q1QTW8VgBDvjHX5q3j283RnOcW4dHH1ZX8r8exQ8w4nIMUkk1uDmTWbYnYAj3VVlJ+ps3uLRB4cYa7rZ3NhuB6BbI4h9zjfFOpea/Tc2jY0tt0J3uFQyW+c7DglUfw+15fU2M5xVc0UM3vOg8Bmqx2B6ly9u5mk/BHw2WPXOUP8AVzP/AIiqYXSzSv004c59r2abGygipN/D3NrdZXXHdr6fU7Vkmmnio2MqSTICeZuQOgK2NKkofEcZxGdU8hyp+UnwpSiZQBAEBhAEB8ppQ1pcdgASfkvG9dTKMXJ6Rz/FuJ8YuKaMyH4nHSP3VaWUl8pvsfgM3/VlopWL5rqqm4fKWtP3G7D91VlbOXc3WPw+in5I9fcgxbyUZe6np4uCg8ndMjYkaihie43cBpd6jZbOmXNBHC8So9HJlFdu5YFKUTKAICkcWqgtomtHJ8gBVbKeoG64HBPI2/CIXhDhwLppyLluljfLmSfyUeLFbbLnHr2lGtPv1Z0evo2TRujkF2uFiFcktrTOdqsdU1OPRopWUMjPpKt0r5AWNBDABub/ABKvTQ4SbNxn8VjkUquK6vuU3F8BqZa+YxwvIMxIdaw5jcKvKuTkbjHy6YY0Yykt6O2xD3R6BbD6HGPW3ooebcltqap00lS2JpaBba+3qVWtpU3ts3mDxOVFKrjDmLHU0EDcP8KV94BGGl97XA67KZpKGn2NdG22WTzwXxb7EVlQYayfTRkGXSdxc7bXUdXp7+Et5zzZV7v7bLgApzUGV6AgMAoD51E7WDU9waO5IA/FePS7mUYSk9RWypYvxEpobiMmZ3ZvL5kqCWTGPRG1o4NkWfMtIpGLcQKqa4aRC09G7n6lVp5Epdjd4/B6KvmW2XLhdiRnpHskcXOY8gkm5IdyVnGnzR0abjNCrvUoLSf9jmWOYa6GomZpcWseRqsbW6bqnOLUn0Olx8hW1Rk31a7EvkvKTq5xc8lsDTYkc3HsFnTVz9+xU4lxBYq1FfEy60mE4SX+zt8N0nK1zcn1U/JVvlNNPJ4go+q96+xT885R9icJIiTC4235sPQed1DdVyPa7G34XxH8SnCfzL9yd4QV+00B6ESN+dw79FLiS7oo8fp1yW/kdLCtHOGV6AgKhxKpoX0zDUSOjY2QbtFySeQ8lBek49TbcInbG5+ktto0+GlTS2mipjISC1x8S1ze4uLeixx3DqkS8YhkbjO7X5F2e8AEk2AFz5Ky+hpUm3pFOwDPjamtMAjIYdXhvvz087+qrwvUp8ujb5XCXTj+q318r7lPzFm+sZVSxiYtYyUgAAcgq9ls1LXg2+Lw3GdEZuO20dfgk1MaRvcA3V9dTkZR5ZNHFeJM+vEJQDcNa1tr7XtutdfLc2dnweHLjRb7l7xAf3D/AMDVaf8ASNHV/wDo/mU/hQP7d/xO/RV8b5jccd/y35nZFf2ceLoCBxjN9LTX1yBzvhb7x/Dko5XRj5L1HDsi7rGPT6lHxfibK+4p4xGPicbn8FWnlPwjd4/Aq49bXv7FMxHE5pzeaRz/ACJ2+nJV3KT6tm5porpXwJI8UVFJK7RCxz3fC0cvXsvFHfY9tthWtzekTr8i1wZqMQ5cg4X+ik9CfsUVxbFcuVSLbwtghiic4yWqJHFroibEaellYx9JfU1PG522SS18C7M2uJWPezxeC2IEztcPENrDv6lZZNnKtEfB8T1p+o5fL4NjAaVwwVrYBd7oTa3VxWUVqroRZVifEHKztsqWEcOJQGyVMrIA0h232ged9V7BV4Y77yejb38bre4UxctkrxAzPBJSmmiPjPNruaLhtvvEhSX2Jx5V1KfCsG2N3qz+Ffz4KrkKv8GviN/deSw/Pl+NlXplyzRtuK0+pjS+nU7kFsziD0gCAi8yYUKqmfCTbUNj2PQrCyCnHRZxMh0WqxeDiMctRh9Tcgxyt23vpcP1BWtXNXI7SUaM2ro9p/sSuN5/qKiIxkNja7Zxbck+SklkOa0Vsfg9NM+fv9yd4X5ceJPapGlrQLRg7E35uPlZS41b3zMo8bzY8voQ7+SD4kYS6CtfIQfDm94O6X6tPZRZEHGW/Bd4Pkxsx1BP4onigztWRwCBhDttLXWJd8kjfLWke28Kx5WepL8/YiMewuWmLfHvrlZr3579D5qOcZLq/Jbxciu7fpdl0Oux0LpcHEQHvOgAA87XV5JurRyTtVedz+OY5DguKS0kwkjAEjQWlrh9QVQhJwe0ddkUV5NfI+zLRTcTKlofrjjeTbTa40+vdWPxMjVz4FQ9abRA4vmiqqf8SUhvwN90KGVspeS/RgY9Hyx6+7IYN32vc/UlYaLj6dWWrCcg1c41ENiB5F/P6KaGPORqr+MY9T0uv2NTNGUp6Foe8tkZy1tFrH+ZY2Uygtk2FxKrJfKlp/U6Bh8H9HYV4sEfiSlgee5Lu/kFaSVde13Oftm8zM5LJajsruC8QKtriZ4XSsPwtLSD5XUcL576o2OTwfHlHVckn9yuHGj/AEkKos8M+KHFh5gcjf5KDnfPt9DYrFX4R0J76dzofFSiEtE2Uc43B3yOxVvIXNDZz/BLXXkOv/u/sZ4XYoJaPwb+/ESLdbHdp9F7jS3HRjxrHdd/qa6MpmbMHrzUubJ4szS7+G4XsR0G3ZV7YWb9zc4OTiKrmjqL8lrwTCGYbh00lQG+I9p1DbbYhrB9VNCCqhtmrycqWdlxhX2T/wDbOVRyFlnDYtIcPIg3Co9mdVKKe4+/Q/ReG1HiQxv+JrT+C28XtbPnl0OSxx9mbS9IwgMFAaldhsUwtLG148xdYuKl3JarrKvkejTpss0kZBZBGD3ssVXFeCWedkTWnNksApCr37lG4i5qbABTsY2SRwudW4YO57lVr7VHprZuuE4Ern6rbiv9zlsD5C8ujDtQ3uwH3fS3JUo7fVHUyjWocsn0+pK0OaJA9vtLRUxtd9mQbjzB6LJWtfN1KtvD63F+k+Vvyi/51zX4dDE+mNjPsx3wgW1W8xcK5bbqC0aDh/DnPIlG3/T3+pyNz7kkkkm5JPXuVr97Ot7LSJPAcBmrHlsLRYfaeeQ/dSQrc3pFXKzKsaPxv8ibxLh3VQsL2lktty1t7/Lus548oroUqONY9kuV7Ru8KMMZJNLM8AmKwa0/dJ3LvVZ40E22yHjl84VxhH/UfHMOdqqapdHSkta1xa0NFy+21z5Lyy+blqJnicKx6qlO7q9dd+DoFTRPqcOMdQ0CR8R1Ab+9ZWtOVepdzn4WxoylKp9E/wBikZW4iCCFsNSxx0e6Ht622sR5KtXkqK5WbvN4M7Zu2l9+uib/AKzaQfckt30jZSfiYexS/wCh5D8ocR8PhnoPaGgam6XNfaxIO1j9V7fGMocw4RdZVlejJ9Ou0SGWKhlfhjWPNyWeG8dQRtdZVNWV6K+ZCeJlc6XnaK7jeHU+EwtfTyH2q4sSb6x1Dh8KilFVR2u5sca67iFnJYv8P/b7Gt/WnNot7OzV8Ws/W1lj+KZJ/wBBq5uk3r7FUxzHp6twdM7YXswbNChnY5dza4uHVjLUEa2FYc+qlbFECS42J6NHUlYxi5PoS33woi7JM/QdDTiONjBya0N+i2qWlo4Cybsk5vybC9MAgCAIDCAIDgmc5S7EKguvtIQPQclq7us2d3w5KONBL2Op8PKeNlBEYwLuF3u6l3W/or1CXJ0OW4rObyZKXjsUbinTxsrGlgAc6O7wO99iVWyUlJaN5wSc50NS7J9CKqoXOwqCTm1k8rP/AC02/IqOW/TTLMJRjmzgu7iv2J3hPFE+eZr2tc7Q0tuL7AkO5+oUuKk29lLjrnGuDi9LfUmc2Ym3Comw0jQHzOe+5+7yufx2UlklUtLyU8Gh59jsvfSKSPHD7OctRKYKgguIux42vbmCF5Rc5PTPeKcNhVD1au3kj82YRNHibWUjzF7WDct2At9on63WNkWrNR8ljByK54blct8nv+xI10tNgsbWxx+JUvBIJ5nuSegWTcKV9SvWsjik25S1BG3w2xqaqbO6c6rSCx6C4+yPIfqs8eblvZDxfFqocFX7f8Zp4RQ09NiNTFUNZ/GIfC54FiDfU0X5blYRjGM2pE1911+LXOpv4ej0ZnyBQseZHzWivq8Iubb0ve9kdEN7bPI8XypR5Ix+L3ITPebI52Clpv8ACaRqf0NuTQOyjuuTXLEvcM4bZXJ3W/MyoUlbLESYpHx356SRdV1Ll7PRt7Kq7Pnin9z4SSFzrkuc897klNtmaiox0uiRP4Tk2rqLaY9Dfjft+HNSQpnIoX8Txqeje39C7YPwyhZY1D3Sn4R7rf3VmOLFdzS5HHLZ9KlyoudDh0ULbRRtYPIAfVWFFLsaa26yx/G2zbWRGZQBAEAQBAeSh4cl4p4IY6gVDR7kgs4/C4cr+qoZMNS5l5Or4LlKdfovuiHyvm2WijkY1ocH7tBP2Hd/RYV3OC0XM3h1eVKMpPWv3I+lp56+ps275Xm7nHk0dz2CwSlZIsTnViVb7JeDqeMZaazCX07Nyxmq/dw3JV6VWq+U5bHznLNVsvL1+RznIWIeFXwu+68lp/3fuqdD5ZnR8Up58aS8rqW/i/hxLYZwNmFzHeQdYg/UKxlRb00ajgF6UpVPu+q/IpuRw44jT6eeq59Oqr09Z9DccTaWLPZ0bOeKspqyie/lqkDj2aQBf5FW7pKM4s53h+PK/HtjH6ft4NrMuWqavDJXSadI2e0jdp3sbr2yuNmm2R4eZfiNwjHe/DKpi+a46IR0+HBpaw3kcdw7+W/n3UMrVD4Ym0o4fPKcrsp9X2+hWs25jdXyMc9gYGAgNG/Pn+Shssc3s2eBgrEi4rrshJHXHvEkeZv+aiLyWuqN/CsEqKk2hic4fFaw+pWca5S7IrX5VNP9SRdcI4YOO9TLb+Rg3+ZP6KxDF8yZpcjjy7VR39WXjCMs01MP4UTQfiIufxVmNUY9jS3519z+ORMBSFQWQGUAQBAEAQBAYKA1MUr2QROlkNmtFyf0HmsZSUVtklVM7pqEO7OLZqzbLWGx9yEH3Yx183f/ABa+21z6HZ4PDq8ZbS3L3ISop3xkCRhaXAOAO1x3UTTRdhOE18D2dG4U4xHpdTFrWy/aDusg8/MK3izXy+TneOY9m/W3tdtexN58zX7GxrGND5JL7HkG8iSpb7eToUuF8P8AxMm5PSRxoyFp1t2IdqFuhvda7Z2LimtM7xLiDH0HjPb4kZjDnNte46racycNnCxonHK9OL099CvYdjWFUjTJBpDnDkBd3p5KKNlUeqL9uLxDIahZ2Rz7NGOuragykaWgaWM52H7qnZZ6j2dDg4ixquVd/JFeIbW1ODe2o2Xm2WuVd9L9D1SUzpHaYmue7s0XXiTfY8nZGC3Loi34Tw4qZbGVzYW9vtO/ZTwxm+rNRfxqivpBczLvg+Q6SCxLPEd8T91ZhRCJpMji2Rd03pfQtEcYAsAAOw2UyWjWttvbPS9PAgMoAgCAIAgCAIAgMFAcu4wV51wwfds57h3OwF/xVLKk9qJ03AaVyysf2NDhhgrKid8sg1Ni06WnlqPUrHHrUnt+CxxnKnTVGEXpy3+hec75aFZB7thNHcxn/wBT5FWbq+eJo+G5zxrOvyvv/JxiKR8UocLskjdfzaRzBWvXwyOykoWQafVNG3mLGn1cvjSAA6QLDkLc17Oxye2Q4mJHHh6cex7xrBX08dO93+cwu9D2+hBXs63FLZ5jZSvlOK/0vR0rhpUCfDjE7fQXRn0PJW8d80NHOcYrdOUprzpnJayl8KV8Vvea9zbAfRUmmpNHVVz561P3WydwfJdXUWIj8NnxP2+g6qSNM5FLI4pj095bfsi7YPwyhYbzvMp7fZb+6sQxkvmNJkcdtl0qWkXSiw+OFumJjWDsAArCil2NPZdZa9zezYCyIzKAygCAIAgCAIAgCAIAgCAwUByzi/RESwzfdLXMJ7HYj9VSyo9pHUcAujySrfcjOG+PtpZ3MkNo5be90a4crrDHsUXp+SxxfDlfUpQ7o697Q3TfU23O9xZX9rvvoci65b0kce4i4hTT1INOLuG0kg5O7Ad/Va++UG+h2HCab6qtWvp4XsVVrrEHY2IO/I233UBtHppo7BhdfTYxSmKQaXtA1M6tI5Ob5LYRlG6OmchfTdw67ni9p+fc2sn5SNA+QiYva+3ukWta+/4r2qn02R8Q4isyMdx00TUWEQtkdK2NgkcbufYXUvJHe9FKWRY4KDk9LwbyyITQxjGoaVmqd4aDs0c3OPZoG7j6KajHsvly1rf9vuYTsjBfEyMfm0NGp1LWCO1/E8LYDuQDqH0VhYLfRWR37b/v2/cj9fXVxevt/wAZv4RmKmqjaCVryGhxAvcA9+yhvxLqP6kdeDOFsJ/Kz3jOOQ0rQZnWLjZrAC5zz2a0bleUY1l7agu3d+F92ezsjDuyPlzLI0ajQ1ejne0RNu+kP1fhdTrDg3r1Y7/P/fWiN3NdeR/t/Jt4DmWnrATA8Ejmw7OHqDuosnDux3/iR/Px+plXdCz5Wa+Yc1x0R/jRTaTa0jWAtJ7XvsfVSYuDPJ/ptb9t9Ty2+NfzJmtBnRskXixUtXJHv7zY29OdgXXPyBUkuHShP05zin7N/wDgwWSmuZRbR7w7OtPURudAJJHt3MIb/Et3AJ94ehWN3DbqZJWaSfZ76fqZQyITW4/oatNxCppJBFHHUPkJI0BliCOd9RFrKWfCL64Oc2lFedmEcuuT5VvZN43jQpWB745Xt3LjG3VoAtu7fb9lSx8d3y5U0n9Xrf2JrLORbaPll/MTKwF0UcoZ0ke3S13+nfdZ5OJLHfLNrfsn1R5XarFtLoTKqkoQBAYKAj8awqOqhdFINj17HoQsZxUlpk+NkTosVkDjmPZNqaZx9wyx9HtF9vMLXzokjr8XidN6T3qX1ITwpbaLSkfDZ/5KPlkXeatfFtE/l/I9TUuGpphj6vcN7fyjupK6JSfUo5XFaaV0fM/YtGZ+HbfCa6j2extiw/5luvkVNZjLXwmrw+NS53G/s/PsVfI2HznEIi1j2aCdZIIsOoPdQ0xamuhs+J31fhpJtPfY7ctijizK9B5mkDWlx5AEn5L1Jt6Qb0c04ePNfXVFZP7xj0iJp3DNWq1u1g38Sui4rFYmPDHr8/N9dGuxZO2yVkvHY6bZc3o2JXWZfZT1rquItYx0TxLHbmdnBzeg5G6vvLnbQseXVprT/sQelGE3NfmVPhvMa6uqKubdzQ0MB30BxdYN7WDbfMra8XgsXHrx4dnvf11oq4kvVslOR06y5s2JyHiPTmhxCKqg90vu+w2u5pGq/k4OF11nCJLKxZY9nXXT9exqsv8AwrVOPktPEuUPwrWBbU6J1u191rODx5c3l9totZb3TskOHr/7sgJsAGG/Tqd1W4qv/tzX1M8X+kikYZpmzAX0u8bXlz3N5crOPoT9Vu7m6+FqN3d9t/sU4JSytw7G7xNwh1PNHX0/uuDhrt0d91x7g7g/JQcGyI3VyxLeq8fx/BlmVuDVsSbrcd9up4Iac6X1QPiEc4o22EpPnvpHqqVeI8W2dlnaHb6t9v5J5W+rFRj5/ZeS30lM2JjY2ANY0BrQOgHJauc5Tk5S7stRiorSPssT0IAgCAwgFkB48Ic7D6BeaPeZ+57svTwwAvAA3fkPNejbMoDKA+dTEHsc08nAj67L2MuVqXseNbWjkHD6t/o/EJKao93XaMk7DU0nQd+hBP4LrOK1/jMWN9fXXX9e/wChqcSXpWuEvJ2ILkjbkdWYhEZfZiSZHscS1ovpba2p/wAIN9r81NCqah6vhP8AV/T3I3NN8nk5jw+mNBiUlNP7usaLnYEg3Yd+hBNl03FUsvEjdX111/Xv+hrcTdVrhI6+uTNscw4psNVV01LD70o1l1vuh2mxPbYErpOCyWPTZfPt019dbNZmp2TjCPcmeJcAjwrQOTXRNHy2VPg0+bN5n52yxlrVOjOT8Dp6nDaYzwskIYQC4bgXOy8z8q2nLsVcmuvg8oqhOqPMtlrw/DooG6YY2Rt7NAF/XutXZbOx8022/qWowUVpI+OYIWvpZmvALTG+4PoVljycbYyi9PaPLEnB7KBwTiGmpfYarxNv1tZxst//API5PmhHx1Nfw5dJM6gubNmEAQBAEAQBAEAQBAEAQBAYQEHmXKdPXAeM0h4FhI3Zw8uxHkVcw8+7FfwPp7PsQXY8LV8RGUmT6iNoYMSqPCG2kNZqA7Bxvb6KxZxCmb5nRHm/PX6GEcea6c70T+D4LFTNIiBu43e9xLnvPd7juSqN+RZc9zfbsvC+yJoVxgtI18wZYp6wDx2XcBYPGzh6H9CpMXNuxn/hy6e3g8tphZ8yNOHLc7BobiFRo5AFsRcP9xb+illl1SfM6o7/AD1+mzFUyS1zv9jfwXL8NLqMYJkf9uV51Pf6k/kocjKsv0pPouyXZfZGddUYdjXzPlkVzWsfNKyMG5YzRZx6E3aTss8PMeLJyjFN+730/cxup9VabaGX8t+yANZUTOiF7RP8MgX7ENB/FMrM/EPmlBKXut/yKqfT6JvX5E6qZMROPYK6qGn2iaKMtLXMj0DVfuXNJHyVnGyFS+bkTfje+n7kVlfOtba+xD4RkNlK4up6qpYTbULxEOA6EFnr9VcyOKyyFq2uL9u/T9yGvEVfyyf7fwW9aotn/9k=">
            <a:hlinkClick r:id="rId3"/>
          </p:cNvPr>
          <p:cNvSpPr>
            <a:spLocks noChangeAspect="1" noChangeArrowheads="1"/>
          </p:cNvSpPr>
          <p:nvPr/>
        </p:nvSpPr>
        <p:spPr bwMode="auto">
          <a:xfrm>
            <a:off x="106363" y="-822325"/>
            <a:ext cx="2381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Font typeface="Arial" charset="0"/>
              <a:defRPr sz="2000">
                <a:solidFill>
                  <a:schemeClr val="tx1"/>
                </a:solidFill>
                <a:latin typeface="Arial" charset="0"/>
                <a:ea typeface="ＭＳ Ｐゴシック" pitchFamily="34" charset="-128"/>
                <a:cs typeface="ＭＳ Ｐゴシック" pitchFamily="34" charset="-128"/>
              </a:defRPr>
            </a:lvl1pPr>
            <a:lvl2pPr marL="742950" indent="-285750" eaLnBrk="0" hangingPunct="0">
              <a:spcBef>
                <a:spcPct val="20000"/>
              </a:spcBef>
              <a:buFont typeface="Wingdings" pitchFamily="2" charset="2"/>
              <a:defRPr sz="24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l" eaLnBrk="1" hangingPunct="1">
              <a:spcBef>
                <a:spcPct val="0"/>
              </a:spcBef>
              <a:buFontTx/>
              <a:buNone/>
            </a:pPr>
            <a:endParaRPr lang="en-US" altLang="en-US" sz="2400">
              <a:latin typeface="Calibri" pitchFamily="34" charset="0"/>
              <a:cs typeface="Arial" charset="0"/>
            </a:endParaRPr>
          </a:p>
        </p:txBody>
      </p:sp>
      <p:sp>
        <p:nvSpPr>
          <p:cNvPr id="31749" name="AutoShape 4" descr="data:image/jpeg;base64,/9j/4AAQSkZJRgABAQAAAQABAAD/2wCEAAkGBxQSEBUUEhQUFRQXFRQXGBQYGBQZHhgdHB0XGBgYGCEYHCggGB8lHBYXITEkJSksLi4uGh8zODMsNygtLiwBCgoKDg0OGxAQGzAkHyQvLCwsLywsLCwwLS8sLCwsLCwsLCwsLCwsLCwsLCwsLCwsLCwsLCwsLCwsLCwsLCwsLP/AABEIAJAAyAMBEQACEQEDEQH/xAAcAAEAAgMBAQEAAAAAAAAAAAAABQYBBAcCAwj/xAA/EAABAwIEBAMFBgIJBQAAAAABAAIDBBEFBhIhBzFBURNhcRQiUoGRMkKhscHhI2IVFyQlM0NygoM1c5LC0f/EABsBAQACAwEBAAAAAAAAAAAAAAADBAIFBgEH/8QANxEAAgICAAUCBAUCBQQDAAAAAAECAwQRBRIhMUETUSIyYXEUgZGh0TPBIzRCsfAVUuHxBiQ1/9oADAMBAAIRAxEAPwDuKAIAgCAIAgCAIAgCAIAgCAIAgCAIAgCAIAgCAIAgCAIAgCAIAgCAIAgCAIAgCAIAgCAIAgCAIAgCAIAgCAIAgCAIAgCAIAgCAIAgCAIAgCAIAgCAIAgCAIAgCAIAgCAIAgCAIAgCAIDWr6xsMbpHmzWgkryT0tmdVcrJqEe7ILKucoa5zmsa5jm72d1HdRwtU3pF7N4bZixUpPaZZQpTXGUAQBAEAQBAEAQBAYugF0BlAEAQBAYQGCUB5bKDyIPzCHvK13R6uh4Y1i9ri/ZBp62ekB5c8DmQPUoepN9iBz5/06o/0KK75GXeGf5qH3Oe8Jz/AG4/9p35hVMX5zoOOf5dfc7EFsDkTKAIAgCAIAgMIBdAYJQEFjObqWmvrkBd8DdyopWwiXcfh99/yroR2D8QaWeQRnVGXbNLtgfJYRyIyZYv4PfVDn7ot4KsGqMoAgCA1cTrWwRPlebNYCSsZPS2SVVStmoR7s4jjeZKmultd4a42ZCz9bc1r7LJTekdpjYNGLDrr6tmvVYXV0dnvbLFys8Hbyv2WLjOHUlhfi5O4pp/Q6Nw7za6q1QTW8VgBDvjHX5q3j283RnOcW4dHH1ZX8r8exQ8w4nIMUkk1uDmTWbYnYAj3VVlJ+ps3uLRB4cYa7rZ3NhuB6BbI4h9zjfFOpea/Tc2jY0tt0J3uFQyW+c7DglUfw+15fU2M5xVc0UM3vOg8Bmqx2B6ly9u5mk/BHw2WPXOUP8AVzP/AIiqYXSzSv004c59r2abGygipN/D3NrdZXXHdr6fU7Vkmmnio2MqSTICeZuQOgK2NKkofEcZxGdU8hyp+UnwpSiZQBAEBhAEB8ppQ1pcdgASfkvG9dTKMXJ6Rz/FuJ8YuKaMyH4nHSP3VaWUl8pvsfgM3/VlopWL5rqqm4fKWtP3G7D91VlbOXc3WPw+in5I9fcgxbyUZe6np4uCg8ndMjYkaihie43cBpd6jZbOmXNBHC8So9HJlFdu5YFKUTKAICkcWqgtomtHJ8gBVbKeoG64HBPI2/CIXhDhwLppyLluljfLmSfyUeLFbbLnHr2lGtPv1Z0evo2TRujkF2uFiFcktrTOdqsdU1OPRopWUMjPpKt0r5AWNBDABub/ABKvTQ4SbNxn8VjkUquK6vuU3F8BqZa+YxwvIMxIdaw5jcKvKuTkbjHy6YY0Yykt6O2xD3R6BbD6HGPW3ooebcltqap00lS2JpaBba+3qVWtpU3ts3mDxOVFKrjDmLHU0EDcP8KV94BGGl97XA67KZpKGn2NdG22WTzwXxb7EVlQYayfTRkGXSdxc7bXUdXp7+Et5zzZV7v7bLgApzUGV6AgMAoD51E7WDU9waO5IA/FePS7mUYSk9RWypYvxEpobiMmZ3ZvL5kqCWTGPRG1o4NkWfMtIpGLcQKqa4aRC09G7n6lVp5Epdjd4/B6KvmW2XLhdiRnpHskcXOY8gkm5IdyVnGnzR0abjNCrvUoLSf9jmWOYa6GomZpcWseRqsbW6bqnOLUn0Olx8hW1Rk31a7EvkvKTq5xc8lsDTYkc3HsFnTVz9+xU4lxBYq1FfEy60mE4SX+zt8N0nK1zcn1U/JVvlNNPJ4go+q96+xT885R9icJIiTC4235sPQed1DdVyPa7G34XxH8SnCfzL9yd4QV+00B6ESN+dw79FLiS7oo8fp1yW/kdLCtHOGV6AgKhxKpoX0zDUSOjY2QbtFySeQ8lBek49TbcInbG5+ktto0+GlTS2mipjISC1x8S1ze4uLeixx3DqkS8YhkbjO7X5F2e8AEk2AFz5Ky+hpUm3pFOwDPjamtMAjIYdXhvvz087+qrwvUp8ujb5XCXTj+q318r7lPzFm+sZVSxiYtYyUgAAcgq9ls1LXg2+Lw3GdEZuO20dfgk1MaRvcA3V9dTkZR5ZNHFeJM+vEJQDcNa1tr7XtutdfLc2dnweHLjRb7l7xAf3D/AMDVaf8ASNHV/wDo/mU/hQP7d/xO/RV8b5jccd/y35nZFf2ceLoCBxjN9LTX1yBzvhb7x/Dko5XRj5L1HDsi7rGPT6lHxfibK+4p4xGPicbn8FWnlPwjd4/Aq49bXv7FMxHE5pzeaRz/ACJ2+nJV3KT6tm5porpXwJI8UVFJK7RCxz3fC0cvXsvFHfY9tthWtzekTr8i1wZqMQ5cg4X+ik9CfsUVxbFcuVSLbwtghiic4yWqJHFroibEaellYx9JfU1PG522SS18C7M2uJWPezxeC2IEztcPENrDv6lZZNnKtEfB8T1p+o5fL4NjAaVwwVrYBd7oTa3VxWUVqroRZVifEHKztsqWEcOJQGyVMrIA0h232ged9V7BV4Y77yejb38bre4UxctkrxAzPBJSmmiPjPNruaLhtvvEhSX2Jx5V1KfCsG2N3qz+Ffz4KrkKv8GviN/deSw/Pl+NlXplyzRtuK0+pjS+nU7kFsziD0gCAi8yYUKqmfCTbUNj2PQrCyCnHRZxMh0WqxeDiMctRh9Tcgxyt23vpcP1BWtXNXI7SUaM2ro9p/sSuN5/qKiIxkNja7Zxbck+SklkOa0Vsfg9NM+fv9yd4X5ceJPapGlrQLRg7E35uPlZS41b3zMo8bzY8voQ7+SD4kYS6CtfIQfDm94O6X6tPZRZEHGW/Bd4Pkxsx1BP4onigztWRwCBhDttLXWJd8kjfLWke28Kx5WepL8/YiMewuWmLfHvrlZr3579D5qOcZLq/Jbxciu7fpdl0Oux0LpcHEQHvOgAA87XV5JurRyTtVedz+OY5DguKS0kwkjAEjQWlrh9QVQhJwe0ddkUV5NfI+zLRTcTKlofrjjeTbTa40+vdWPxMjVz4FQ9abRA4vmiqqf8SUhvwN90KGVspeS/RgY9Hyx6+7IYN32vc/UlYaLj6dWWrCcg1c41ENiB5F/P6KaGPORqr+MY9T0uv2NTNGUp6Foe8tkZy1tFrH+ZY2Uygtk2FxKrJfKlp/U6Bh8H9HYV4sEfiSlgee5Lu/kFaSVde13Oftm8zM5LJajsruC8QKtriZ4XSsPwtLSD5XUcL576o2OTwfHlHVckn9yuHGj/AEkKos8M+KHFh5gcjf5KDnfPt9DYrFX4R0J76dzofFSiEtE2Uc43B3yOxVvIXNDZz/BLXXkOv/u/sZ4XYoJaPwb+/ESLdbHdp9F7jS3HRjxrHdd/qa6MpmbMHrzUubJ4szS7+G4XsR0G3ZV7YWb9zc4OTiKrmjqL8lrwTCGYbh00lQG+I9p1DbbYhrB9VNCCqhtmrycqWdlxhX2T/wDbOVRyFlnDYtIcPIg3Co9mdVKKe4+/Q/ReG1HiQxv+JrT+C28XtbPnl0OSxx9mbS9IwgMFAaldhsUwtLG148xdYuKl3JarrKvkejTpss0kZBZBGD3ssVXFeCWedkTWnNksApCr37lG4i5qbABTsY2SRwudW4YO57lVr7VHprZuuE4Ern6rbiv9zlsD5C8ujDtQ3uwH3fS3JUo7fVHUyjWocsn0+pK0OaJA9vtLRUxtd9mQbjzB6LJWtfN1KtvD63F+k+Vvyi/51zX4dDE+mNjPsx3wgW1W8xcK5bbqC0aDh/DnPIlG3/T3+pyNz7kkkkm5JPXuVr97Ot7LSJPAcBmrHlsLRYfaeeQ/dSQrc3pFXKzKsaPxv8ibxLh3VQsL2lktty1t7/Lus548oroUqONY9kuV7Ru8KMMZJNLM8AmKwa0/dJ3LvVZ40E22yHjl84VxhH/UfHMOdqqapdHSkta1xa0NFy+21z5Lyy+blqJnicKx6qlO7q9dd+DoFTRPqcOMdQ0CR8R1Ab+9ZWtOVepdzn4WxoylKp9E/wBikZW4iCCFsNSxx0e6Ht622sR5KtXkqK5WbvN4M7Zu2l9+uib/AKzaQfckt30jZSfiYexS/wCh5D8ocR8PhnoPaGgam6XNfaxIO1j9V7fGMocw4RdZVlejJ9Ou0SGWKhlfhjWPNyWeG8dQRtdZVNWV6K+ZCeJlc6XnaK7jeHU+EwtfTyH2q4sSb6x1Dh8KilFVR2u5sca67iFnJYv8P/b7Gt/WnNot7OzV8Ws/W1lj+KZJ/wBBq5uk3r7FUxzHp6twdM7YXswbNChnY5dza4uHVjLUEa2FYc+qlbFECS42J6NHUlYxi5PoS33woi7JM/QdDTiONjBya0N+i2qWlo4Cybsk5vybC9MAgCAIDCAIDgmc5S7EKguvtIQPQclq7us2d3w5KONBL2Op8PKeNlBEYwLuF3u6l3W/or1CXJ0OW4rObyZKXjsUbinTxsrGlgAc6O7wO99iVWyUlJaN5wSc50NS7J9CKqoXOwqCTm1k8rP/AC02/IqOW/TTLMJRjmzgu7iv2J3hPFE+eZr2tc7Q0tuL7AkO5+oUuKk29lLjrnGuDi9LfUmc2Ym3Comw0jQHzOe+5+7yufx2UlklUtLyU8Gh59jsvfSKSPHD7OctRKYKgguIux42vbmCF5Rc5PTPeKcNhVD1au3kj82YRNHibWUjzF7WDct2At9on63WNkWrNR8ljByK54blct8nv+xI10tNgsbWxx+JUvBIJ5nuSegWTcKV9SvWsjik25S1BG3w2xqaqbO6c6rSCx6C4+yPIfqs8eblvZDxfFqocFX7f8Zp4RQ09NiNTFUNZ/GIfC54FiDfU0X5blYRjGM2pE1911+LXOpv4ej0ZnyBQseZHzWivq8Iubb0ve9kdEN7bPI8XypR5Ix+L3ITPebI52Clpv8ACaRqf0NuTQOyjuuTXLEvcM4bZXJ3W/MyoUlbLESYpHx356SRdV1Ll7PRt7Kq7Pnin9z4SSFzrkuc897klNtmaiox0uiRP4Tk2rqLaY9Dfjft+HNSQpnIoX8Txqeje39C7YPwyhZY1D3Sn4R7rf3VmOLFdzS5HHLZ9KlyoudDh0ULbRRtYPIAfVWFFLsaa26yx/G2zbWRGZQBAEAQBAeSh4cl4p4IY6gVDR7kgs4/C4cr+qoZMNS5l5Or4LlKdfovuiHyvm2WijkY1ocH7tBP2Hd/RYV3OC0XM3h1eVKMpPWv3I+lp56+ps275Xm7nHk0dz2CwSlZIsTnViVb7JeDqeMZaazCX07Nyxmq/dw3JV6VWq+U5bHznLNVsvL1+RznIWIeFXwu+68lp/3fuqdD5ZnR8Up58aS8rqW/i/hxLYZwNmFzHeQdYg/UKxlRb00ajgF6UpVPu+q/IpuRw44jT6eeq59Oqr09Z9DccTaWLPZ0bOeKspqyie/lqkDj2aQBf5FW7pKM4s53h+PK/HtjH6ft4NrMuWqavDJXSadI2e0jdp3sbr2yuNmm2R4eZfiNwjHe/DKpi+a46IR0+HBpaw3kcdw7+W/n3UMrVD4Ym0o4fPKcrsp9X2+hWs25jdXyMc9gYGAgNG/Pn+Shssc3s2eBgrEi4rrshJHXHvEkeZv+aiLyWuqN/CsEqKk2hic4fFaw+pWca5S7IrX5VNP9SRdcI4YOO9TLb+Rg3+ZP6KxDF8yZpcjjy7VR39WXjCMs01MP4UTQfiIufxVmNUY9jS3519z+ORMBSFQWQGUAQBAEAQBAYKA1MUr2QROlkNmtFyf0HmsZSUVtklVM7pqEO7OLZqzbLWGx9yEH3Yx183f/ABa+21z6HZ4PDq8ZbS3L3ISop3xkCRhaXAOAO1x3UTTRdhOE18D2dG4U4xHpdTFrWy/aDusg8/MK3izXy+TneOY9m/W3tdtexN58zX7GxrGND5JL7HkG8iSpb7eToUuF8P8AxMm5PSRxoyFp1t2IdqFuhvda7Z2LimtM7xLiDH0HjPb4kZjDnNte46racycNnCxonHK9OL099CvYdjWFUjTJBpDnDkBd3p5KKNlUeqL9uLxDIahZ2Rz7NGOuragykaWgaWM52H7qnZZ6j2dDg4ixquVd/JFeIbW1ODe2o2Xm2WuVd9L9D1SUzpHaYmue7s0XXiTfY8nZGC3Loi34Tw4qZbGVzYW9vtO/ZTwxm+rNRfxqivpBczLvg+Q6SCxLPEd8T91ZhRCJpMji2Rd03pfQtEcYAsAAOw2UyWjWttvbPS9PAgMoAgCAIAgCAIAgMFAcu4wV51wwfds57h3OwF/xVLKk9qJ03AaVyysf2NDhhgrKid8sg1Ni06WnlqPUrHHrUnt+CxxnKnTVGEXpy3+hec75aFZB7thNHcxn/wBT5FWbq+eJo+G5zxrOvyvv/JxiKR8UocLskjdfzaRzBWvXwyOykoWQafVNG3mLGn1cvjSAA6QLDkLc17Oxye2Q4mJHHh6cex7xrBX08dO93+cwu9D2+hBXs63FLZ5jZSvlOK/0vR0rhpUCfDjE7fQXRn0PJW8d80NHOcYrdOUprzpnJayl8KV8Vvea9zbAfRUmmpNHVVz561P3WydwfJdXUWIj8NnxP2+g6qSNM5FLI4pj095bfsi7YPwyhYbzvMp7fZb+6sQxkvmNJkcdtl0qWkXSiw+OFumJjWDsAArCil2NPZdZa9zezYCyIzKAygCAIAgCAIAgCAIAgCAwUByzi/RESwzfdLXMJ7HYj9VSyo9pHUcAujySrfcjOG+PtpZ3MkNo5be90a4crrDHsUXp+SxxfDlfUpQ7o697Q3TfU23O9xZX9rvvoci65b0kce4i4hTT1INOLuG0kg5O7Ad/Va++UG+h2HCab6qtWvp4XsVVrrEHY2IO/I233UBtHppo7BhdfTYxSmKQaXtA1M6tI5Ob5LYRlG6OmchfTdw67ni9p+fc2sn5SNA+QiYva+3ukWta+/4r2qn02R8Q4isyMdx00TUWEQtkdK2NgkcbufYXUvJHe9FKWRY4KDk9LwbyyITQxjGoaVmqd4aDs0c3OPZoG7j6KajHsvly1rf9vuYTsjBfEyMfm0NGp1LWCO1/E8LYDuQDqH0VhYLfRWR37b/v2/cj9fXVxevt/wAZv4RmKmqjaCVryGhxAvcA9+yhvxLqP6kdeDOFsJ/Kz3jOOQ0rQZnWLjZrAC5zz2a0bleUY1l7agu3d+F92ezsjDuyPlzLI0ajQ1ejne0RNu+kP1fhdTrDg3r1Y7/P/fWiN3NdeR/t/Jt4DmWnrATA8Ejmw7OHqDuosnDux3/iR/Px+plXdCz5Wa+Yc1x0R/jRTaTa0jWAtJ7XvsfVSYuDPJ/ptb9t9Ty2+NfzJmtBnRskXixUtXJHv7zY29OdgXXPyBUkuHShP05zin7N/wDgwWSmuZRbR7w7OtPURudAJJHt3MIb/Et3AJ94ehWN3DbqZJWaSfZ76fqZQyITW4/oatNxCppJBFHHUPkJI0BliCOd9RFrKWfCL64Oc2lFedmEcuuT5VvZN43jQpWB745Xt3LjG3VoAtu7fb9lSx8d3y5U0n9Xrf2JrLORbaPll/MTKwF0UcoZ0ke3S13+nfdZ5OJLHfLNrfsn1R5XarFtLoTKqkoQBAYKAj8awqOqhdFINj17HoQsZxUlpk+NkTosVkDjmPZNqaZx9wyx9HtF9vMLXzokjr8XidN6T3qX1ITwpbaLSkfDZ/5KPlkXeatfFtE/l/I9TUuGpphj6vcN7fyjupK6JSfUo5XFaaV0fM/YtGZ+HbfCa6j2extiw/5luvkVNZjLXwmrw+NS53G/s/PsVfI2HznEIi1j2aCdZIIsOoPdQ0xamuhs+J31fhpJtPfY7ctijizK9B5mkDWlx5AEn5L1Jt6Qb0c04ePNfXVFZP7xj0iJp3DNWq1u1g38Sui4rFYmPDHr8/N9dGuxZO2yVkvHY6bZc3o2JXWZfZT1rquItYx0TxLHbmdnBzeg5G6vvLnbQseXVprT/sQelGE3NfmVPhvMa6uqKubdzQ0MB30BxdYN7WDbfMra8XgsXHrx4dnvf11oq4kvVslOR06y5s2JyHiPTmhxCKqg90vu+w2u5pGq/k4OF11nCJLKxZY9nXXT9exqsv8AwrVOPktPEuUPwrWBbU6J1u191rODx5c3l9totZb3TskOHr/7sgJsAGG/Tqd1W4qv/tzX1M8X+kikYZpmzAX0u8bXlz3N5crOPoT9Vu7m6+FqN3d9t/sU4JSytw7G7xNwh1PNHX0/uuDhrt0d91x7g7g/JQcGyI3VyxLeq8fx/BlmVuDVsSbrcd9up4Iac6X1QPiEc4o22EpPnvpHqqVeI8W2dlnaHb6t9v5J5W+rFRj5/ZeS30lM2JjY2ANY0BrQOgHJauc5Tk5S7stRiorSPssT0IAgCAwgFkB48Ic7D6BeaPeZ+57svTwwAvAA3fkPNejbMoDKA+dTEHsc08nAj67L2MuVqXseNbWjkHD6t/o/EJKao93XaMk7DU0nQd+hBP4LrOK1/jMWN9fXXX9e/wChqcSXpWuEvJ2ILkjbkdWYhEZfZiSZHscS1ovpba2p/wAIN9r81NCqah6vhP8AV/T3I3NN8nk5jw+mNBiUlNP7usaLnYEg3Yd+hBNl03FUsvEjdX111/Xv+hrcTdVrhI6+uTNscw4psNVV01LD70o1l1vuh2mxPbYErpOCyWPTZfPt019dbNZmp2TjCPcmeJcAjwrQOTXRNHy2VPg0+bN5n52yxlrVOjOT8Dp6nDaYzwskIYQC4bgXOy8z8q2nLsVcmuvg8oqhOqPMtlrw/DooG6YY2Rt7NAF/XutXZbOx8022/qWowUVpI+OYIWvpZmvALTG+4PoVljycbYyi9PaPLEnB7KBwTiGmpfYarxNv1tZxst//API5PmhHx1Nfw5dJM6gubNmEAQBAEAQBAEAQBAEAQBAYQEHmXKdPXAeM0h4FhI3Zw8uxHkVcw8+7FfwPp7PsQXY8LV8RGUmT6iNoYMSqPCG2kNZqA7Bxvb6KxZxCmb5nRHm/PX6GEcea6c70T+D4LFTNIiBu43e9xLnvPd7juSqN+RZc9zfbsvC+yJoVxgtI18wZYp6wDx2XcBYPGzh6H9CpMXNuxn/hy6e3g8tphZ8yNOHLc7BobiFRo5AFsRcP9xb+illl1SfM6o7/AD1+mzFUyS1zv9jfwXL8NLqMYJkf9uV51Pf6k/kocjKsv0pPouyXZfZGddUYdjXzPlkVzWsfNKyMG5YzRZx6E3aTss8PMeLJyjFN+730/cxup9VabaGX8t+yANZUTOiF7RP8MgX7ENB/FMrM/EPmlBKXut/yKqfT6JvX5E6qZMROPYK6qGn2iaKMtLXMj0DVfuXNJHyVnGyFS+bkTfje+n7kVlfOtba+xD4RkNlK4up6qpYTbULxEOA6EFnr9VcyOKyyFq2uL9u/T9yGvEVfyyf7fwW9aotn/9k=">
            <a:hlinkClick r:id="rId3"/>
          </p:cNvPr>
          <p:cNvSpPr>
            <a:spLocks noChangeAspect="1" noChangeArrowheads="1"/>
          </p:cNvSpPr>
          <p:nvPr/>
        </p:nvSpPr>
        <p:spPr bwMode="auto">
          <a:xfrm>
            <a:off x="258763" y="-669925"/>
            <a:ext cx="2381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Font typeface="Arial" charset="0"/>
              <a:defRPr sz="2000">
                <a:solidFill>
                  <a:schemeClr val="tx1"/>
                </a:solidFill>
                <a:latin typeface="Arial" charset="0"/>
                <a:ea typeface="ＭＳ Ｐゴシック" pitchFamily="34" charset="-128"/>
                <a:cs typeface="ＭＳ Ｐゴシック" pitchFamily="34" charset="-128"/>
              </a:defRPr>
            </a:lvl1pPr>
            <a:lvl2pPr marL="742950" indent="-285750" eaLnBrk="0" hangingPunct="0">
              <a:spcBef>
                <a:spcPct val="20000"/>
              </a:spcBef>
              <a:buFont typeface="Wingdings" pitchFamily="2" charset="2"/>
              <a:defRPr sz="24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l" eaLnBrk="1" hangingPunct="1">
              <a:spcBef>
                <a:spcPct val="0"/>
              </a:spcBef>
              <a:buFontTx/>
              <a:buNone/>
            </a:pPr>
            <a:endParaRPr lang="en-US" altLang="en-US" sz="2400">
              <a:latin typeface="Calibri" pitchFamily="34" charset="0"/>
              <a:cs typeface="Arial" charset="0"/>
            </a:endParaRPr>
          </a:p>
        </p:txBody>
      </p:sp>
      <p:sp>
        <p:nvSpPr>
          <p:cNvPr id="31751" name="AutoShape 8" descr="Image result for cut and paste computer"/>
          <p:cNvSpPr>
            <a:spLocks noChangeAspect="1" noChangeArrowheads="1"/>
          </p:cNvSpPr>
          <p:nvPr/>
        </p:nvSpPr>
        <p:spPr bwMode="auto">
          <a:xfrm>
            <a:off x="6826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Font typeface="Arial" charset="0"/>
              <a:defRPr sz="2000">
                <a:solidFill>
                  <a:schemeClr val="tx1"/>
                </a:solidFill>
                <a:latin typeface="Arial" charset="0"/>
                <a:ea typeface="ＭＳ Ｐゴシック" pitchFamily="34" charset="-128"/>
                <a:cs typeface="ＭＳ Ｐゴシック" pitchFamily="34" charset="-128"/>
              </a:defRPr>
            </a:lvl1pPr>
            <a:lvl2pPr marL="742950" indent="-285750" eaLnBrk="0" hangingPunct="0">
              <a:spcBef>
                <a:spcPct val="20000"/>
              </a:spcBef>
              <a:buFont typeface="Wingdings" pitchFamily="2" charset="2"/>
              <a:defRPr sz="24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l" eaLnBrk="1" hangingPunct="1">
              <a:spcBef>
                <a:spcPct val="0"/>
              </a:spcBef>
              <a:buFontTx/>
              <a:buNone/>
            </a:pPr>
            <a:endParaRPr lang="en-US" altLang="en-US" sz="2400">
              <a:latin typeface="Calibri" pitchFamily="34" charset="0"/>
              <a:cs typeface="Arial" charset="0"/>
            </a:endParaRPr>
          </a:p>
        </p:txBody>
      </p:sp>
      <p:sp>
        <p:nvSpPr>
          <p:cNvPr id="11" name="TextBox 10"/>
          <p:cNvSpPr txBox="1"/>
          <p:nvPr/>
        </p:nvSpPr>
        <p:spPr>
          <a:xfrm>
            <a:off x="76200" y="1828800"/>
            <a:ext cx="8934450" cy="4585871"/>
          </a:xfrm>
          <a:prstGeom prst="rect">
            <a:avLst/>
          </a:prstGeom>
          <a:noFill/>
        </p:spPr>
        <p:txBody>
          <a:bodyPr>
            <a:spAutoFit/>
          </a:bodyPr>
          <a:lstStyle/>
          <a:p>
            <a:pPr marL="342900" indent="-342900">
              <a:buFont typeface="Arial" panose="020B0604020202020204" pitchFamily="34" charset="0"/>
              <a:buChar char="•"/>
              <a:defRPr/>
            </a:pPr>
            <a:r>
              <a:rPr lang="en-US" sz="2000" dirty="0" smtClean="0"/>
              <a:t>Clearly describe why </a:t>
            </a:r>
            <a:r>
              <a:rPr lang="en-US" sz="2000" dirty="0"/>
              <a:t>the project requires data linkage</a:t>
            </a:r>
          </a:p>
          <a:p>
            <a:pPr>
              <a:defRPr/>
            </a:pPr>
            <a:endParaRPr lang="en-US" sz="2000" dirty="0"/>
          </a:p>
          <a:p>
            <a:pPr marL="342900" indent="-342900">
              <a:buFont typeface="Arial" panose="020B0604020202020204" pitchFamily="34" charset="0"/>
              <a:buChar char="•"/>
              <a:defRPr/>
            </a:pPr>
            <a:r>
              <a:rPr lang="en-US" sz="2000" dirty="0"/>
              <a:t>Make sure that the information augmentation does </a:t>
            </a:r>
            <a:r>
              <a:rPr lang="en-US" sz="2000" u="sng" dirty="0"/>
              <a:t>not</a:t>
            </a:r>
            <a:r>
              <a:rPr lang="en-US" sz="2000" dirty="0"/>
              <a:t> include the addition of patient </a:t>
            </a:r>
            <a:r>
              <a:rPr lang="en-US" sz="2000" dirty="0" smtClean="0"/>
              <a:t>identifiers</a:t>
            </a:r>
            <a:endParaRPr lang="en-US" sz="2000" dirty="0"/>
          </a:p>
          <a:p>
            <a:pPr>
              <a:defRPr/>
            </a:pPr>
            <a:endParaRPr lang="en-US" sz="2000" dirty="0"/>
          </a:p>
          <a:p>
            <a:pPr marL="342900" indent="-342900">
              <a:buFont typeface="Arial" panose="020B0604020202020204" pitchFamily="34" charset="0"/>
              <a:buChar char="•"/>
              <a:defRPr/>
            </a:pPr>
            <a:r>
              <a:rPr lang="en-US" sz="2000" dirty="0"/>
              <a:t>Determine whether linkage is at the person level or facility level </a:t>
            </a:r>
          </a:p>
          <a:p>
            <a:pPr lvl="2">
              <a:defRPr/>
            </a:pPr>
            <a:r>
              <a:rPr lang="en-US" sz="1600" dirty="0"/>
              <a:t>Example of Person-Level: Linkage of ZIP code to Contextual Data:</a:t>
            </a:r>
          </a:p>
          <a:p>
            <a:pPr marL="1714500" lvl="3" indent="-342900">
              <a:buFont typeface="Arial" panose="020B0604020202020204" pitchFamily="34" charset="0"/>
              <a:buChar char="•"/>
              <a:defRPr/>
            </a:pPr>
            <a:r>
              <a:rPr lang="en-US" altLang="en-US" sz="1600" dirty="0"/>
              <a:t>Census data – population &amp; housing</a:t>
            </a:r>
          </a:p>
          <a:p>
            <a:pPr marL="1714500" lvl="3" indent="-342900">
              <a:buFont typeface="Arial" panose="020B0604020202020204" pitchFamily="34" charset="0"/>
              <a:buChar char="•"/>
              <a:defRPr/>
            </a:pPr>
            <a:r>
              <a:rPr lang="en-US" altLang="en-US" sz="1600" dirty="0"/>
              <a:t>EPA data – Environmental air quality</a:t>
            </a:r>
          </a:p>
          <a:p>
            <a:pPr marL="1714500" lvl="3" indent="-342900">
              <a:buFont typeface="Arial" panose="020B0604020202020204" pitchFamily="34" charset="0"/>
              <a:buChar char="•"/>
              <a:defRPr/>
            </a:pPr>
            <a:r>
              <a:rPr lang="en-US" altLang="en-US" sz="1600" dirty="0"/>
              <a:t>State level data – generosity of Medicaid payments</a:t>
            </a:r>
          </a:p>
          <a:p>
            <a:pPr lvl="1">
              <a:defRPr/>
            </a:pPr>
            <a:r>
              <a:rPr lang="en-US" altLang="en-US" sz="1600" dirty="0"/>
              <a:t>	Example of Facility-Level: Linkage of Hospital Name to Hospital Characteristic Data:</a:t>
            </a:r>
          </a:p>
          <a:p>
            <a:pPr marL="1657350" lvl="3" indent="-285750">
              <a:buFont typeface="Arial" panose="020B0604020202020204" pitchFamily="34" charset="0"/>
              <a:buChar char="•"/>
              <a:defRPr/>
            </a:pPr>
            <a:r>
              <a:rPr lang="en-US" altLang="en-US" sz="1600" dirty="0"/>
              <a:t>American Hospital Associations Annual Survey of Hospital</a:t>
            </a:r>
          </a:p>
          <a:p>
            <a:pPr lvl="3">
              <a:defRPr/>
            </a:pPr>
            <a:endParaRPr lang="en-US" altLang="en-US" sz="1600" dirty="0"/>
          </a:p>
          <a:p>
            <a:pPr marL="342900" indent="-342900">
              <a:buFont typeface="Arial" panose="020B0604020202020204" pitchFamily="34" charset="0"/>
              <a:buChar char="•"/>
              <a:defRPr/>
            </a:pPr>
            <a:r>
              <a:rPr lang="en-US" sz="2000" dirty="0" smtClean="0"/>
              <a:t>If you intend to run CHIA data through an enhancement software product such as a GIS, that is considered data linkage and you must include data elements added by the software.</a:t>
            </a:r>
            <a:endParaRPr lang="en-US" sz="2000" dirty="0"/>
          </a:p>
        </p:txBody>
      </p:sp>
      <p:pic>
        <p:nvPicPr>
          <p:cNvPr id="31753" name="Picture 2" descr="http://www.public.health.wa.gov.au/cproot/3082/1/networ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713" y="122238"/>
            <a:ext cx="1943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Box 14"/>
          <p:cNvSpPr txBox="1">
            <a:spLocks noChangeArrowheads="1"/>
          </p:cNvSpPr>
          <p:nvPr/>
        </p:nvSpPr>
        <p:spPr bwMode="auto">
          <a:xfrm>
            <a:off x="152400" y="304800"/>
            <a:ext cx="678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spcBef>
                <a:spcPct val="20000"/>
              </a:spcBef>
              <a:buFont typeface="Arial" charset="0"/>
              <a:defRPr sz="2000">
                <a:solidFill>
                  <a:schemeClr val="tx1"/>
                </a:solidFill>
                <a:latin typeface="Arial" charset="0"/>
                <a:ea typeface="ＭＳ Ｐゴシック" pitchFamily="34" charset="-128"/>
                <a:cs typeface="ＭＳ Ｐゴシック" pitchFamily="34" charset="-128"/>
              </a:defRPr>
            </a:lvl1pPr>
            <a:lvl2pPr marL="742950" indent="-285750" eaLnBrk="0" hangingPunct="0">
              <a:spcBef>
                <a:spcPct val="20000"/>
              </a:spcBef>
              <a:buFont typeface="Wingdings" pitchFamily="2" charset="2"/>
              <a:defRPr sz="24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eaLnBrk="1" hangingPunct="1">
              <a:spcBef>
                <a:spcPct val="0"/>
              </a:spcBef>
              <a:buFontTx/>
              <a:buNone/>
            </a:pPr>
            <a:r>
              <a:rPr lang="en-US" altLang="en-US" sz="3200" b="1" dirty="0">
                <a:solidFill>
                  <a:srgbClr val="FF0000"/>
                </a:solidFill>
                <a:latin typeface="Calibri" pitchFamily="34" charset="0"/>
                <a:cs typeface="Arial" charset="0"/>
              </a:rPr>
              <a:t>TIPS ON </a:t>
            </a:r>
            <a:r>
              <a:rPr lang="en-US" altLang="en-US" sz="3200" b="1" dirty="0" smtClean="0">
                <a:solidFill>
                  <a:srgbClr val="FF0000"/>
                </a:solidFill>
                <a:latin typeface="Calibri" pitchFamily="34" charset="0"/>
                <a:cs typeface="Arial" charset="0"/>
              </a:rPr>
              <a:t> EXPLAINING YOUR USE OF DATA LINKAGE ON YOUR APPLICATION</a:t>
            </a:r>
            <a:endParaRPr lang="en-US" altLang="en-US" sz="3200" b="1" dirty="0">
              <a:solidFill>
                <a:srgbClr val="FF0000"/>
              </a:solidFill>
              <a:latin typeface="Calibri" pitchFamily="34" charset="0"/>
              <a:cs typeface="Arial" charset="0"/>
            </a:endParaRPr>
          </a:p>
        </p:txBody>
      </p:sp>
    </p:spTree>
    <p:extLst>
      <p:ext uri="{BB962C8B-B14F-4D97-AF65-F5344CB8AC3E}">
        <p14:creationId xmlns:p14="http://schemas.microsoft.com/office/powerpoint/2010/main" val="1447774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45372371"/>
              </p:ext>
            </p:extLst>
          </p:nvPr>
        </p:nvGraphicFramePr>
        <p:xfrm>
          <a:off x="152400" y="1219200"/>
          <a:ext cx="8382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51" name="Group 9"/>
          <p:cNvGrpSpPr>
            <a:grpSpLocks/>
          </p:cNvGrpSpPr>
          <p:nvPr/>
        </p:nvGrpSpPr>
        <p:grpSpPr bwMode="auto">
          <a:xfrm>
            <a:off x="381000" y="1904999"/>
            <a:ext cx="1430338" cy="4438740"/>
            <a:chOff x="457197" y="1248739"/>
            <a:chExt cx="1430884" cy="4438403"/>
          </a:xfrm>
        </p:grpSpPr>
        <p:sp>
          <p:nvSpPr>
            <p:cNvPr id="2056" name="TextBox 4"/>
            <p:cNvSpPr txBox="1">
              <a:spLocks noChangeArrowheads="1"/>
            </p:cNvSpPr>
            <p:nvPr/>
          </p:nvSpPr>
          <p:spPr bwMode="auto">
            <a:xfrm>
              <a:off x="457197" y="1248739"/>
              <a:ext cx="9348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solidFill>
                    <a:srgbClr val="0070C0"/>
                  </a:solidFill>
                </a:rPr>
                <a:t>MC054</a:t>
              </a:r>
            </a:p>
          </p:txBody>
        </p:sp>
        <p:sp>
          <p:nvSpPr>
            <p:cNvPr id="2057" name="TextBox 5"/>
            <p:cNvSpPr txBox="1">
              <a:spLocks noChangeArrowheads="1"/>
            </p:cNvSpPr>
            <p:nvPr/>
          </p:nvSpPr>
          <p:spPr bwMode="auto">
            <a:xfrm>
              <a:off x="914572" y="2620236"/>
              <a:ext cx="9348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solidFill>
                    <a:srgbClr val="0070C0"/>
                  </a:solidFill>
                </a:rPr>
                <a:t>MC037</a:t>
              </a:r>
            </a:p>
          </p:txBody>
        </p:sp>
        <p:sp>
          <p:nvSpPr>
            <p:cNvPr id="2058" name="TextBox 6"/>
            <p:cNvSpPr txBox="1">
              <a:spLocks noChangeArrowheads="1"/>
            </p:cNvSpPr>
            <p:nvPr/>
          </p:nvSpPr>
          <p:spPr bwMode="auto">
            <a:xfrm>
              <a:off x="953210" y="3962400"/>
              <a:ext cx="9348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a:solidFill>
                    <a:srgbClr val="0070C0"/>
                  </a:solidFill>
                </a:rPr>
                <a:t>MC055</a:t>
              </a:r>
            </a:p>
          </p:txBody>
        </p:sp>
        <p:sp>
          <p:nvSpPr>
            <p:cNvPr id="2059" name="TextBox 7"/>
            <p:cNvSpPr txBox="1">
              <a:spLocks noChangeArrowheads="1"/>
            </p:cNvSpPr>
            <p:nvPr/>
          </p:nvSpPr>
          <p:spPr bwMode="auto">
            <a:xfrm>
              <a:off x="457197" y="5287032"/>
              <a:ext cx="9348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solidFill>
                    <a:srgbClr val="0070C0"/>
                  </a:solidFill>
                </a:rPr>
                <a:t>MC021</a:t>
              </a:r>
            </a:p>
          </p:txBody>
        </p:sp>
      </p:grpSp>
      <p:sp>
        <p:nvSpPr>
          <p:cNvPr id="2053" name="TextBox 10"/>
          <p:cNvSpPr txBox="1">
            <a:spLocks noChangeArrowheads="1"/>
          </p:cNvSpPr>
          <p:nvPr/>
        </p:nvSpPr>
        <p:spPr bwMode="auto">
          <a:xfrm>
            <a:off x="1676400" y="5334000"/>
            <a:ext cx="6740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Can be used as an Indicator of a Claim for Prior Emergency Room Care</a:t>
            </a:r>
          </a:p>
        </p:txBody>
      </p:sp>
      <p:pic>
        <p:nvPicPr>
          <p:cNvPr id="1026" name="Picture 2" descr="Image result for emergency departmen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52400"/>
            <a:ext cx="1980998" cy="131445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76200" y="-152400"/>
            <a:ext cx="7162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700" b="1" u="sng" dirty="0">
                <a:solidFill>
                  <a:schemeClr val="tx2"/>
                </a:solidFill>
                <a:latin typeface="+mn-lt"/>
                <a:ea typeface="+mn-ea"/>
                <a:cs typeface="+mn-cs"/>
              </a:rPr>
              <a:t>Question</a:t>
            </a:r>
            <a:r>
              <a:rPr lang="en-US" sz="1700" dirty="0">
                <a:solidFill>
                  <a:schemeClr val="tx2"/>
                </a:solidFill>
                <a:latin typeface="+mn-lt"/>
                <a:ea typeface="+mn-ea"/>
                <a:cs typeface="+mn-cs"/>
              </a:rPr>
              <a:t>: I am having a problem separating out claims for emergency department care. The volume I have is lower than what I expected. Can you explain which fields can be used to filter for emergency department care?</a:t>
            </a:r>
          </a:p>
        </p:txBody>
      </p:sp>
      <p:sp>
        <p:nvSpPr>
          <p:cNvPr id="15" name="TextBox 14"/>
          <p:cNvSpPr txBox="1"/>
          <p:nvPr/>
        </p:nvSpPr>
        <p:spPr>
          <a:xfrm>
            <a:off x="152400" y="838200"/>
            <a:ext cx="6629400" cy="584775"/>
          </a:xfrm>
          <a:prstGeom prst="rect">
            <a:avLst/>
          </a:prstGeom>
          <a:noFill/>
        </p:spPr>
        <p:txBody>
          <a:bodyPr wrap="square" rtlCol="0">
            <a:spAutoFit/>
          </a:bodyPr>
          <a:lstStyle/>
          <a:p>
            <a:r>
              <a:rPr lang="en-US" sz="1600" i="1" dirty="0" smtClean="0"/>
              <a:t>Answer:  Below is a list of five data elements that can to used to analyze emergency department care.</a:t>
            </a:r>
            <a:endParaRPr lang="en-US" sz="1400" i="1" dirty="0"/>
          </a:p>
        </p:txBody>
      </p:sp>
    </p:spTree>
    <p:extLst>
      <p:ext uri="{BB962C8B-B14F-4D97-AF65-F5344CB8AC3E}">
        <p14:creationId xmlns:p14="http://schemas.microsoft.com/office/powerpoint/2010/main" val="2212137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old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336" y="2255285"/>
            <a:ext cx="5325233" cy="228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247" y="4685084"/>
            <a:ext cx="2620593" cy="132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53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893374"/>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t>
            </a:r>
            <a:r>
              <a:rPr lang="en-US" sz="2000" dirty="0" smtClean="0">
                <a:latin typeface="Arial" panose="020B0604020202020204" pitchFamily="34" charset="0"/>
                <a:cs typeface="Arial" panose="020B0604020202020204" pitchFamily="34" charset="0"/>
              </a:rPr>
              <a:t>adam.tapply@state.ma.us]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[adam.tapply@state.ma.us]</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CHIA.</a:t>
            </a: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Contains ICD-10-CM procedure and diagnosis codes. ICD indicator flag indicates whether codes are reported in ICD-9 or ICD-10 format. </a:t>
            </a:r>
            <a:endParaRPr lang="en-US" sz="2000" dirty="0" smtClean="0">
              <a:cs typeface="Arial"/>
            </a:endParaRPr>
          </a:p>
          <a:p>
            <a:pPr marL="1257300" lvl="2" indent="-342900">
              <a:buClr>
                <a:schemeClr val="accent1"/>
              </a:buClr>
              <a:buFont typeface="Wingdings" panose="05000000000000000000" pitchFamily="2" charset="2"/>
              <a:buChar char="v"/>
            </a:pPr>
            <a:r>
              <a:rPr lang="en-US" sz="2000" dirty="0">
                <a:cs typeface="Arial"/>
              </a:rPr>
              <a:t>NOTE: the ICD indicator flag is as reported by carriers and is not 100% accurate. </a:t>
            </a:r>
          </a:p>
          <a:p>
            <a:pPr marL="742950" lvl="1" indent="-285750">
              <a:buClr>
                <a:schemeClr val="accent1"/>
              </a:buClr>
              <a:buFont typeface="Wingdings" charset="2"/>
              <a:buChar char="§"/>
            </a:pPr>
            <a:r>
              <a:rPr lang="en-US" sz="2000" dirty="0">
                <a:cs typeface="Arial"/>
              </a:rPr>
              <a:t>Accountable Care Partnership Plans will be denoted starting in 2018 as follows:</a:t>
            </a:r>
          </a:p>
          <a:p>
            <a:pPr marL="1257300" lvl="2" indent="-342900">
              <a:buClr>
                <a:schemeClr val="accent1"/>
              </a:buClr>
              <a:buFont typeface="Wingdings" panose="05000000000000000000" pitchFamily="2" charset="2"/>
              <a:buChar char="v"/>
            </a:pPr>
            <a:r>
              <a:rPr lang="en-US" sz="2000" dirty="0">
                <a:cs typeface="Arial"/>
              </a:rPr>
              <a:t>Insurance Type Code/Product (ME003, MC003, PC003, DC003) use the new value of 30 to denote ACO</a:t>
            </a:r>
            <a:r>
              <a:rPr lang="en-US" sz="2000" dirty="0" smtClean="0">
                <a:cs typeface="Arial"/>
              </a:rPr>
              <a:t>.</a:t>
            </a:r>
          </a:p>
          <a:p>
            <a:pPr marL="800100" lvl="1" indent="-342900">
              <a:buClr>
                <a:schemeClr val="accent1"/>
              </a:buClr>
              <a:buFont typeface="Wingdings" panose="05000000000000000000" pitchFamily="2" charset="2"/>
              <a:buChar char="§"/>
            </a:pPr>
            <a:r>
              <a:rPr lang="en-US" sz="2000" dirty="0">
                <a:cs typeface="Arial"/>
              </a:rPr>
              <a:t>A subset of MassHealth Enhanced Eligibility (MHEE LDS) data is now available to all approved recipients of MassHealth data for the first time. The MHEE LDS data provides a view of a member on any given day.</a:t>
            </a:r>
          </a:p>
          <a:p>
            <a:pPr marL="800100" lvl="1" indent="-342900">
              <a:buClr>
                <a:schemeClr val="accent1"/>
              </a:buClr>
              <a:buFont typeface="Wingdings" panose="05000000000000000000" pitchFamily="2" charset="2"/>
              <a:buChar char="§"/>
            </a:pPr>
            <a:endParaRPr lang="en-US" sz="2000" dirty="0">
              <a:cs typeface="Arial"/>
            </a:endParaRPr>
          </a:p>
          <a:p>
            <a:pPr marL="1200150" lvl="2"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 Highlights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678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Updated Master Patient Index</a:t>
            </a:r>
          </a:p>
          <a:p>
            <a:pPr marL="1257300" lvl="2" indent="-342900">
              <a:buClr>
                <a:schemeClr val="accent1"/>
              </a:buClr>
              <a:buFont typeface="Wingdings" panose="05000000000000000000" pitchFamily="2" charset="2"/>
              <a:buChar char="v"/>
            </a:pPr>
            <a:r>
              <a:rPr lang="en-US" sz="2000" dirty="0">
                <a:cs typeface="Arial"/>
              </a:rPr>
              <a:t>A small percentage of records may not have a MEMBERLINKEID due to inconsistencies and inaccuracies in carrier reporting. Please see the MA APCD Release 7.0 Master Patient Index (MPI) Data Exclusion document for a complete list.</a:t>
            </a:r>
          </a:p>
          <a:p>
            <a:pPr marL="1257300" lvl="2" indent="-342900">
              <a:buClr>
                <a:schemeClr val="accent1"/>
              </a:buClr>
              <a:buFont typeface="Wingdings" panose="05000000000000000000" pitchFamily="2" charset="2"/>
              <a:buChar char="v"/>
            </a:pPr>
            <a:r>
              <a:rPr lang="en-US" sz="2000" dirty="0">
                <a:cs typeface="Arial"/>
              </a:rPr>
              <a:t>Created a MEMBERLINKEID crosswalk to enable users to apply Release 7.0 IDs to prior Release 6.0. This is available upon request.</a:t>
            </a:r>
          </a:p>
          <a:p>
            <a:pPr marL="1200150" lvl="2" indent="-285750">
              <a:buClr>
                <a:schemeClr val="accent1"/>
              </a:buClr>
              <a:buFont typeface="Wingdings" charset="2"/>
              <a:buChar char="§"/>
            </a:pPr>
            <a:endParaRPr lang="en-US" sz="2000" dirty="0" smtClean="0">
              <a:cs typeface="Arial"/>
            </a:endParaRPr>
          </a:p>
          <a:p>
            <a:pPr marL="800100" lvl="1" indent="-342900">
              <a:buClr>
                <a:schemeClr val="accent1"/>
              </a:buClr>
              <a:buFont typeface="Wingdings" panose="05000000000000000000" pitchFamily="2" charset="2"/>
              <a:buChar char="§"/>
            </a:pPr>
            <a:endParaRPr lang="en-US" sz="2000" dirty="0">
              <a:cs typeface="Arial"/>
            </a:endParaRPr>
          </a:p>
          <a:p>
            <a:pPr marL="1200150" lvl="2"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 Highlights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521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5016758"/>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As a result of the Supreme Court </a:t>
            </a:r>
            <a:r>
              <a:rPr lang="en-US" sz="2000" dirty="0" err="1">
                <a:cs typeface="Arial"/>
              </a:rPr>
              <a:t>Gobeille</a:t>
            </a:r>
            <a:r>
              <a:rPr lang="en-US" sz="2000" dirty="0">
                <a:cs typeface="Arial"/>
              </a:rPr>
              <a:t> ruling, several carriers have removed some or all self-insured data from their MA APCD data submissions, resulting in a drop in members and claims in 2016 onward. At the end of 2017 reporting period, approximately 75% (or about 1.75 million members) of self-insured Member Eligibility data is missing from the MA APCD. Several carriers actively poll their employer groups for inclusion in MA APCD.</a:t>
            </a:r>
          </a:p>
          <a:p>
            <a:pPr marL="742950" lvl="1" indent="-285750">
              <a:buClr>
                <a:schemeClr val="accent1"/>
              </a:buClr>
              <a:buFont typeface="Wingdings" charset="2"/>
              <a:buChar char="§"/>
            </a:pPr>
            <a:r>
              <a:rPr lang="en-US" sz="2000" dirty="0">
                <a:cs typeface="Arial"/>
              </a:rPr>
              <a:t>Several small carriers have stopped submitting due to the Supreme Court </a:t>
            </a:r>
            <a:r>
              <a:rPr lang="en-US" sz="2000" dirty="0" err="1">
                <a:cs typeface="Arial"/>
              </a:rPr>
              <a:t>Gobeille</a:t>
            </a:r>
            <a:r>
              <a:rPr lang="en-US" sz="2000" dirty="0">
                <a:cs typeface="Arial"/>
              </a:rPr>
              <a:t> decision or have otherwise left the MA market. CHIA has retained their data for earlier years but users should note that data will be sporadic for the year they exited the MA APCD (consult the Release 7.0 Documentation Guide for full list of payers affected).</a:t>
            </a:r>
          </a:p>
          <a:p>
            <a:pPr marL="800100" lvl="1" indent="-342900">
              <a:buClr>
                <a:schemeClr val="accent1"/>
              </a:buClr>
              <a:buFont typeface="Wingdings" panose="05000000000000000000" pitchFamily="2" charset="2"/>
              <a:buChar char="§"/>
            </a:pPr>
            <a:endParaRPr lang="en-US" sz="2000" dirty="0">
              <a:cs typeface="Arial"/>
            </a:endParaRPr>
          </a:p>
          <a:p>
            <a:pPr marL="1200150" lvl="2"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Release 7.0 Carrier Highlights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795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170099"/>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Several carriers resubmitted data, improving data linkage between their file types.</a:t>
            </a:r>
          </a:p>
          <a:p>
            <a:pPr marL="742950" lvl="1" indent="-285750">
              <a:buClr>
                <a:schemeClr val="accent1"/>
              </a:buClr>
              <a:buFont typeface="Wingdings" charset="2"/>
              <a:buChar char="§"/>
            </a:pPr>
            <a:r>
              <a:rPr lang="en-US" sz="2000" dirty="0">
                <a:cs typeface="Arial"/>
              </a:rPr>
              <a:t>Three new submitters are included in Release 7.0.</a:t>
            </a:r>
          </a:p>
          <a:p>
            <a:pPr marL="742950" lvl="1" indent="-285750">
              <a:buClr>
                <a:schemeClr val="accent1"/>
              </a:buClr>
              <a:buFont typeface="Wingdings" charset="2"/>
              <a:buChar char="§"/>
            </a:pPr>
            <a:r>
              <a:rPr lang="en-US" sz="2000" dirty="0">
                <a:cs typeface="Arial"/>
              </a:rPr>
              <a:t>Additional carrier-specific highlights (by </a:t>
            </a:r>
            <a:r>
              <a:rPr lang="en-US" sz="2000" dirty="0" err="1">
                <a:cs typeface="Arial"/>
              </a:rPr>
              <a:t>OrgID</a:t>
            </a:r>
            <a:r>
              <a:rPr lang="en-US" sz="2000" dirty="0">
                <a:cs typeface="Arial"/>
              </a:rPr>
              <a:t>) can be found in the Release 7.0 Release Notes: </a:t>
            </a:r>
            <a:endParaRPr lang="en-US" sz="2000" dirty="0" smtClean="0">
              <a:cs typeface="Arial"/>
            </a:endParaRPr>
          </a:p>
          <a:p>
            <a:pPr marL="742950" lvl="1" indent="-285750">
              <a:buClr>
                <a:schemeClr val="accent1"/>
              </a:buClr>
              <a:buFont typeface="Wingdings" charset="2"/>
              <a:buChar char="§"/>
            </a:pPr>
            <a:endParaRPr lang="en-US" sz="2000" dirty="0">
              <a:cs typeface="Arial"/>
              <a:hlinkClick r:id="rId2"/>
            </a:endParaRPr>
          </a:p>
          <a:p>
            <a:pPr lvl="1">
              <a:buClr>
                <a:schemeClr val="accent1"/>
              </a:buClr>
            </a:pPr>
            <a:r>
              <a:rPr lang="en-US" sz="2000" dirty="0" smtClean="0">
                <a:cs typeface="Arial"/>
                <a:hlinkClick r:id="rId2"/>
              </a:rPr>
              <a:t>http</a:t>
            </a:r>
            <a:r>
              <a:rPr lang="en-US" sz="2000" dirty="0">
                <a:cs typeface="Arial"/>
                <a:hlinkClick r:id="rId2"/>
              </a:rPr>
              <a:t>://</a:t>
            </a:r>
            <a:r>
              <a:rPr lang="en-US" sz="2000" dirty="0" smtClean="0">
                <a:cs typeface="Arial"/>
                <a:hlinkClick r:id="rId2"/>
              </a:rPr>
              <a:t>www.chiamass.gov/assets/docs/p/apcd/apcd-7.0/MA-APCD-Release-7.0-Release-Notes.pdf</a:t>
            </a:r>
            <a:r>
              <a:rPr lang="en-US" sz="2000" dirty="0" smtClean="0">
                <a:cs typeface="Arial"/>
              </a:rPr>
              <a:t>  </a:t>
            </a:r>
            <a:endParaRPr lang="en-US" sz="2000" dirty="0">
              <a:cs typeface="Arial"/>
            </a:endParaRPr>
          </a:p>
          <a:p>
            <a:pPr marL="800100" lvl="1" indent="-342900">
              <a:buClr>
                <a:schemeClr val="accent1"/>
              </a:buClr>
              <a:buFont typeface="Wingdings" panose="05000000000000000000" pitchFamily="2" charset="2"/>
              <a:buChar char="§"/>
            </a:pPr>
            <a:endParaRPr lang="en-US" sz="2000" dirty="0">
              <a:cs typeface="Arial"/>
            </a:endParaRPr>
          </a:p>
          <a:p>
            <a:pPr marL="1200150" lvl="2"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Release 7.0 Carrier Highlights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844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84720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*CURRENT* RELEASE TIMEFRAMES FOR EACH FILE</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742950" lvl="1" indent="-285750">
              <a:lnSpc>
                <a:spcPct val="150000"/>
              </a:lnSpc>
              <a:buClr>
                <a:schemeClr val="accent1"/>
              </a:buClr>
              <a:buFont typeface="Wingdings" charset="2"/>
              <a:buChar char="§"/>
            </a:pPr>
            <a:r>
              <a:rPr lang="en-US" sz="2000" dirty="0" smtClean="0">
                <a:latin typeface="Arial"/>
                <a:cs typeface="Arial"/>
              </a:rPr>
              <a:t>Inpatient (HIDD</a:t>
            </a:r>
            <a:r>
              <a:rPr lang="en-US" sz="2000" dirty="0">
                <a:latin typeface="Arial"/>
                <a:cs typeface="Arial"/>
              </a:rPr>
              <a:t>)</a:t>
            </a:r>
            <a:endParaRPr lang="en-US" sz="2000" dirty="0" smtClean="0">
              <a:latin typeface="Arial"/>
              <a:cs typeface="Arial"/>
            </a:endParaRP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June [Completed]</a:t>
            </a:r>
          </a:p>
          <a:p>
            <a:pPr marL="742950" lvl="1" indent="-285750">
              <a:lnSpc>
                <a:spcPct val="150000"/>
              </a:lnSpc>
              <a:buClr>
                <a:schemeClr val="accent1"/>
              </a:buClr>
              <a:buFont typeface="Wingdings" charset="2"/>
              <a:buChar char="§"/>
            </a:pPr>
            <a:r>
              <a:rPr lang="en-US" sz="2000" dirty="0" smtClean="0">
                <a:latin typeface="Arial"/>
                <a:cs typeface="Arial"/>
              </a:rPr>
              <a:t>Emergency Department (ED)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November [Completed]</a:t>
            </a:r>
          </a:p>
          <a:p>
            <a:pPr marL="742950" lvl="1" indent="-285750">
              <a:lnSpc>
                <a:spcPct val="150000"/>
              </a:lnSpc>
              <a:buClr>
                <a:schemeClr val="accent1"/>
              </a:buClr>
              <a:buFont typeface="Wingdings" charset="2"/>
              <a:buChar char="§"/>
            </a:pPr>
            <a:r>
              <a:rPr lang="en-US" sz="2000" dirty="0" smtClean="0">
                <a:latin typeface="Arial"/>
                <a:cs typeface="Arial"/>
              </a:rPr>
              <a:t>Outpatient Observation (OOD)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February</a:t>
            </a:r>
            <a:r>
              <a:rPr lang="en-US" dirty="0" smtClean="0">
                <a:solidFill>
                  <a:srgbClr val="00B050"/>
                </a:solidFill>
                <a:latin typeface="Arial"/>
                <a:cs typeface="Arial"/>
              </a:rPr>
              <a:t> </a:t>
            </a:r>
            <a:r>
              <a:rPr lang="en-US" b="1" dirty="0" smtClean="0">
                <a:solidFill>
                  <a:srgbClr val="00B050"/>
                </a:solidFill>
                <a:latin typeface="Arial"/>
                <a:cs typeface="Arial"/>
              </a:rPr>
              <a:t>[Completed]</a:t>
            </a:r>
          </a:p>
          <a:p>
            <a:pPr lvl="1">
              <a:buClr>
                <a:schemeClr val="accent1"/>
              </a:buClr>
            </a:pPr>
            <a:r>
              <a:rPr lang="en-US" sz="2000" dirty="0">
                <a:latin typeface="Arial"/>
                <a:cs typeface="Arial"/>
              </a:rPr>
              <a:t>	</a:t>
            </a:r>
            <a:endParaRPr lang="en-US" sz="2000" dirty="0" smtClean="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FY17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94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53943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*CURRENT* RELEASE TIMEFRAMES FOR EACH FILE</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742950" lvl="1" indent="-285750">
              <a:lnSpc>
                <a:spcPct val="150000"/>
              </a:lnSpc>
              <a:buClr>
                <a:schemeClr val="accent1"/>
              </a:buClr>
              <a:buFont typeface="Wingdings" charset="2"/>
              <a:buChar char="§"/>
            </a:pPr>
            <a:r>
              <a:rPr lang="en-US" sz="2000" dirty="0" smtClean="0">
                <a:latin typeface="Arial"/>
                <a:cs typeface="Arial"/>
              </a:rPr>
              <a:t>Inpatient (HIDD</a:t>
            </a:r>
            <a:r>
              <a:rPr lang="en-US" sz="2000" dirty="0">
                <a:latin typeface="Arial"/>
                <a:cs typeface="Arial"/>
              </a:rPr>
              <a:t>)</a:t>
            </a:r>
            <a:endParaRPr lang="en-US" sz="2000" dirty="0" smtClean="0">
              <a:latin typeface="Arial"/>
              <a:cs typeface="Arial"/>
            </a:endParaRP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June</a:t>
            </a:r>
          </a:p>
          <a:p>
            <a:pPr marL="742950" lvl="1" indent="-285750">
              <a:lnSpc>
                <a:spcPct val="150000"/>
              </a:lnSpc>
              <a:buClr>
                <a:schemeClr val="accent1"/>
              </a:buClr>
              <a:buFont typeface="Wingdings" charset="2"/>
              <a:buChar char="§"/>
            </a:pPr>
            <a:r>
              <a:rPr lang="en-US" sz="2000" dirty="0" smtClean="0">
                <a:latin typeface="Arial"/>
                <a:cs typeface="Arial"/>
              </a:rPr>
              <a:t>Emergency Department (ED)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August</a:t>
            </a:r>
          </a:p>
          <a:p>
            <a:pPr marL="742950" lvl="1" indent="-285750">
              <a:lnSpc>
                <a:spcPct val="150000"/>
              </a:lnSpc>
              <a:buClr>
                <a:schemeClr val="accent1"/>
              </a:buClr>
              <a:buFont typeface="Wingdings" charset="2"/>
              <a:buChar char="§"/>
            </a:pPr>
            <a:r>
              <a:rPr lang="en-US" sz="2000" dirty="0" smtClean="0">
                <a:latin typeface="Arial"/>
                <a:cs typeface="Arial"/>
              </a:rPr>
              <a:t>Outpatient Observation (OOD)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September</a:t>
            </a:r>
            <a:r>
              <a:rPr lang="en-US" sz="2000" dirty="0">
                <a:latin typeface="Arial"/>
                <a:cs typeface="Arial"/>
              </a:rPr>
              <a:t>	</a:t>
            </a:r>
            <a:endParaRPr lang="en-US" sz="2000" dirty="0" smtClean="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753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2614</TotalTime>
  <Words>3606</Words>
  <Application>Microsoft Office PowerPoint</Application>
  <PresentationFormat>On-screen Show (4:3)</PresentationFormat>
  <Paragraphs>419</Paragraphs>
  <Slides>37</Slides>
  <Notes>11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Use Agreements</vt:lpstr>
      <vt:lpstr>Compliance</vt:lpstr>
      <vt:lpstr>Compliance</vt:lpstr>
      <vt:lpstr>PowerPoint Presentation</vt:lpstr>
      <vt:lpstr>Compliance</vt:lpstr>
      <vt:lpstr>Compliance</vt:lpstr>
      <vt:lpstr>Compliance</vt:lpstr>
      <vt:lpstr>Compliance</vt:lpstr>
      <vt:lpstr>PowerPoint Presentation</vt:lpstr>
      <vt:lpstr>CHIA Data Use Agreement Audits</vt:lpstr>
      <vt:lpstr>General Areas of Non-Compliance</vt:lpstr>
      <vt:lpstr>General Areas of Non-Compliance:</vt:lpstr>
      <vt:lpstr>General Areas of Non-Compliance:</vt:lpstr>
      <vt:lpstr>Inventory</vt:lpstr>
      <vt:lpstr>Access</vt:lpstr>
      <vt:lpstr>What Happens If Our Organization Fails an Audit?</vt:lpstr>
      <vt:lpstr>PowerPoint Presentation</vt:lpstr>
      <vt:lpstr>Question: Since the Centers for Disease Control and Prevention (CDC) launched their human papillomavirus (HPV) Vaccine #PreventCancerTogether campaign, we are interested in applying for the MA APCD to evaluate demographic and provider trends in following the CDC’s recommendations to HPV vaccinate children ages 11 or 12.  Is there enough information in the MA APCD to conduct this type of study?</vt:lpstr>
      <vt:lpstr>PowerPoint Presentation</vt:lpstr>
      <vt:lpstr>What is Minimum Data Use?</vt:lpstr>
      <vt:lpstr>PowerPoint Presentation</vt:lpstr>
      <vt:lpstr>PowerPoint Presentation</vt:lpstr>
      <vt:lpstr>PowerPoint Presentation</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Vogel, Rick</cp:lastModifiedBy>
  <cp:revision>76</cp:revision>
  <cp:lastPrinted>2019-02-26T19:42:26Z</cp:lastPrinted>
  <dcterms:created xsi:type="dcterms:W3CDTF">2018-01-09T20:21:29Z</dcterms:created>
  <dcterms:modified xsi:type="dcterms:W3CDTF">2019-05-29T14:59:30Z</dcterms:modified>
</cp:coreProperties>
</file>