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Lst>
  <p:notesMasterIdLst>
    <p:notesMasterId r:id="rId21"/>
  </p:notesMasterIdLst>
  <p:handoutMasterIdLst>
    <p:handoutMasterId r:id="rId22"/>
  </p:handoutMasterIdLst>
  <p:sldIdLst>
    <p:sldId id="317" r:id="rId5"/>
    <p:sldId id="264" r:id="rId6"/>
    <p:sldId id="566" r:id="rId7"/>
    <p:sldId id="623" r:id="rId8"/>
    <p:sldId id="615" r:id="rId9"/>
    <p:sldId id="612" r:id="rId10"/>
    <p:sldId id="629" r:id="rId11"/>
    <p:sldId id="622" r:id="rId12"/>
    <p:sldId id="574" r:id="rId13"/>
    <p:sldId id="630" r:id="rId14"/>
    <p:sldId id="631" r:id="rId15"/>
    <p:sldId id="632" r:id="rId16"/>
    <p:sldId id="633" r:id="rId17"/>
    <p:sldId id="634" r:id="rId18"/>
    <p:sldId id="296" r:id="rId19"/>
    <p:sldId id="560"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1" autoAdjust="0"/>
    <p:restoredTop sz="89371" autoAdjust="0"/>
  </p:normalViewPr>
  <p:slideViewPr>
    <p:cSldViewPr snapToGrid="0" snapToObjects="1" showGuides="1">
      <p:cViewPr>
        <p:scale>
          <a:sx n="97" d="100"/>
          <a:sy n="97" d="100"/>
        </p:scale>
        <p:origin x="-340" y="1860"/>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10/26/2016</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10/26/2016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10</a:t>
            </a:fld>
            <a:endParaRPr lang="en-US"/>
          </a:p>
        </p:txBody>
      </p:sp>
    </p:spTree>
    <p:extLst>
      <p:ext uri="{BB962C8B-B14F-4D97-AF65-F5344CB8AC3E}">
        <p14:creationId xmlns:p14="http://schemas.microsoft.com/office/powerpoint/2010/main" val="384770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139648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12</a:t>
            </a:fld>
            <a:endParaRPr lang="en-US"/>
          </a:p>
        </p:txBody>
      </p:sp>
    </p:spTree>
    <p:extLst>
      <p:ext uri="{BB962C8B-B14F-4D97-AF65-F5344CB8AC3E}">
        <p14:creationId xmlns:p14="http://schemas.microsoft.com/office/powerpoint/2010/main" val="171428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13</a:t>
            </a:fld>
            <a:endParaRPr lang="en-US"/>
          </a:p>
        </p:txBody>
      </p:sp>
    </p:spTree>
    <p:extLst>
      <p:ext uri="{BB962C8B-B14F-4D97-AF65-F5344CB8AC3E}">
        <p14:creationId xmlns:p14="http://schemas.microsoft.com/office/powerpoint/2010/main" val="38003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14</a:t>
            </a:fld>
            <a:endParaRPr lang="en-US"/>
          </a:p>
        </p:txBody>
      </p:sp>
    </p:spTree>
    <p:extLst>
      <p:ext uri="{BB962C8B-B14F-4D97-AF65-F5344CB8AC3E}">
        <p14:creationId xmlns:p14="http://schemas.microsoft.com/office/powerpoint/2010/main" val="127819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16</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40798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232293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9334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8618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7</a:t>
            </a:fld>
            <a:endParaRPr lang="en-US"/>
          </a:p>
        </p:txBody>
      </p:sp>
    </p:spTree>
    <p:extLst>
      <p:ext uri="{BB962C8B-B14F-4D97-AF65-F5344CB8AC3E}">
        <p14:creationId xmlns:p14="http://schemas.microsoft.com/office/powerpoint/2010/main" val="360471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8</a:t>
            </a:fld>
            <a:endParaRPr lang="en-US"/>
          </a:p>
        </p:txBody>
      </p:sp>
    </p:spTree>
    <p:extLst>
      <p:ext uri="{BB962C8B-B14F-4D97-AF65-F5344CB8AC3E}">
        <p14:creationId xmlns:p14="http://schemas.microsoft.com/office/powerpoint/2010/main" val="35155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9</a:t>
            </a:fld>
            <a:endParaRPr lang="en-US"/>
          </a:p>
        </p:txBody>
      </p:sp>
    </p:spTree>
    <p:extLst>
      <p:ext uri="{BB962C8B-B14F-4D97-AF65-F5344CB8AC3E}">
        <p14:creationId xmlns:p14="http://schemas.microsoft.com/office/powerpoint/2010/main" val="120281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96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49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71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77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20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88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85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36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76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76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37D42-4AA2-4005-A829-2EF29F1FFB8E}" type="datetimeFigureOut">
              <a:rPr lang="en-US" smtClean="0">
                <a:solidFill>
                  <a:prstClr val="black">
                    <a:tint val="75000"/>
                  </a:prstClr>
                </a:solidFill>
              </a:rPr>
              <a:pPr/>
              <a:t>10/26/2016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1FA929-6FCD-49C6-8140-E86BA23783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3A837D42-4AA2-4005-A829-2EF29F1FFB8E}" type="datetimeFigureOut">
              <a:rPr lang="en-US" smtClean="0">
                <a:solidFill>
                  <a:prstClr val="black">
                    <a:tint val="75000"/>
                  </a:prstClr>
                </a:solidFill>
                <a:latin typeface="Calibri"/>
                <a:ea typeface="+mn-ea"/>
                <a:cs typeface="+mn-cs"/>
              </a:rPr>
              <a:pPr defTabSz="914400" fontAlgn="auto">
                <a:spcBef>
                  <a:spcPts val="0"/>
                </a:spcBef>
                <a:spcAft>
                  <a:spcPts val="0"/>
                </a:spcAft>
              </a:pPr>
              <a:t>10/26/2016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01FA929-6FCD-49C6-8140-E86BA23783B6}"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060248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G_b_VuPbPAhVBaD4KHTRxCUMQjRwIBw&amp;url=http://e7apo.com/processes.html&amp;psig=AFQjCNEZuMW68sejWR5QFvsA1mmrviMpTg&amp;ust=147750160959748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non-government-agency-apcd-reque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chiamass.gov/assets/Uploads/data-apps/Application-Submission-IRBNet-Tutorial.pdf" TargetMode="External"/><Relationship Id="rId5" Type="http://schemas.openxmlformats.org/officeDocument/2006/relationships/image" Target="../media/image5.png"/><Relationship Id="rId4" Type="http://schemas.openxmlformats.org/officeDocument/2006/relationships/hyperlink" Target="http://www.chiamass.gov/non-government-agency-case-mix-reques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MA APCD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October 25, 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77000" cy="1143000"/>
          </a:xfrm>
        </p:spPr>
        <p:txBody>
          <a:bodyPr>
            <a:noAutofit/>
          </a:bodyPr>
          <a:lstStyle/>
          <a:p>
            <a:r>
              <a:rPr lang="en-US" sz="2800" b="1" u="sng" dirty="0">
                <a:solidFill>
                  <a:schemeClr val="tx2"/>
                </a:solidFill>
              </a:rPr>
              <a:t>Question</a:t>
            </a:r>
            <a:r>
              <a:rPr lang="en-US" sz="2800" b="1" dirty="0">
                <a:solidFill>
                  <a:schemeClr val="tx2"/>
                </a:solidFill>
              </a:rPr>
              <a:t>: What should I do if the Member Link Entity </a:t>
            </a:r>
            <a:r>
              <a:rPr lang="en-US" sz="2800" b="1" dirty="0" smtClean="0">
                <a:solidFill>
                  <a:schemeClr val="tx2"/>
                </a:solidFill>
              </a:rPr>
              <a:t>Identifier </a:t>
            </a:r>
            <a:r>
              <a:rPr lang="en-US" sz="2800" b="1" dirty="0">
                <a:solidFill>
                  <a:schemeClr val="tx2"/>
                </a:solidFill>
              </a:rPr>
              <a:t>(MEID) is missing? </a:t>
            </a:r>
          </a:p>
        </p:txBody>
      </p:sp>
      <p:sp>
        <p:nvSpPr>
          <p:cNvPr id="3" name="Content Placeholder 2"/>
          <p:cNvSpPr>
            <a:spLocks noGrp="1"/>
          </p:cNvSpPr>
          <p:nvPr>
            <p:ph idx="1"/>
          </p:nvPr>
        </p:nvSpPr>
        <p:spPr>
          <a:xfrm>
            <a:off x="76200" y="1524001"/>
            <a:ext cx="9067800" cy="3886200"/>
          </a:xfrm>
        </p:spPr>
        <p:txBody>
          <a:bodyPr>
            <a:normAutofit fontScale="25000" lnSpcReduction="20000"/>
          </a:bodyPr>
          <a:lstStyle/>
          <a:p>
            <a:pPr marL="0" indent="0">
              <a:buNone/>
            </a:pPr>
            <a:r>
              <a:rPr lang="en-US" sz="7200" b="1" u="sng" dirty="0" smtClean="0"/>
              <a:t>Answer</a:t>
            </a:r>
            <a:r>
              <a:rPr lang="en-US" sz="7200" dirty="0" smtClean="0"/>
              <a:t>: APCD Releases 3.0, 4.0, and 5.0 include </a:t>
            </a:r>
            <a:r>
              <a:rPr lang="en-US" sz="7200" dirty="0"/>
              <a:t>a derived </a:t>
            </a:r>
            <a:r>
              <a:rPr lang="en-US" sz="7200" dirty="0" smtClean="0"/>
              <a:t>MEID </a:t>
            </a:r>
            <a:r>
              <a:rPr lang="en-US" sz="7200" dirty="0"/>
              <a:t>that </a:t>
            </a:r>
            <a:r>
              <a:rPr lang="en-US" sz="7200" dirty="0" smtClean="0"/>
              <a:t>intended to identify a </a:t>
            </a:r>
            <a:r>
              <a:rPr lang="en-US" sz="7200" b="1" dirty="0" smtClean="0">
                <a:solidFill>
                  <a:srgbClr val="0070C0"/>
                </a:solidFill>
              </a:rPr>
              <a:t>unique person </a:t>
            </a:r>
            <a:r>
              <a:rPr lang="en-US" sz="7200" dirty="0" smtClean="0"/>
              <a:t>common across all Carriers </a:t>
            </a:r>
            <a:r>
              <a:rPr lang="en-US" sz="7200" dirty="0"/>
              <a:t>and </a:t>
            </a:r>
            <a:r>
              <a:rPr lang="en-US" sz="7200" dirty="0" smtClean="0"/>
              <a:t>over time </a:t>
            </a:r>
            <a:r>
              <a:rPr lang="en-US" sz="7200" dirty="0"/>
              <a:t>within a release.  </a:t>
            </a:r>
            <a:r>
              <a:rPr lang="en-US" sz="7200" dirty="0" smtClean="0"/>
              <a:t>When the MEID is missing for any given subset of eligibility or claims records, </a:t>
            </a:r>
            <a:r>
              <a:rPr lang="en-US" sz="7200" dirty="0"/>
              <a:t>an alternative way to achieve linkage is to use the C</a:t>
            </a:r>
            <a:r>
              <a:rPr lang="en-US" sz="7200" dirty="0" smtClean="0"/>
              <a:t>arrier’s OrgID number </a:t>
            </a:r>
            <a:r>
              <a:rPr lang="en-US" sz="7200" b="1" dirty="0"/>
              <a:t>plus</a:t>
            </a:r>
            <a:r>
              <a:rPr lang="en-US" sz="7200" dirty="0"/>
              <a:t> the Carrier Specific Unique Member ID as a </a:t>
            </a:r>
            <a:r>
              <a:rPr lang="en-US" sz="7200" b="1" dirty="0"/>
              <a:t>concatenated key</a:t>
            </a:r>
            <a:r>
              <a:rPr lang="en-US" sz="7200" b="1" dirty="0" smtClean="0"/>
              <a:t>:</a:t>
            </a:r>
          </a:p>
          <a:p>
            <a:pPr marL="0" indent="0">
              <a:buNone/>
            </a:pPr>
            <a:endParaRPr lang="en-US" sz="7200" b="1" dirty="0" smtClean="0"/>
          </a:p>
          <a:p>
            <a:pPr marL="800100" lvl="2" indent="0">
              <a:buNone/>
            </a:pPr>
            <a:r>
              <a:rPr lang="en-US" sz="7200" b="1" dirty="0" smtClean="0"/>
              <a:t>For APCD Release 5.0 </a:t>
            </a:r>
          </a:p>
          <a:p>
            <a:pPr marL="800100" lvl="2" indent="0">
              <a:buNone/>
            </a:pPr>
            <a:r>
              <a:rPr lang="en-US" sz="7200" dirty="0" smtClean="0"/>
              <a:t>		</a:t>
            </a:r>
            <a:r>
              <a:rPr lang="en-US" sz="7200" b="1" dirty="0" smtClean="0">
                <a:solidFill>
                  <a:srgbClr val="FF0000"/>
                </a:solidFill>
              </a:rPr>
              <a:t>ORGID </a:t>
            </a:r>
            <a:r>
              <a:rPr lang="en-US" sz="7200" b="1" dirty="0">
                <a:solidFill>
                  <a:srgbClr val="FF0000"/>
                </a:solidFill>
              </a:rPr>
              <a:t>+ </a:t>
            </a:r>
            <a:r>
              <a:rPr lang="en-US" sz="7200" b="1" dirty="0" smtClean="0">
                <a:solidFill>
                  <a:srgbClr val="FF0000"/>
                </a:solidFill>
              </a:rPr>
              <a:t>CHIACARRIERSPECIFICUNIQUEMEMBERID</a:t>
            </a:r>
          </a:p>
          <a:p>
            <a:pPr marL="800100" lvl="2" indent="0">
              <a:buNone/>
            </a:pPr>
            <a:endParaRPr lang="en-US" sz="7200" b="1" dirty="0" smtClean="0">
              <a:solidFill>
                <a:srgbClr val="0070C0"/>
              </a:solidFill>
            </a:endParaRPr>
          </a:p>
          <a:p>
            <a:pPr marL="800100" lvl="2" indent="0">
              <a:buNone/>
            </a:pPr>
            <a:r>
              <a:rPr lang="en-US" sz="7200" b="1" dirty="0" smtClean="0"/>
              <a:t>For APCD Release 3.0 and 4.0</a:t>
            </a:r>
          </a:p>
          <a:p>
            <a:pPr marL="800100" lvl="2" indent="0">
              <a:buNone/>
            </a:pPr>
            <a:r>
              <a:rPr lang="en-US" sz="7200" dirty="0" smtClean="0"/>
              <a:t>		</a:t>
            </a:r>
            <a:r>
              <a:rPr lang="en-US" sz="7200" b="1" dirty="0" smtClean="0">
                <a:solidFill>
                  <a:srgbClr val="FF0000"/>
                </a:solidFill>
              </a:rPr>
              <a:t>ORGID + HASHCARRIERSPECIFICUNIQUEMEMBERID</a:t>
            </a:r>
          </a:p>
          <a:p>
            <a:pPr marL="0" indent="0">
              <a:buNone/>
            </a:pPr>
            <a:endParaRPr lang="en-US" sz="7200" b="1" dirty="0" smtClean="0">
              <a:solidFill>
                <a:srgbClr val="0070C0"/>
              </a:solidFill>
            </a:endParaRPr>
          </a:p>
          <a:p>
            <a:pPr marL="0" indent="0">
              <a:buNone/>
            </a:pPr>
            <a:r>
              <a:rPr lang="en-US" sz="7200" dirty="0" smtClean="0"/>
              <a:t>This </a:t>
            </a:r>
            <a:r>
              <a:rPr lang="en-US" sz="7200" dirty="0"/>
              <a:t>key will identify a </a:t>
            </a:r>
            <a:r>
              <a:rPr lang="en-US" sz="7200" b="1" dirty="0">
                <a:solidFill>
                  <a:srgbClr val="0070C0"/>
                </a:solidFill>
              </a:rPr>
              <a:t>unique member </a:t>
            </a:r>
            <a:r>
              <a:rPr lang="en-US" sz="7200" b="1" u="sng" dirty="0">
                <a:solidFill>
                  <a:srgbClr val="0070C0"/>
                </a:solidFill>
              </a:rPr>
              <a:t>within</a:t>
            </a:r>
            <a:r>
              <a:rPr lang="en-US" sz="7200" b="1" dirty="0">
                <a:solidFill>
                  <a:srgbClr val="0070C0"/>
                </a:solidFill>
              </a:rPr>
              <a:t> a Carrier</a:t>
            </a:r>
            <a:r>
              <a:rPr lang="en-US" sz="7200" dirty="0"/>
              <a:t>, and will be constant across </a:t>
            </a:r>
            <a:r>
              <a:rPr lang="en-US" sz="7200" dirty="0" smtClean="0"/>
              <a:t>member eligibility (ME) and </a:t>
            </a:r>
            <a:r>
              <a:rPr lang="en-US" sz="7200" dirty="0"/>
              <a:t>all </a:t>
            </a:r>
            <a:r>
              <a:rPr lang="en-US" sz="7200" dirty="0" smtClean="0"/>
              <a:t>medical (MC), pharmacy (PC), and dental claims (DC) data files.  </a:t>
            </a:r>
          </a:p>
          <a:p>
            <a:pPr marL="0" indent="0">
              <a:buNone/>
            </a:pPr>
            <a:endParaRPr lang="en-US" sz="7200" dirty="0"/>
          </a:p>
          <a:p>
            <a:pPr marL="0" indent="0">
              <a:buNone/>
            </a:pPr>
            <a:r>
              <a:rPr lang="en-US" sz="7200" dirty="0" smtClean="0"/>
              <a:t>Please note </a:t>
            </a:r>
            <a:r>
              <a:rPr lang="en-US" sz="7200" dirty="0"/>
              <a:t>that these </a:t>
            </a:r>
            <a:r>
              <a:rPr lang="en-US" sz="7200" dirty="0" smtClean="0"/>
              <a:t>OrgID and Carrier Specific Unique Member ID data elements </a:t>
            </a:r>
            <a:r>
              <a:rPr lang="en-US" sz="7200" dirty="0"/>
              <a:t>(columns) are present on every record </a:t>
            </a:r>
            <a:r>
              <a:rPr lang="en-US" sz="7200" dirty="0" smtClean="0"/>
              <a:t>(row) across </a:t>
            </a:r>
            <a:r>
              <a:rPr lang="en-US" sz="7200" dirty="0"/>
              <a:t>all filing types. There are some caveats, in that the reported Carrier Specific Unique Member ID is subject to a small percentage of error as reported by the carrier. </a:t>
            </a:r>
            <a:r>
              <a:rPr lang="en-US" sz="7200" dirty="0" smtClean="0"/>
              <a:t>Again, while the MEID identifies a unique person across all Carriers, the concatenated key identifies a unique person within a Carrier.</a:t>
            </a:r>
          </a:p>
          <a:p>
            <a:pPr marL="0" indent="0">
              <a:buNone/>
            </a:pPr>
            <a:endParaRPr lang="en-US" sz="2000" dirty="0"/>
          </a:p>
        </p:txBody>
      </p:sp>
      <p:pic>
        <p:nvPicPr>
          <p:cNvPr id="1026" name="Picture 2" descr="https://www.ncver.edu.au/__data/assets/image/0017/44702/datalinkag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8415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9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74" y="152400"/>
            <a:ext cx="8930326" cy="1143000"/>
          </a:xfrm>
        </p:spPr>
        <p:txBody>
          <a:bodyPr>
            <a:noAutofit/>
          </a:bodyPr>
          <a:lstStyle/>
          <a:p>
            <a:r>
              <a:rPr lang="en-US" sz="2000" b="1" u="sng" dirty="0">
                <a:solidFill>
                  <a:schemeClr val="tx2"/>
                </a:solidFill>
              </a:rPr>
              <a:t>Question</a:t>
            </a:r>
            <a:r>
              <a:rPr lang="en-US" sz="2000" b="1" dirty="0">
                <a:solidFill>
                  <a:schemeClr val="tx2"/>
                </a:solidFill>
              </a:rPr>
              <a:t>: I would like to do geographic analysis of medical procedures. My study does not require data from the eligibility file. </a:t>
            </a:r>
            <a:r>
              <a:rPr lang="en-US" sz="2000" b="1" dirty="0" smtClean="0">
                <a:solidFill>
                  <a:schemeClr val="tx2"/>
                </a:solidFill>
              </a:rPr>
              <a:t>However, </a:t>
            </a:r>
            <a:r>
              <a:rPr lang="en-US" sz="2000" b="1" dirty="0">
                <a:solidFill>
                  <a:schemeClr val="tx2"/>
                </a:solidFill>
              </a:rPr>
              <a:t>since member ZIP code data is in both the claims file and eligibility file, are there any differences in the completeness of member ZIP code data in different APCD file types?</a:t>
            </a:r>
          </a:p>
        </p:txBody>
      </p:sp>
      <p:graphicFrame>
        <p:nvGraphicFramePr>
          <p:cNvPr id="4" name="Table 3"/>
          <p:cNvGraphicFramePr>
            <a:graphicFrameLocks noGrp="1"/>
          </p:cNvGraphicFramePr>
          <p:nvPr>
            <p:extLst>
              <p:ext uri="{D42A27DB-BD31-4B8C-83A1-F6EECF244321}">
                <p14:modId xmlns:p14="http://schemas.microsoft.com/office/powerpoint/2010/main" val="1376028622"/>
              </p:ext>
            </p:extLst>
          </p:nvPr>
        </p:nvGraphicFramePr>
        <p:xfrm>
          <a:off x="1600200" y="3505200"/>
          <a:ext cx="5867400" cy="2651780"/>
        </p:xfrm>
        <a:graphic>
          <a:graphicData uri="http://schemas.openxmlformats.org/drawingml/2006/table">
            <a:tbl>
              <a:tblPr firstRow="1" firstCol="1" bandRow="1">
                <a:tableStyleId>{5C22544A-7EE6-4342-B048-85BDC9FD1C3A}</a:tableStyleId>
              </a:tblPr>
              <a:tblGrid>
                <a:gridCol w="2133599"/>
                <a:gridCol w="3733801"/>
              </a:tblGrid>
              <a:tr h="685800">
                <a:tc>
                  <a:txBody>
                    <a:bodyPr/>
                    <a:lstStyle/>
                    <a:p>
                      <a:pPr marL="0" marR="0">
                        <a:lnSpc>
                          <a:spcPct val="115000"/>
                        </a:lnSpc>
                        <a:spcBef>
                          <a:spcPts val="0"/>
                        </a:spcBef>
                        <a:spcAft>
                          <a:spcPts val="0"/>
                        </a:spcAft>
                      </a:pPr>
                      <a:r>
                        <a:rPr lang="en-US" sz="1800" dirty="0">
                          <a:effectLst/>
                        </a:rPr>
                        <a:t>File Type</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rPr>
                        <a:t>Percent Completeness of Member ZIP Code for Massachusetts Residents</a:t>
                      </a:r>
                      <a:endParaRPr lang="en-US" sz="1800">
                        <a:effectLst/>
                        <a:latin typeface="Calibri"/>
                        <a:ea typeface="Calibri"/>
                        <a:cs typeface="Times New Roman"/>
                      </a:endParaRPr>
                    </a:p>
                  </a:txBody>
                  <a:tcPr marL="68580" marR="68580" marT="0" marB="0" anchor="b"/>
                </a:tc>
              </a:tr>
              <a:tr h="491495">
                <a:tc>
                  <a:txBody>
                    <a:bodyPr/>
                    <a:lstStyle/>
                    <a:p>
                      <a:pPr marL="0" marR="0">
                        <a:lnSpc>
                          <a:spcPct val="115000"/>
                        </a:lnSpc>
                        <a:spcBef>
                          <a:spcPts val="0"/>
                        </a:spcBef>
                        <a:spcAft>
                          <a:spcPts val="0"/>
                        </a:spcAft>
                      </a:pPr>
                      <a:r>
                        <a:rPr lang="en-US" sz="1800" dirty="0">
                          <a:effectLst/>
                        </a:rPr>
                        <a:t>Member Eligibility</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rPr>
                        <a:t>99.99%</a:t>
                      </a:r>
                      <a:endParaRPr lang="en-US" sz="1800" b="1" dirty="0">
                        <a:effectLst/>
                        <a:latin typeface="Calibri"/>
                        <a:ea typeface="Calibri"/>
                        <a:cs typeface="Times New Roman"/>
                      </a:endParaRPr>
                    </a:p>
                  </a:txBody>
                  <a:tcPr marL="68580" marR="68580" marT="0" marB="0" anchor="b"/>
                </a:tc>
              </a:tr>
              <a:tr h="491495">
                <a:tc>
                  <a:txBody>
                    <a:bodyPr/>
                    <a:lstStyle/>
                    <a:p>
                      <a:pPr marL="0" marR="0">
                        <a:lnSpc>
                          <a:spcPct val="115000"/>
                        </a:lnSpc>
                        <a:spcBef>
                          <a:spcPts val="0"/>
                        </a:spcBef>
                        <a:spcAft>
                          <a:spcPts val="0"/>
                        </a:spcAft>
                      </a:pPr>
                      <a:r>
                        <a:rPr lang="en-US" sz="1800">
                          <a:effectLst/>
                        </a:rPr>
                        <a:t>Dental Claims</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rPr>
                        <a:t>97.60%</a:t>
                      </a:r>
                      <a:endParaRPr lang="en-US" sz="1800" b="1" dirty="0">
                        <a:effectLst/>
                        <a:latin typeface="Calibri"/>
                        <a:ea typeface="Calibri"/>
                        <a:cs typeface="Times New Roman"/>
                      </a:endParaRPr>
                    </a:p>
                  </a:txBody>
                  <a:tcPr marL="68580" marR="68580" marT="0" marB="0" anchor="b"/>
                </a:tc>
              </a:tr>
              <a:tr h="491495">
                <a:tc>
                  <a:txBody>
                    <a:bodyPr/>
                    <a:lstStyle/>
                    <a:p>
                      <a:pPr marL="0" marR="0">
                        <a:lnSpc>
                          <a:spcPct val="115000"/>
                        </a:lnSpc>
                        <a:spcBef>
                          <a:spcPts val="0"/>
                        </a:spcBef>
                        <a:spcAft>
                          <a:spcPts val="0"/>
                        </a:spcAft>
                      </a:pPr>
                      <a:r>
                        <a:rPr lang="en-US" sz="1800">
                          <a:effectLst/>
                        </a:rPr>
                        <a:t>Pharmacy Claims</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rPr>
                        <a:t>92.09%</a:t>
                      </a:r>
                      <a:endParaRPr lang="en-US" sz="1800" b="1" dirty="0">
                        <a:effectLst/>
                        <a:latin typeface="Calibri"/>
                        <a:ea typeface="Calibri"/>
                        <a:cs typeface="Times New Roman"/>
                      </a:endParaRPr>
                    </a:p>
                  </a:txBody>
                  <a:tcPr marL="68580" marR="68580" marT="0" marB="0" anchor="b"/>
                </a:tc>
              </a:tr>
              <a:tr h="491495">
                <a:tc>
                  <a:txBody>
                    <a:bodyPr/>
                    <a:lstStyle/>
                    <a:p>
                      <a:pPr marL="0" marR="0">
                        <a:lnSpc>
                          <a:spcPct val="115000"/>
                        </a:lnSpc>
                        <a:spcBef>
                          <a:spcPts val="0"/>
                        </a:spcBef>
                        <a:spcAft>
                          <a:spcPts val="0"/>
                        </a:spcAft>
                      </a:pPr>
                      <a:r>
                        <a:rPr lang="en-US" sz="1800">
                          <a:effectLst/>
                        </a:rPr>
                        <a:t>Medical Claims</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rPr>
                        <a:t>90.63%</a:t>
                      </a:r>
                      <a:endParaRPr lang="en-US" sz="1800" b="1" dirty="0">
                        <a:effectLst/>
                        <a:latin typeface="Calibri"/>
                        <a:ea typeface="Calibri"/>
                        <a:cs typeface="Times New Roman"/>
                      </a:endParaRPr>
                    </a:p>
                  </a:txBody>
                  <a:tcPr marL="68580" marR="68580" marT="0" marB="0" anchor="b"/>
                </a:tc>
              </a:tr>
            </a:tbl>
          </a:graphicData>
        </a:graphic>
      </p:graphicFrame>
      <p:sp>
        <p:nvSpPr>
          <p:cNvPr id="5" name="AutoShape 2" descr="Image result for data completeness">
            <a:hlinkClick r:id="rId3"/>
          </p:cNvPr>
          <p:cNvSpPr>
            <a:spLocks noChangeAspect="1" noChangeArrowheads="1"/>
          </p:cNvSpPr>
          <p:nvPr/>
        </p:nvSpPr>
        <p:spPr bwMode="auto">
          <a:xfrm>
            <a:off x="38100"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US">
              <a:solidFill>
                <a:prstClr val="black"/>
              </a:solidFill>
              <a:latin typeface="Calibri"/>
              <a:ea typeface="+mn-ea"/>
              <a:cs typeface="+mn-cs"/>
            </a:endParaRPr>
          </a:p>
        </p:txBody>
      </p:sp>
      <p:sp>
        <p:nvSpPr>
          <p:cNvPr id="6" name="TextBox 5"/>
          <p:cNvSpPr txBox="1"/>
          <p:nvPr/>
        </p:nvSpPr>
        <p:spPr>
          <a:xfrm>
            <a:off x="228600" y="1524000"/>
            <a:ext cx="8610600" cy="1754326"/>
          </a:xfrm>
          <a:prstGeom prst="rect">
            <a:avLst/>
          </a:prstGeom>
          <a:noFill/>
        </p:spPr>
        <p:txBody>
          <a:bodyPr wrap="square" rtlCol="0">
            <a:spAutoFit/>
          </a:bodyPr>
          <a:lstStyle/>
          <a:p>
            <a:pPr defTabSz="914400" fontAlgn="auto">
              <a:spcBef>
                <a:spcPts val="0"/>
              </a:spcBef>
              <a:spcAft>
                <a:spcPts val="0"/>
              </a:spcAft>
            </a:pPr>
            <a:r>
              <a:rPr lang="en-US" u="sng" dirty="0" smtClean="0">
                <a:solidFill>
                  <a:prstClr val="black"/>
                </a:solidFill>
                <a:latin typeface="Calibri"/>
                <a:ea typeface="+mn-ea"/>
                <a:cs typeface="+mn-cs"/>
              </a:rPr>
              <a:t>Answer</a:t>
            </a:r>
            <a:r>
              <a:rPr lang="en-US" dirty="0" smtClean="0">
                <a:solidFill>
                  <a:prstClr val="black"/>
                </a:solidFill>
                <a:latin typeface="Calibri"/>
                <a:ea typeface="+mn-ea"/>
                <a:cs typeface="+mn-cs"/>
              </a:rPr>
              <a:t>: In APCD Release 5.0, for Massachusetts residents,  the ZIP Code data for the different file types is over 90 percent complete with the Member Eligibility file having the highest percent completeness (99.99% complete) where for 9,778,160 distinct MA resident MEIDs, only  806 MEIDs are missing ZIP code data.  So for the small percent of instances where the ZIP Code data is missing in the claims file, that data would likely be available in the eligibility file which has a high percent of completeness.</a:t>
            </a: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200348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 y="-7856"/>
            <a:ext cx="9220200" cy="769856"/>
          </a:xfrm>
        </p:spPr>
        <p:txBody>
          <a:bodyPr>
            <a:noAutofit/>
          </a:bodyPr>
          <a:lstStyle/>
          <a:p>
            <a:r>
              <a:rPr lang="en-US" sz="3000" b="1" u="sng" dirty="0">
                <a:solidFill>
                  <a:schemeClr val="tx2"/>
                </a:solidFill>
              </a:rPr>
              <a:t>Question</a:t>
            </a:r>
            <a:r>
              <a:rPr lang="en-US" sz="3000" b="1" dirty="0">
                <a:solidFill>
                  <a:schemeClr val="tx2"/>
                </a:solidFill>
              </a:rPr>
              <a:t>: Is </a:t>
            </a:r>
            <a:r>
              <a:rPr lang="en-US" sz="3000" b="1" dirty="0" smtClean="0">
                <a:solidFill>
                  <a:schemeClr val="tx2"/>
                </a:solidFill>
              </a:rPr>
              <a:t>death </a:t>
            </a:r>
            <a:r>
              <a:rPr lang="en-US" sz="3000" b="1" dirty="0">
                <a:solidFill>
                  <a:schemeClr val="tx2"/>
                </a:solidFill>
              </a:rPr>
              <a:t>data available in Case Mix and APCD?</a:t>
            </a:r>
          </a:p>
        </p:txBody>
      </p:sp>
      <p:sp>
        <p:nvSpPr>
          <p:cNvPr id="4" name="TextBox 3"/>
          <p:cNvSpPr txBox="1"/>
          <p:nvPr/>
        </p:nvSpPr>
        <p:spPr>
          <a:xfrm>
            <a:off x="381000" y="533400"/>
            <a:ext cx="8610600" cy="6555641"/>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cs typeface="+mn-cs"/>
              </a:rPr>
              <a:t>Answer: The specification for currently released case mix data have information on expired during inpatient , outpatient ED or observation stay care, on dead on arrival to the ED. The APCD contains data on expired patients but also includes medical setting and non-medical setting hospice deaths. The date of death in the eligibility file is only released to approved Government data users.</a:t>
            </a:r>
          </a:p>
          <a:p>
            <a:pPr defTabSz="914400" fontAlgn="auto">
              <a:spcBef>
                <a:spcPts val="0"/>
              </a:spcBef>
              <a:spcAft>
                <a:spcPts val="0"/>
              </a:spcAft>
            </a:pPr>
            <a:endParaRPr lang="en-US" sz="1600" dirty="0" smtClean="0">
              <a:solidFill>
                <a:prstClr val="black"/>
              </a:solidFill>
              <a:latin typeface="Calibri"/>
              <a:ea typeface="+mn-ea"/>
              <a:cs typeface="+mn-cs"/>
            </a:endParaRPr>
          </a:p>
          <a:p>
            <a:pPr defTabSz="914400" fontAlgn="auto">
              <a:spcBef>
                <a:spcPts val="0"/>
              </a:spcBef>
              <a:spcAft>
                <a:spcPts val="0"/>
              </a:spcAft>
            </a:pPr>
            <a:r>
              <a:rPr lang="en-US" sz="2000" b="1" u="sng" dirty="0">
                <a:solidFill>
                  <a:srgbClr val="0070C0"/>
                </a:solidFill>
                <a:latin typeface="Calibri"/>
                <a:ea typeface="+mn-ea"/>
                <a:cs typeface="+mn-cs"/>
              </a:rPr>
              <a:t>Case Mix</a:t>
            </a:r>
          </a:p>
          <a:p>
            <a:pPr defTabSz="914400" fontAlgn="auto">
              <a:spcBef>
                <a:spcPts val="0"/>
              </a:spcBef>
              <a:spcAft>
                <a:spcPts val="0"/>
              </a:spcAft>
            </a:pPr>
            <a:r>
              <a:rPr lang="en-US" sz="1600" b="1" dirty="0" smtClean="0">
                <a:solidFill>
                  <a:prstClr val="black"/>
                </a:solidFill>
                <a:latin typeface="Calibri"/>
                <a:ea typeface="+mn-ea"/>
                <a:cs typeface="+mn-cs"/>
              </a:rPr>
              <a:t>Discharge Status</a:t>
            </a:r>
            <a:endParaRPr lang="en-US" sz="1600" b="1" dirty="0">
              <a:solidFill>
                <a:prstClr val="black"/>
              </a:solidFill>
              <a:latin typeface="Calibri"/>
              <a:ea typeface="+mn-ea"/>
              <a:cs typeface="+mn-cs"/>
            </a:endParaRPr>
          </a:p>
          <a:p>
            <a:pPr marL="628650" lvl="1" indent="-171450" defTabSz="914400" fontAlgn="auto">
              <a:spcBef>
                <a:spcPts val="0"/>
              </a:spcBef>
              <a:spcAft>
                <a:spcPts val="0"/>
              </a:spcAft>
              <a:buFont typeface="Arial" panose="020B0604020202020204" pitchFamily="34" charset="0"/>
              <a:buChar char="•"/>
            </a:pPr>
            <a:r>
              <a:rPr lang="en-US" sz="1600" dirty="0" smtClean="0">
                <a:solidFill>
                  <a:prstClr val="black"/>
                </a:solidFill>
                <a:latin typeface="Calibri"/>
                <a:ea typeface="+mn-ea"/>
                <a:cs typeface="+mn-cs"/>
              </a:rPr>
              <a:t>Hospital Inpatient Discharge -  Code 20 – Expired</a:t>
            </a:r>
          </a:p>
          <a:p>
            <a:pPr defTabSz="914400" fontAlgn="auto">
              <a:spcBef>
                <a:spcPts val="0"/>
              </a:spcBef>
              <a:spcAft>
                <a:spcPts val="0"/>
              </a:spcAft>
            </a:pPr>
            <a:r>
              <a:rPr lang="en-US" sz="1600" b="1" dirty="0">
                <a:solidFill>
                  <a:prstClr val="black"/>
                </a:solidFill>
                <a:latin typeface="Calibri"/>
                <a:ea typeface="+mn-ea"/>
                <a:cs typeface="+mn-cs"/>
              </a:rPr>
              <a:t>Departure Status</a:t>
            </a:r>
          </a:p>
          <a:p>
            <a:pPr marL="628650" lvl="1" indent="-171450" defTabSz="914400" fontAlgn="auto">
              <a:spcBef>
                <a:spcPts val="0"/>
              </a:spcBef>
              <a:spcAft>
                <a:spcPts val="0"/>
              </a:spcAft>
              <a:buFont typeface="Arial" panose="020B0604020202020204" pitchFamily="34" charset="0"/>
              <a:buChar char="•"/>
            </a:pPr>
            <a:r>
              <a:rPr lang="en-US" sz="1600" dirty="0" smtClean="0">
                <a:solidFill>
                  <a:prstClr val="black"/>
                </a:solidFill>
                <a:latin typeface="Calibri"/>
                <a:ea typeface="+mn-ea"/>
                <a:cs typeface="+mn-cs"/>
              </a:rPr>
              <a:t>Hospital Outpatient Observation Stay - Code 5 -  Expired</a:t>
            </a:r>
          </a:p>
          <a:p>
            <a:pPr marL="628650" lvl="1" indent="-171450" defTabSz="914400" fontAlgn="auto">
              <a:spcBef>
                <a:spcPts val="0"/>
              </a:spcBef>
              <a:spcAft>
                <a:spcPts val="0"/>
              </a:spcAft>
              <a:buFont typeface="Arial" panose="020B0604020202020204" pitchFamily="34" charset="0"/>
              <a:buChar char="•"/>
            </a:pPr>
            <a:r>
              <a:rPr lang="en-US" sz="1600" dirty="0" smtClean="0">
                <a:solidFill>
                  <a:prstClr val="black"/>
                </a:solidFill>
                <a:latin typeface="Calibri"/>
                <a:ea typeface="+mn-ea"/>
                <a:cs typeface="+mn-cs"/>
              </a:rPr>
              <a:t>Hospital Outpatient Emergency Department - Code 0 – Died During ED Visit </a:t>
            </a:r>
          </a:p>
          <a:p>
            <a:pPr marL="628650" lvl="1" indent="-171450" defTabSz="914400" fontAlgn="auto">
              <a:spcBef>
                <a:spcPts val="0"/>
              </a:spcBef>
              <a:spcAft>
                <a:spcPts val="0"/>
              </a:spcAft>
              <a:buFont typeface="Arial" panose="020B0604020202020204" pitchFamily="34" charset="0"/>
              <a:buChar char="•"/>
            </a:pPr>
            <a:r>
              <a:rPr lang="en-US" sz="1600" dirty="0" smtClean="0">
                <a:solidFill>
                  <a:prstClr val="black"/>
                </a:solidFill>
                <a:latin typeface="Calibri"/>
                <a:ea typeface="+mn-ea"/>
                <a:cs typeface="+mn-cs"/>
              </a:rPr>
              <a:t>Hospital Outpatient Emergency Department - Code 9 – Dead on Arrival</a:t>
            </a:r>
          </a:p>
          <a:p>
            <a:pPr defTabSz="914400" fontAlgn="auto">
              <a:spcBef>
                <a:spcPts val="0"/>
              </a:spcBef>
              <a:spcAft>
                <a:spcPts val="0"/>
              </a:spcAft>
            </a:pPr>
            <a:endParaRPr lang="en-US" sz="1600" dirty="0">
              <a:solidFill>
                <a:prstClr val="black"/>
              </a:solidFill>
              <a:latin typeface="Calibri"/>
              <a:ea typeface="+mn-ea"/>
              <a:cs typeface="+mn-cs"/>
            </a:endParaRPr>
          </a:p>
          <a:p>
            <a:pPr defTabSz="914400" fontAlgn="auto">
              <a:spcBef>
                <a:spcPts val="0"/>
              </a:spcBef>
              <a:spcAft>
                <a:spcPts val="0"/>
              </a:spcAft>
            </a:pPr>
            <a:r>
              <a:rPr lang="en-US" sz="2000" b="1" u="sng" dirty="0">
                <a:solidFill>
                  <a:srgbClr val="0070C0"/>
                </a:solidFill>
                <a:latin typeface="Calibri"/>
                <a:ea typeface="+mn-ea"/>
                <a:cs typeface="+mn-cs"/>
              </a:rPr>
              <a:t>APCD Medical Claims</a:t>
            </a:r>
          </a:p>
          <a:p>
            <a:pPr defTabSz="914400" fontAlgn="auto">
              <a:spcBef>
                <a:spcPts val="0"/>
              </a:spcBef>
              <a:spcAft>
                <a:spcPts val="0"/>
              </a:spcAft>
            </a:pPr>
            <a:r>
              <a:rPr lang="en-US" sz="1600" b="1" dirty="0" smtClean="0">
                <a:solidFill>
                  <a:prstClr val="black"/>
                </a:solidFill>
                <a:latin typeface="Calibri"/>
                <a:ea typeface="+mn-ea"/>
                <a:cs typeface="+mn-cs"/>
              </a:rPr>
              <a:t>Discharge Status</a:t>
            </a:r>
          </a:p>
          <a:p>
            <a:pPr defTabSz="914400" fontAlgn="auto">
              <a:spcBef>
                <a:spcPts val="0"/>
              </a:spcBef>
              <a:spcAft>
                <a:spcPts val="0"/>
              </a:spcAft>
            </a:pPr>
            <a:r>
              <a:rPr lang="en-US" sz="1600" dirty="0">
                <a:solidFill>
                  <a:prstClr val="black"/>
                </a:solidFill>
                <a:latin typeface="Calibri"/>
                <a:ea typeface="+mn-ea"/>
                <a:cs typeface="+mn-cs"/>
              </a:rPr>
              <a:t>	20 Expired</a:t>
            </a:r>
          </a:p>
          <a:p>
            <a:pPr lvl="2" defTabSz="914400" fontAlgn="auto">
              <a:spcBef>
                <a:spcPts val="0"/>
              </a:spcBef>
              <a:spcAft>
                <a:spcPts val="0"/>
              </a:spcAft>
            </a:pPr>
            <a:r>
              <a:rPr lang="en-US" sz="1600" dirty="0">
                <a:solidFill>
                  <a:prstClr val="black"/>
                </a:solidFill>
                <a:latin typeface="Calibri"/>
                <a:ea typeface="+mn-ea"/>
                <a:cs typeface="+mn-cs"/>
              </a:rPr>
              <a:t>40 Expired at home (hospice claims only) </a:t>
            </a:r>
          </a:p>
          <a:p>
            <a:pPr lvl="2" defTabSz="914400" fontAlgn="auto">
              <a:spcBef>
                <a:spcPts val="0"/>
              </a:spcBef>
              <a:spcAft>
                <a:spcPts val="0"/>
              </a:spcAft>
            </a:pPr>
            <a:r>
              <a:rPr lang="en-US" sz="1600" dirty="0">
                <a:solidFill>
                  <a:prstClr val="black"/>
                </a:solidFill>
                <a:latin typeface="Calibri"/>
                <a:ea typeface="+mn-ea"/>
                <a:cs typeface="+mn-cs"/>
              </a:rPr>
              <a:t>41 Expired in a medical facility </a:t>
            </a:r>
            <a:r>
              <a:rPr lang="en-US" sz="1600" dirty="0" smtClean="0">
                <a:solidFill>
                  <a:prstClr val="black"/>
                </a:solidFill>
                <a:latin typeface="Calibri"/>
                <a:ea typeface="+mn-ea"/>
                <a:cs typeface="+mn-cs"/>
              </a:rPr>
              <a:t>hospice  </a:t>
            </a:r>
            <a:r>
              <a:rPr lang="en-US" sz="1600" dirty="0">
                <a:solidFill>
                  <a:prstClr val="black"/>
                </a:solidFill>
                <a:latin typeface="Calibri"/>
                <a:ea typeface="+mn-ea"/>
                <a:cs typeface="+mn-cs"/>
              </a:rPr>
              <a:t>(Hospice claims only) </a:t>
            </a:r>
          </a:p>
          <a:p>
            <a:pPr lvl="2" defTabSz="914400" fontAlgn="auto">
              <a:spcBef>
                <a:spcPts val="0"/>
              </a:spcBef>
              <a:spcAft>
                <a:spcPts val="0"/>
              </a:spcAft>
            </a:pPr>
            <a:r>
              <a:rPr lang="en-US" sz="1600" dirty="0">
                <a:solidFill>
                  <a:prstClr val="black"/>
                </a:solidFill>
                <a:latin typeface="Calibri"/>
                <a:ea typeface="+mn-ea"/>
                <a:cs typeface="+mn-cs"/>
              </a:rPr>
              <a:t>42 Expired - place unknown (Hospice claims only</a:t>
            </a:r>
            <a:r>
              <a:rPr lang="en-US" sz="1600" dirty="0" smtClean="0">
                <a:solidFill>
                  <a:prstClr val="black"/>
                </a:solidFill>
                <a:latin typeface="Calibri"/>
                <a:ea typeface="+mn-ea"/>
                <a:cs typeface="+mn-cs"/>
              </a:rPr>
              <a:t>)</a:t>
            </a:r>
          </a:p>
          <a:p>
            <a:pPr defTabSz="914400" fontAlgn="auto">
              <a:spcBef>
                <a:spcPts val="0"/>
              </a:spcBef>
              <a:spcAft>
                <a:spcPts val="0"/>
              </a:spcAft>
            </a:pPr>
            <a:endParaRPr lang="en-US" sz="1600" dirty="0" smtClean="0">
              <a:solidFill>
                <a:prstClr val="black"/>
              </a:solidFill>
              <a:latin typeface="Calibri"/>
              <a:ea typeface="+mn-ea"/>
              <a:cs typeface="+mn-cs"/>
            </a:endParaRPr>
          </a:p>
          <a:p>
            <a:pPr defTabSz="914400" fontAlgn="auto">
              <a:spcBef>
                <a:spcPts val="0"/>
              </a:spcBef>
              <a:spcAft>
                <a:spcPts val="0"/>
              </a:spcAft>
            </a:pPr>
            <a:r>
              <a:rPr lang="en-US" sz="2000" b="1" u="sng" dirty="0">
                <a:solidFill>
                  <a:srgbClr val="0070C0"/>
                </a:solidFill>
                <a:latin typeface="Calibri"/>
                <a:ea typeface="+mn-ea"/>
                <a:cs typeface="+mn-cs"/>
              </a:rPr>
              <a:t>APCD Member Eligibility</a:t>
            </a:r>
          </a:p>
          <a:p>
            <a:pPr defTabSz="914400" fontAlgn="auto">
              <a:spcBef>
                <a:spcPts val="0"/>
              </a:spcBef>
              <a:spcAft>
                <a:spcPts val="0"/>
              </a:spcAft>
            </a:pPr>
            <a:r>
              <a:rPr lang="en-US" sz="1600" b="1" smtClean="0">
                <a:solidFill>
                  <a:prstClr val="black"/>
                </a:solidFill>
                <a:latin typeface="Calibri"/>
                <a:ea typeface="+mn-ea"/>
                <a:cs typeface="+mn-cs"/>
              </a:rPr>
              <a:t>Member Date </a:t>
            </a:r>
            <a:r>
              <a:rPr lang="en-US" sz="1600" b="1" dirty="0" smtClean="0">
                <a:solidFill>
                  <a:prstClr val="black"/>
                </a:solidFill>
                <a:latin typeface="Calibri"/>
                <a:ea typeface="+mn-ea"/>
                <a:cs typeface="+mn-cs"/>
              </a:rPr>
              <a:t>of Death</a:t>
            </a:r>
            <a:endParaRPr lang="en-US" sz="1600" b="1" dirty="0">
              <a:solidFill>
                <a:prstClr val="black"/>
              </a:solidFill>
              <a:latin typeface="Calibri"/>
              <a:ea typeface="+mn-ea"/>
              <a:cs typeface="+mn-cs"/>
            </a:endParaRPr>
          </a:p>
          <a:p>
            <a:pPr defTabSz="914400" fontAlgn="auto">
              <a:spcBef>
                <a:spcPts val="0"/>
              </a:spcBef>
              <a:spcAft>
                <a:spcPts val="0"/>
              </a:spcAft>
            </a:pPr>
            <a:r>
              <a:rPr lang="en-US" sz="1600" dirty="0">
                <a:solidFill>
                  <a:prstClr val="black"/>
                </a:solidFill>
                <a:latin typeface="Calibri"/>
                <a:ea typeface="+mn-ea"/>
                <a:cs typeface="+mn-cs"/>
              </a:rPr>
              <a:t>	</a:t>
            </a:r>
            <a:r>
              <a:rPr lang="en-US" sz="1600" dirty="0" smtClean="0">
                <a:solidFill>
                  <a:prstClr val="black"/>
                </a:solidFill>
                <a:latin typeface="Calibri"/>
                <a:ea typeface="+mn-ea"/>
                <a:cs typeface="+mn-cs"/>
              </a:rPr>
              <a:t>This Date is only released to approved Government Data Users</a:t>
            </a:r>
            <a:endParaRPr lang="en-US" sz="1600" dirty="0">
              <a:solidFill>
                <a:prstClr val="black"/>
              </a:solidFill>
              <a:latin typeface="Calibri"/>
              <a:ea typeface="+mn-ea"/>
              <a:cs typeface="+mn-cs"/>
            </a:endParaRPr>
          </a:p>
          <a:p>
            <a:pPr defTabSz="914400" fontAlgn="auto">
              <a:spcBef>
                <a:spcPts val="0"/>
              </a:spcBef>
              <a:spcAft>
                <a:spcPts val="0"/>
              </a:spcAft>
            </a:pP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108673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10515600" cy="776140"/>
          </a:xfrm>
        </p:spPr>
        <p:txBody>
          <a:bodyPr>
            <a:noAutofit/>
          </a:bodyPr>
          <a:lstStyle/>
          <a:p>
            <a:r>
              <a:rPr lang="en-US" sz="2000" b="1" u="sng" dirty="0" smtClean="0">
                <a:solidFill>
                  <a:schemeClr val="tx2"/>
                </a:solidFill>
              </a:rPr>
              <a:t>Question</a:t>
            </a:r>
            <a:r>
              <a:rPr lang="en-US" sz="2000" b="1" dirty="0" smtClean="0">
                <a:solidFill>
                  <a:schemeClr val="tx2"/>
                </a:solidFill>
              </a:rPr>
              <a:t>: How</a:t>
            </a:r>
            <a:r>
              <a:rPr lang="en-US" sz="2000" b="1" baseline="0" dirty="0" smtClean="0">
                <a:solidFill>
                  <a:schemeClr val="tx2"/>
                </a:solidFill>
              </a:rPr>
              <a:t> can I determine</a:t>
            </a:r>
            <a:r>
              <a:rPr lang="en-US" sz="2000" b="1" dirty="0" smtClean="0">
                <a:solidFill>
                  <a:schemeClr val="tx2"/>
                </a:solidFill>
              </a:rPr>
              <a:t> </a:t>
            </a:r>
            <a:r>
              <a:rPr lang="en-US" sz="2000" b="1" baseline="0" dirty="0" smtClean="0">
                <a:solidFill>
                  <a:schemeClr val="tx2"/>
                </a:solidFill>
              </a:rPr>
              <a:t>Massachusetts residents who belong </a:t>
            </a:r>
            <a:br>
              <a:rPr lang="en-US" sz="2000" b="1" baseline="0" dirty="0" smtClean="0">
                <a:solidFill>
                  <a:schemeClr val="tx2"/>
                </a:solidFill>
              </a:rPr>
            </a:br>
            <a:r>
              <a:rPr lang="en-US" sz="2000" b="1" baseline="0" dirty="0" smtClean="0">
                <a:solidFill>
                  <a:schemeClr val="tx2"/>
                </a:solidFill>
              </a:rPr>
              <a:t>to a Patient Centered</a:t>
            </a:r>
            <a:r>
              <a:rPr lang="en-US" sz="2000" b="1" dirty="0" smtClean="0">
                <a:solidFill>
                  <a:schemeClr val="tx2"/>
                </a:solidFill>
              </a:rPr>
              <a:t> Medical Home and the providers who care for them?</a:t>
            </a:r>
            <a:endParaRPr lang="en-US" sz="2000" b="1" dirty="0">
              <a:solidFill>
                <a:schemeClr val="tx2"/>
              </a:solidFill>
            </a:endParaRPr>
          </a:p>
        </p:txBody>
      </p:sp>
      <p:sp>
        <p:nvSpPr>
          <p:cNvPr id="4" name="TextBox 3"/>
          <p:cNvSpPr txBox="1"/>
          <p:nvPr/>
        </p:nvSpPr>
        <p:spPr>
          <a:xfrm>
            <a:off x="457200" y="914400"/>
            <a:ext cx="184731" cy="369332"/>
          </a:xfrm>
          <a:prstGeom prst="rect">
            <a:avLst/>
          </a:prstGeom>
          <a:noFill/>
        </p:spPr>
        <p:txBody>
          <a:bodyPr wrap="none" rtlCol="0">
            <a:spAutoFit/>
          </a:bodyPr>
          <a:lstStyle/>
          <a:p>
            <a:pPr defTabSz="914400" fontAlgn="auto">
              <a:spcBef>
                <a:spcPts val="0"/>
              </a:spcBef>
              <a:spcAft>
                <a:spcPts val="0"/>
              </a:spcAft>
            </a:pPr>
            <a:endParaRPr lang="en-US" dirty="0">
              <a:solidFill>
                <a:prstClr val="black"/>
              </a:solidFill>
              <a:latin typeface="Calibri"/>
              <a:ea typeface="+mn-ea"/>
              <a:cs typeface="+mn-cs"/>
            </a:endParaRPr>
          </a:p>
        </p:txBody>
      </p:sp>
      <p:sp>
        <p:nvSpPr>
          <p:cNvPr id="3" name="TextBox 2"/>
          <p:cNvSpPr txBox="1"/>
          <p:nvPr/>
        </p:nvSpPr>
        <p:spPr>
          <a:xfrm>
            <a:off x="381001" y="990600"/>
            <a:ext cx="8534400" cy="646331"/>
          </a:xfrm>
          <a:prstGeom prst="rect">
            <a:avLst/>
          </a:prstGeom>
          <a:noFill/>
        </p:spPr>
        <p:txBody>
          <a:bodyPr wrap="square" rtlCol="0">
            <a:spAutoFit/>
          </a:bodyPr>
          <a:lstStyle/>
          <a:p>
            <a:pPr defTabSz="914400" fontAlgn="auto">
              <a:spcBef>
                <a:spcPts val="0"/>
              </a:spcBef>
              <a:spcAft>
                <a:spcPts val="0"/>
              </a:spcAft>
            </a:pPr>
            <a:r>
              <a:rPr lang="en-US" u="sng" dirty="0" smtClean="0">
                <a:solidFill>
                  <a:prstClr val="black"/>
                </a:solidFill>
                <a:latin typeface="Calibri"/>
                <a:ea typeface="+mn-ea"/>
                <a:cs typeface="+mn-cs"/>
              </a:rPr>
              <a:t>Answer</a:t>
            </a:r>
            <a:r>
              <a:rPr lang="en-US" dirty="0" smtClean="0">
                <a:solidFill>
                  <a:prstClr val="black"/>
                </a:solidFill>
                <a:latin typeface="Calibri"/>
                <a:ea typeface="+mn-ea"/>
                <a:cs typeface="+mn-cs"/>
              </a:rPr>
              <a:t>: The Member </a:t>
            </a:r>
            <a:r>
              <a:rPr lang="en-US" dirty="0">
                <a:solidFill>
                  <a:prstClr val="black"/>
                </a:solidFill>
                <a:latin typeface="Calibri"/>
                <a:ea typeface="+mn-ea"/>
                <a:cs typeface="+mn-cs"/>
              </a:rPr>
              <a:t>E</a:t>
            </a:r>
            <a:r>
              <a:rPr lang="en-US" dirty="0" smtClean="0">
                <a:solidFill>
                  <a:prstClr val="black"/>
                </a:solidFill>
                <a:latin typeface="Calibri"/>
                <a:ea typeface="+mn-ea"/>
                <a:cs typeface="+mn-cs"/>
              </a:rPr>
              <a:t>ligibility file </a:t>
            </a:r>
            <a:r>
              <a:rPr lang="en-US" b="1" dirty="0" smtClean="0">
                <a:solidFill>
                  <a:prstClr val="black"/>
                </a:solidFill>
                <a:effectLst>
                  <a:outerShdw blurRad="38100" dist="38100" dir="2700000" algn="tl">
                    <a:srgbClr val="000000">
                      <a:alpha val="43137"/>
                    </a:srgbClr>
                  </a:outerShdw>
                </a:effectLst>
                <a:latin typeface="Calibri"/>
                <a:ea typeface="+mn-ea"/>
                <a:cs typeface="+mn-cs"/>
              </a:rPr>
              <a:t>Limited Data Set </a:t>
            </a:r>
            <a:r>
              <a:rPr lang="en-US" dirty="0" smtClean="0">
                <a:solidFill>
                  <a:prstClr val="black"/>
                </a:solidFill>
                <a:latin typeface="Calibri"/>
                <a:ea typeface="+mn-ea"/>
                <a:cs typeface="+mn-cs"/>
              </a:rPr>
              <a:t>file contains three home health related fields:</a:t>
            </a:r>
            <a:endParaRPr lang="en-US" dirty="0">
              <a:solidFill>
                <a:prstClr val="black"/>
              </a:solidFill>
              <a:latin typeface="Calibri"/>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943883336"/>
              </p:ext>
            </p:extLst>
          </p:nvPr>
        </p:nvGraphicFramePr>
        <p:xfrm>
          <a:off x="228600" y="1837595"/>
          <a:ext cx="8763000" cy="1981200"/>
        </p:xfrm>
        <a:graphic>
          <a:graphicData uri="http://schemas.openxmlformats.org/drawingml/2006/table">
            <a:tbl>
              <a:tblPr>
                <a:tableStyleId>{616DA210-FB5B-4158-B5E0-FEB733F419BA}</a:tableStyleId>
              </a:tblPr>
              <a:tblGrid>
                <a:gridCol w="751786"/>
                <a:gridCol w="2220014"/>
                <a:gridCol w="5791200"/>
              </a:tblGrid>
              <a:tr h="147384">
                <a:tc>
                  <a:txBody>
                    <a:bodyPr/>
                    <a:lstStyle/>
                    <a:p>
                      <a:pPr marL="0" marR="0">
                        <a:lnSpc>
                          <a:spcPct val="115000"/>
                        </a:lnSpc>
                        <a:spcBef>
                          <a:spcPts val="0"/>
                        </a:spcBef>
                        <a:spcAft>
                          <a:spcPts val="0"/>
                        </a:spcAft>
                      </a:pPr>
                      <a:r>
                        <a:rPr lang="en-US" sz="1600" u="none" dirty="0" smtClean="0">
                          <a:effectLst/>
                        </a:rPr>
                        <a:t>Code</a:t>
                      </a:r>
                      <a:endParaRPr lang="en-US" sz="1600" b="1" u="none"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600" u="none">
                          <a:effectLst/>
                        </a:rPr>
                        <a:t>Field Name</a:t>
                      </a:r>
                      <a:endParaRPr lang="en-US" sz="1600" b="1" u="none">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600" u="none" dirty="0" smtClean="0">
                          <a:effectLst/>
                        </a:rPr>
                        <a:t>Definition</a:t>
                      </a:r>
                      <a:endParaRPr lang="en-US" sz="1600" b="1" u="none" dirty="0">
                        <a:effectLst/>
                        <a:latin typeface="Calibri"/>
                        <a:ea typeface="Times New Roman"/>
                        <a:cs typeface="Times New Roman"/>
                      </a:endParaRPr>
                    </a:p>
                  </a:txBody>
                  <a:tcPr marL="68580" marR="68580" marT="0" marB="0" anchor="ctr"/>
                </a:tc>
              </a:tr>
              <a:tr h="241136">
                <a:tc>
                  <a:txBody>
                    <a:bodyPr/>
                    <a:lstStyle/>
                    <a:p>
                      <a:pPr marL="0" marR="0">
                        <a:lnSpc>
                          <a:spcPct val="115000"/>
                        </a:lnSpc>
                        <a:spcBef>
                          <a:spcPts val="0"/>
                        </a:spcBef>
                        <a:spcAft>
                          <a:spcPts val="0"/>
                        </a:spcAft>
                      </a:pPr>
                      <a:r>
                        <a:rPr lang="en-US" sz="1200" dirty="0">
                          <a:effectLst/>
                        </a:rPr>
                        <a:t>ME035</a:t>
                      </a:r>
                      <a:endParaRPr lang="en-US" sz="12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effectLst/>
                        </a:rPr>
                        <a:t>Health Care Home Assigned Flag</a:t>
                      </a:r>
                      <a:endParaRPr lang="en-US" sz="1200" dirty="0">
                        <a:effectLst/>
                        <a:latin typeface="Calibri"/>
                        <a:ea typeface="Times New Roman"/>
                        <a:cs typeface="Times New Roman"/>
                      </a:endParaRPr>
                    </a:p>
                  </a:txBody>
                  <a:tcPr marL="68580" marR="68580" marT="0" marB="0" anchor="ctr"/>
                </a:tc>
                <a:tc>
                  <a:txBody>
                    <a:bodyPr/>
                    <a:lstStyle/>
                    <a:p>
                      <a:r>
                        <a:rPr lang="en-US" sz="1200" dirty="0" smtClean="0">
                          <a:effectLst/>
                        </a:rPr>
                        <a:t>Carriers r</a:t>
                      </a:r>
                      <a:r>
                        <a:rPr lang="en-US" sz="1200" u="none" strike="noStrike" kern="1200" baseline="0" dirty="0" smtClean="0"/>
                        <a:t>eport the value that defines whether a Member has an assigned approved patient centered medical home for this coverage period. For example, the Code 1 = Yes.</a:t>
                      </a:r>
                      <a:endParaRPr lang="en-US" sz="1200" dirty="0">
                        <a:effectLst/>
                        <a:latin typeface="Calibri"/>
                        <a:ea typeface="Times New Roman"/>
                        <a:cs typeface="Times New Roman"/>
                      </a:endParaRPr>
                    </a:p>
                  </a:txBody>
                  <a:tcPr marL="68580" marR="68580" marT="0" marB="0" anchor="b"/>
                </a:tc>
              </a:tr>
              <a:tr h="241136">
                <a:tc>
                  <a:txBody>
                    <a:bodyPr/>
                    <a:lstStyle/>
                    <a:p>
                      <a:pPr marL="0" marR="0">
                        <a:lnSpc>
                          <a:spcPct val="115000"/>
                        </a:lnSpc>
                        <a:spcBef>
                          <a:spcPts val="0"/>
                        </a:spcBef>
                        <a:spcAft>
                          <a:spcPts val="0"/>
                        </a:spcAft>
                      </a:pPr>
                      <a:r>
                        <a:rPr lang="en-US" sz="1200">
                          <a:effectLst/>
                        </a:rPr>
                        <a:t>ME036</a:t>
                      </a:r>
                      <a:endParaRPr lang="en-US" sz="12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effectLst/>
                        </a:rPr>
                        <a:t>Health Care Home Number</a:t>
                      </a:r>
                      <a:endParaRPr lang="en-US" sz="1200" dirty="0">
                        <a:effectLst/>
                        <a:latin typeface="Calibri"/>
                        <a:ea typeface="Times New Roman"/>
                        <a:cs typeface="Times New Roman"/>
                      </a:endParaRPr>
                    </a:p>
                  </a:txBody>
                  <a:tcPr marL="68580" marR="68580" marT="0" marB="0" anchor="ctr"/>
                </a:tc>
                <a:tc>
                  <a:txBody>
                    <a:bodyPr/>
                    <a:lstStyle/>
                    <a:p>
                      <a:r>
                        <a:rPr lang="en-US" sz="1200" u="none" strike="noStrike" kern="1200" baseline="0" dirty="0" smtClean="0">
                          <a:effectLst/>
                        </a:rPr>
                        <a:t>W</a:t>
                      </a:r>
                      <a:r>
                        <a:rPr lang="en-US" sz="1200" u="none" strike="noStrike" kern="1200" baseline="0" dirty="0" smtClean="0"/>
                        <a:t>hen ME035 = 1, report the submitter assigned patient centered medical home number. It is anticipated that this will be the same data submitter number used in reporting servicing provider. The number of the member’s healthcare home must</a:t>
                      </a:r>
                    </a:p>
                    <a:p>
                      <a:r>
                        <a:rPr lang="en-US" sz="1200" u="none" strike="noStrike" kern="1200" baseline="0" dirty="0" smtClean="0"/>
                        <a:t>also be in the Provider File in PV002,</a:t>
                      </a:r>
                    </a:p>
                    <a:p>
                      <a:r>
                        <a:rPr lang="en-US" sz="1200" u="none" strike="noStrike" kern="1200" baseline="0" dirty="0" smtClean="0"/>
                        <a:t>Provider ID.</a:t>
                      </a:r>
                      <a:endParaRPr lang="en-US" sz="1200" dirty="0">
                        <a:effectLst/>
                        <a:latin typeface="Calibri"/>
                        <a:ea typeface="Times New Roman"/>
                        <a:cs typeface="Times New Roman"/>
                      </a:endParaRPr>
                    </a:p>
                  </a:txBody>
                  <a:tcPr marL="68580" marR="68580" marT="0" marB="0" anchor="b"/>
                </a:tc>
              </a:tr>
              <a:tr h="275949">
                <a:tc>
                  <a:txBody>
                    <a:bodyPr/>
                    <a:lstStyle/>
                    <a:p>
                      <a:pPr marL="0" marR="0">
                        <a:lnSpc>
                          <a:spcPct val="115000"/>
                        </a:lnSpc>
                        <a:spcBef>
                          <a:spcPts val="0"/>
                        </a:spcBef>
                        <a:spcAft>
                          <a:spcPts val="0"/>
                        </a:spcAft>
                      </a:pPr>
                      <a:r>
                        <a:rPr lang="en-US" sz="1200">
                          <a:effectLst/>
                        </a:rPr>
                        <a:t>ME038</a:t>
                      </a:r>
                      <a:endParaRPr lang="en-US" sz="12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effectLst/>
                        </a:rPr>
                        <a:t>Health Care Home National Provider </a:t>
                      </a:r>
                      <a:r>
                        <a:rPr lang="en-US" sz="1200" dirty="0" smtClean="0">
                          <a:effectLst/>
                        </a:rPr>
                        <a:t>ID (NPI)</a:t>
                      </a:r>
                      <a:endParaRPr lang="en-US" sz="1200" dirty="0">
                        <a:effectLst/>
                        <a:latin typeface="Calibri"/>
                        <a:ea typeface="Times New Roman"/>
                        <a:cs typeface="Times New Roman"/>
                      </a:endParaRPr>
                    </a:p>
                  </a:txBody>
                  <a:tcPr marL="68580" marR="68580" marT="0" marB="0" anchor="ctr"/>
                </a:tc>
                <a:tc>
                  <a:txBody>
                    <a:bodyPr/>
                    <a:lstStyle/>
                    <a:p>
                      <a:pPr marL="0" algn="l" defTabSz="914400" rtl="0" eaLnBrk="1" latinLnBrk="0" hangingPunct="1"/>
                      <a:r>
                        <a:rPr lang="en-US" sz="1200" u="none" strike="noStrike" kern="1200" baseline="0" dirty="0" smtClean="0"/>
                        <a:t>Report the National Provider Identification (NPI) number for the entity</a:t>
                      </a:r>
                    </a:p>
                    <a:p>
                      <a:pPr marL="0" algn="l" defTabSz="914400" rtl="0" eaLnBrk="1" latinLnBrk="0" hangingPunct="1"/>
                      <a:r>
                        <a:rPr lang="en-US" sz="1200" u="none" strike="noStrike" kern="1200" baseline="0" dirty="0" smtClean="0"/>
                        <a:t>or individual serving as the medical home.</a:t>
                      </a:r>
                      <a:endParaRPr lang="en-US" sz="1200" b="0" i="0" u="none" strike="noStrike" kern="1200" baseline="0" dirty="0">
                        <a:solidFill>
                          <a:schemeClr val="dk1"/>
                        </a:solidFill>
                        <a:latin typeface="+mn-lt"/>
                        <a:ea typeface="+mn-ea"/>
                        <a:cs typeface="+mn-cs"/>
                      </a:endParaRPr>
                    </a:p>
                  </a:txBody>
                  <a:tcPr marL="68580" marR="68580" marT="0" marB="0" anchor="b"/>
                </a:tc>
              </a:tr>
            </a:tbl>
          </a:graphicData>
        </a:graphic>
      </p:graphicFrame>
      <p:sp>
        <p:nvSpPr>
          <p:cNvPr id="10" name="TextBox 9"/>
          <p:cNvSpPr txBox="1"/>
          <p:nvPr/>
        </p:nvSpPr>
        <p:spPr>
          <a:xfrm>
            <a:off x="304801" y="4114800"/>
            <a:ext cx="8534400" cy="1754326"/>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cs typeface="+mn-cs"/>
              </a:rPr>
              <a:t>For those with a Flag of Code 1 for ‘Yes’ in MEO35, the Home Health Care Home Number has a 90% filing Threshold. However, the quality of this field exceeds its threshold and is 100% populated and can be used for linking to medical claims and the provider file. ME038 has a filing threshold of 10% and is 8% populated. Therefore it is better to rely on the Home Health Care Home Number for determining providers who care for members belonging to a Patient Centered Medical Home.</a:t>
            </a: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2892887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296400" cy="1143000"/>
          </a:xfrm>
        </p:spPr>
        <p:txBody>
          <a:bodyPr>
            <a:normAutofit/>
          </a:bodyPr>
          <a:lstStyle/>
          <a:p>
            <a:r>
              <a:rPr lang="en-US" sz="2800" b="1" u="sng" dirty="0">
                <a:solidFill>
                  <a:schemeClr val="tx2"/>
                </a:solidFill>
              </a:rPr>
              <a:t>Question</a:t>
            </a:r>
            <a:r>
              <a:rPr lang="en-US" sz="2800" b="1" dirty="0">
                <a:solidFill>
                  <a:schemeClr val="tx2"/>
                </a:solidFill>
              </a:rPr>
              <a:t>: How well populated is the type of facility field?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691285"/>
              </p:ext>
            </p:extLst>
          </p:nvPr>
        </p:nvGraphicFramePr>
        <p:xfrm>
          <a:off x="533400" y="2552541"/>
          <a:ext cx="7234873" cy="3200400"/>
        </p:xfrm>
        <a:graphic>
          <a:graphicData uri="http://schemas.openxmlformats.org/drawingml/2006/table">
            <a:tbl>
              <a:tblPr firstRow="1" firstCol="1" bandRow="1">
                <a:tableStyleId>{5C22544A-7EE6-4342-B048-85BDC9FD1C3A}</a:tableStyleId>
              </a:tblPr>
              <a:tblGrid>
                <a:gridCol w="3244805"/>
                <a:gridCol w="1148798"/>
                <a:gridCol w="1418299"/>
                <a:gridCol w="1422971"/>
              </a:tblGrid>
              <a:tr h="190500">
                <a:tc>
                  <a:txBody>
                    <a:bodyPr/>
                    <a:lstStyle/>
                    <a:p>
                      <a:pPr marL="0" marR="0">
                        <a:spcBef>
                          <a:spcPts val="0"/>
                        </a:spcBef>
                        <a:spcAft>
                          <a:spcPts val="0"/>
                        </a:spcAft>
                      </a:pPr>
                      <a:r>
                        <a:rPr lang="en-US" sz="1400" dirty="0">
                          <a:effectLst/>
                        </a:rPr>
                        <a:t> Definition</a:t>
                      </a:r>
                      <a:endParaRPr lang="en-US" sz="14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400">
                          <a:effectLst/>
                        </a:rPr>
                        <a:t>Type of Facility Code</a:t>
                      </a:r>
                      <a:endParaRPr lang="en-US" sz="14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400" dirty="0" smtClean="0">
                          <a:effectLst/>
                        </a:rPr>
                        <a:t>Number of Claim</a:t>
                      </a:r>
                      <a:endParaRPr lang="en-US" sz="14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400">
                          <a:effectLst/>
                        </a:rPr>
                        <a:t>Frequency</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dirty="0">
                          <a:effectLst/>
                        </a:rPr>
                        <a:t>Invalid Code</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7205</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0.00%</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General Acute Care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1</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85076261</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41.51%</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Skilled Nursing Facility/Long Term Care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2</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3490844</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1.70%</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Intermediate Care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3</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396859</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0.19%</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Hospice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4</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124762</a:t>
                      </a:r>
                      <a:endParaRPr lang="en-US" sz="14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0.06%</a:t>
                      </a:r>
                      <a:endParaRPr lang="en-US" sz="140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Designated Cancer Center</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5</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842828</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0.41%</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Designated Inpatient Children's Hospital</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6</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170556</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0.08%</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Inpatient Rehabilitation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7</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1022213</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0.50%</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Inpatient Psychiatric Hospital</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8</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1424106</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0.69%</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Critical Access Hospital</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9</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308420</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0.15%</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VNA/Home Care</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10</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48756</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0.02%</a:t>
                      </a:r>
                      <a:endParaRPr lang="en-US" sz="1400" dirty="0">
                        <a:effectLst/>
                        <a:latin typeface="Calibri"/>
                        <a:ea typeface="Calibri"/>
                        <a:cs typeface="Times New Roman"/>
                      </a:endParaRPr>
                    </a:p>
                  </a:txBody>
                  <a:tcPr marL="68580" marR="68580" marT="0" marB="0" anchor="b"/>
                </a:tc>
              </a:tr>
              <a:tr h="190500">
                <a:tc>
                  <a:txBody>
                    <a:bodyPr/>
                    <a:lstStyle/>
                    <a:p>
                      <a:pPr marL="0" marR="0">
                        <a:spcBef>
                          <a:spcPts val="0"/>
                        </a:spcBef>
                        <a:spcAft>
                          <a:spcPts val="0"/>
                        </a:spcAft>
                      </a:pPr>
                      <a:r>
                        <a:rPr lang="en-US" sz="1400">
                          <a:effectLst/>
                        </a:rPr>
                        <a:t>Other Type of Facility</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70</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a:effectLst/>
                        </a:rPr>
                        <a:t>112021814</a:t>
                      </a:r>
                      <a:endParaRPr lang="en-US" sz="140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1400" dirty="0">
                          <a:effectLst/>
                        </a:rPr>
                        <a:t>54.66%</a:t>
                      </a:r>
                      <a:endParaRPr lang="en-US" sz="1400" dirty="0">
                        <a:effectLst/>
                        <a:latin typeface="Calibri"/>
                        <a:ea typeface="Calibri"/>
                        <a:cs typeface="Times New Roman"/>
                      </a:endParaRPr>
                    </a:p>
                  </a:txBody>
                  <a:tcPr marL="68580" marR="68580" marT="0" marB="0" anchor="b"/>
                </a:tc>
              </a:tr>
            </a:tbl>
          </a:graphicData>
        </a:graphic>
      </p:graphicFrame>
      <p:sp>
        <p:nvSpPr>
          <p:cNvPr id="5" name="Rectangle 1"/>
          <p:cNvSpPr>
            <a:spLocks noChangeArrowheads="1"/>
          </p:cNvSpPr>
          <p:nvPr/>
        </p:nvSpPr>
        <p:spPr bwMode="auto">
          <a:xfrm>
            <a:off x="533400" y="1342311"/>
            <a:ext cx="80219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dirty="0" smtClean="0">
                <a:solidFill>
                  <a:srgbClr val="1F497D"/>
                </a:solidFill>
                <a:latin typeface="Arial" pitchFamily="34" charset="0"/>
                <a:ea typeface="Calibri" pitchFamily="34" charset="0"/>
                <a:cs typeface="Arial" pitchFamily="34" charset="0"/>
              </a:rPr>
              <a:t>In Release 5.0, the Type of Facility data has a high percent completeness (see frequencies below) and is another field that can be used to determine care setting.</a:t>
            </a:r>
            <a:endParaRPr lang="en-US" altLang="en-US" dirty="0" smtClean="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037678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Arial" panose="020B0604020202020204" pitchFamily="34" charset="0"/>
                <a:cs typeface="Arial" panose="020B0604020202020204" pitchFamily="34" charset="0"/>
              </a:rPr>
              <a:t>Questions </a:t>
            </a:r>
            <a:r>
              <a:rPr lang="en-US" sz="3200" dirty="0">
                <a:latin typeface="Arial" panose="020B0604020202020204" pitchFamily="34" charset="0"/>
                <a:cs typeface="Arial" panose="020B0604020202020204" pitchFamily="34" charset="0"/>
              </a:rPr>
              <a:t>related to </a:t>
            </a:r>
            <a:r>
              <a:rPr lang="en-US" sz="3200" dirty="0" smtClean="0">
                <a:latin typeface="Arial" panose="020B0604020202020204" pitchFamily="34" charset="0"/>
                <a:cs typeface="Arial" panose="020B0604020202020204" pitchFamily="34" charset="0"/>
              </a:rPr>
              <a:t>APCD: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Arial" panose="020B0604020202020204" pitchFamily="34" charset="0"/>
                <a:cs typeface="Arial" panose="020B0604020202020204" pitchFamily="34" charset="0"/>
              </a:rPr>
              <a:t>Questions related to </a:t>
            </a:r>
            <a:r>
              <a:rPr lang="en-US" sz="3200" dirty="0" smtClean="0">
                <a:latin typeface="Arial" panose="020B0604020202020204" pitchFamily="34" charset="0"/>
                <a:cs typeface="Arial" panose="020B0604020202020204" pitchFamily="34" charset="0"/>
              </a:rPr>
              <a:t>Case Mix</a:t>
            </a:r>
            <a:r>
              <a:rPr lang="en-US" sz="3200" dirty="0">
                <a:latin typeface="Arial" panose="020B0604020202020204" pitchFamily="34" charset="0"/>
                <a:cs typeface="Arial" panose="020B0604020202020204" pitchFamily="34" charset="0"/>
              </a:rPr>
              <a:t>: </a:t>
            </a:r>
            <a:r>
              <a:rPr lang="en-US" sz="3200" dirty="0">
                <a:latin typeface="+mn-lt"/>
              </a:rPr>
              <a:t>(</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Arial" panose="020B0604020202020204" pitchFamily="34" charset="0"/>
              <a:cs typeface="Arial" panose="020B0604020202020204" pitchFamily="34" charset="0"/>
            </a:endParaRPr>
          </a:p>
          <a:p>
            <a:pPr lvl="0" fontAlgn="auto">
              <a:spcAft>
                <a:spcPts val="0"/>
              </a:spcAft>
            </a:pPr>
            <a:r>
              <a:rPr lang="en-US" sz="2800" u="sng" dirty="0" smtClean="0">
                <a:latin typeface="Arial" panose="020B0604020202020204" pitchFamily="34" charset="0"/>
                <a:cs typeface="Arial" panose="020B0604020202020204" pitchFamily="34" charset="0"/>
              </a:rPr>
              <a:t>REMINDER</a:t>
            </a:r>
            <a:r>
              <a:rPr lang="en-US" sz="2800" dirty="0" smtClean="0">
                <a:latin typeface="Arial" panose="020B0604020202020204" pitchFamily="34" charset="0"/>
                <a:cs typeface="Arial" panose="020B0604020202020204" pitchFamily="34" charset="0"/>
              </a:rPr>
              <a:t>: Please include your </a:t>
            </a:r>
            <a:r>
              <a:rPr lang="en-US" sz="2800" b="1" dirty="0" smtClean="0">
                <a:latin typeface="Arial" panose="020B0604020202020204" pitchFamily="34" charset="0"/>
                <a:cs typeface="Arial" panose="020B0604020202020204" pitchFamily="34" charset="0"/>
              </a:rPr>
              <a:t>IRBNet ID#</a:t>
            </a:r>
            <a:r>
              <a:rPr lang="en-US" sz="2800" dirty="0" smtClean="0">
                <a:latin typeface="Arial" panose="020B0604020202020204" pitchFamily="34" charset="0"/>
                <a:cs typeface="Arial" panose="020B0604020202020204" pitchFamily="34" charset="0"/>
              </a:rPr>
              <a:t>, if you currently have a project using CHIA data</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Announcements</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Updates on FY15 Case Mix release</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New Online </a:t>
            </a: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utorial: “How to submit an application on IRBNet”</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Workaround for Missing MEIDs</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Questions Answered by CHIA</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Q&amp;A</a:t>
            </a: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a:t>
            </a:r>
            <a:r>
              <a:rPr lang="en-US" sz="2400" dirty="0" smtClean="0">
                <a:solidFill>
                  <a:schemeClr val="tx2"/>
                </a:solidFill>
                <a:latin typeface="Arial" panose="020B0604020202020204" pitchFamily="34" charset="0"/>
                <a:cs typeface="Arial" panose="020B0604020202020204" pitchFamily="34" charset="0"/>
              </a:rPr>
              <a:t>pplication forms </a:t>
            </a:r>
            <a:r>
              <a:rPr lang="en-US" sz="2400" dirty="0">
                <a:solidFill>
                  <a:schemeClr val="tx2"/>
                </a:solidFill>
                <a:latin typeface="Arial" panose="020B0604020202020204" pitchFamily="34" charset="0"/>
                <a:cs typeface="Arial" panose="020B0604020202020204" pitchFamily="34" charset="0"/>
              </a:rPr>
              <a:t>are posted on the APCD website: </a:t>
            </a:r>
            <a:r>
              <a:rPr lang="en-US" sz="2400" dirty="0">
                <a:solidFill>
                  <a:schemeClr val="tx2"/>
                </a:solidFill>
                <a:latin typeface="Arial" panose="020B0604020202020204" pitchFamily="34" charset="0"/>
                <a:cs typeface="Arial" panose="020B0604020202020204" pitchFamily="34" charset="0"/>
                <a:hlinkClick r:id="rId3"/>
              </a:rPr>
              <a:t>http://</a:t>
            </a:r>
            <a:r>
              <a:rPr lang="en-US" sz="2400" dirty="0" smtClean="0">
                <a:solidFill>
                  <a:schemeClr val="tx2"/>
                </a:solidFill>
                <a:latin typeface="Arial" panose="020B0604020202020204" pitchFamily="34" charset="0"/>
                <a:cs typeface="Arial" panose="020B0604020202020204" pitchFamily="34" charset="0"/>
                <a:hlinkClick r:id="rId3"/>
              </a:rPr>
              <a:t>www.chiamass.gov/application-documents/</a:t>
            </a:r>
            <a:r>
              <a:rPr lang="en-US" sz="2400" dirty="0" smtClean="0">
                <a:solidFill>
                  <a:schemeClr val="tx2"/>
                </a:solidFill>
                <a:latin typeface="Arial" panose="020B0604020202020204" pitchFamily="34" charset="0"/>
                <a:cs typeface="Arial" panose="020B0604020202020204" pitchFamily="34" charset="0"/>
              </a:rPr>
              <a:t>    </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Data is ready for release now</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Release documentation (including full data specifications and release documentation) has been posted </a:t>
            </a:r>
            <a:r>
              <a:rPr lang="en-US" sz="2400" dirty="0">
                <a:solidFill>
                  <a:schemeClr val="tx2"/>
                </a:solidFill>
                <a:latin typeface="Arial" panose="020B0604020202020204" pitchFamily="34" charset="0"/>
                <a:cs typeface="Arial" panose="020B0604020202020204" pitchFamily="34" charset="0"/>
              </a:rPr>
              <a:t>to the APCD website: </a:t>
            </a:r>
            <a:r>
              <a:rPr lang="en-US" sz="2400" dirty="0">
                <a:solidFill>
                  <a:schemeClr val="tx2"/>
                </a:solidFill>
                <a:latin typeface="Arial" panose="020B0604020202020204" pitchFamily="34" charset="0"/>
                <a:cs typeface="Arial" panose="020B0604020202020204" pitchFamily="34" charset="0"/>
                <a:hlinkClick r:id="rId4"/>
              </a:rPr>
              <a:t>http://www.chiamass.gov/ma-apcd</a:t>
            </a:r>
            <a:r>
              <a:rPr lang="en-US" sz="2400" dirty="0" smtClean="0">
                <a:solidFill>
                  <a:schemeClr val="tx2"/>
                </a:solidFill>
                <a:latin typeface="Arial" panose="020B0604020202020204" pitchFamily="34" charset="0"/>
                <a:cs typeface="Arial" panose="020B0604020202020204" pitchFamily="34" charset="0"/>
                <a:hlinkClick r:id="rId4"/>
              </a:rPr>
              <a:t>/</a:t>
            </a:r>
            <a:r>
              <a:rPr lang="en-US" sz="2400" dirty="0" smtClean="0">
                <a:solidFill>
                  <a:schemeClr val="tx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No change in fees or fee waiver provisions with this release</a:t>
            </a:r>
          </a:p>
        </p:txBody>
      </p:sp>
    </p:spTree>
    <p:extLst>
      <p:ext uri="{BB962C8B-B14F-4D97-AF65-F5344CB8AC3E}">
        <p14:creationId xmlns:p14="http://schemas.microsoft.com/office/powerpoint/2010/main" val="26141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Release Documentation</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52" t="9303" r="15439" b="3777"/>
          <a:stretch/>
        </p:blipFill>
        <p:spPr bwMode="auto">
          <a:xfrm>
            <a:off x="825909" y="1836123"/>
            <a:ext cx="6861933" cy="471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6596952" y="3559275"/>
            <a:ext cx="928656"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a:off x="7157392" y="5378246"/>
            <a:ext cx="796413" cy="3441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Application Forms</a:t>
            </a:r>
            <a:endParaRPr lang="en-US" dirty="0"/>
          </a:p>
        </p:txBody>
      </p:sp>
      <p:sp>
        <p:nvSpPr>
          <p:cNvPr id="3" name="Subtitle 2"/>
          <p:cNvSpPr>
            <a:spLocks noGrp="1"/>
          </p:cNvSpPr>
          <p:nvPr>
            <p:ph type="subTitle" idx="1"/>
          </p:nvPr>
        </p:nvSpPr>
        <p:spPr/>
        <p:txBody>
          <a:bodyPr/>
          <a:lstStyle/>
          <a:p>
            <a:r>
              <a:rPr lang="en-US" dirty="0" smtClean="0"/>
              <a:t>Posted here</a:t>
            </a:r>
            <a:r>
              <a:rPr lang="en-US" dirty="0"/>
              <a:t>: </a:t>
            </a:r>
            <a:r>
              <a:rPr lang="en-US" dirty="0">
                <a:hlinkClick r:id="rId3"/>
              </a:rPr>
              <a:t>http://</a:t>
            </a:r>
            <a:r>
              <a:rPr lang="en-US" dirty="0" smtClean="0">
                <a:hlinkClick r:id="rId3"/>
              </a:rPr>
              <a:t>www.chiamass.gov/application-documents</a:t>
            </a:r>
            <a:r>
              <a:rPr lang="en-US" dirty="0"/>
              <a:t> </a:t>
            </a:r>
            <a:r>
              <a:rPr lang="en-US" dirty="0" smtClean="0"/>
              <a:t> </a:t>
            </a:r>
            <a:endParaRPr lang="en-US" dirty="0" smtClean="0"/>
          </a:p>
          <a:p>
            <a:endParaRPr lang="en-US"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63" t="9038" r="6455" b="4062"/>
          <a:stretch/>
        </p:blipFill>
        <p:spPr bwMode="auto">
          <a:xfrm>
            <a:off x="855406" y="2479268"/>
            <a:ext cx="7099874" cy="401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4051382" y="4650658"/>
            <a:ext cx="1012231"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781" y="5475134"/>
            <a:ext cx="11096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FY15 Release</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We are accepting applications for FY15 Case Mix data NOW</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Inpatient Data is going out the door now</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Emergency Department ready in late November</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Outpatient Observation release date is TBD right now</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Apply for all files now and we will fulfill them as they become available.</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FY15 Case Mix data in LDS format</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FY04-FY14 available in old “Levels” format (can request on the same application form)</a:t>
            </a:r>
          </a:p>
        </p:txBody>
      </p:sp>
    </p:spTree>
    <p:extLst>
      <p:ext uri="{BB962C8B-B14F-4D97-AF65-F5344CB8AC3E}">
        <p14:creationId xmlns:p14="http://schemas.microsoft.com/office/powerpoint/2010/main" val="3359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375" y="570991"/>
            <a:ext cx="6972812" cy="1017981"/>
          </a:xfrm>
        </p:spPr>
        <p:txBody>
          <a:bodyPr>
            <a:normAutofit fontScale="90000"/>
          </a:bodyPr>
          <a:lstStyle/>
          <a:p>
            <a:r>
              <a:rPr lang="en-US" dirty="0" smtClean="0"/>
              <a:t>Tutorial: How to submit an application on IRBNet</a:t>
            </a:r>
            <a:endParaRPr lang="en-US" dirty="0"/>
          </a:p>
        </p:txBody>
      </p:sp>
      <p:sp>
        <p:nvSpPr>
          <p:cNvPr id="3" name="Subtitle 2"/>
          <p:cNvSpPr>
            <a:spLocks noGrp="1"/>
          </p:cNvSpPr>
          <p:nvPr>
            <p:ph type="subTitle" idx="1"/>
          </p:nvPr>
        </p:nvSpPr>
        <p:spPr/>
        <p:txBody>
          <a:bodyPr/>
          <a:lstStyle/>
          <a:p>
            <a:r>
              <a:rPr lang="en-US" sz="1600" dirty="0" smtClean="0"/>
              <a:t>New PDF tutorial can be found on both the APCD and Case Mix webpages:</a:t>
            </a:r>
          </a:p>
          <a:p>
            <a:r>
              <a:rPr lang="en-US" sz="1600" dirty="0">
                <a:hlinkClick r:id="rId3"/>
              </a:rPr>
              <a:t>http://www.chiamass.gov/non-government-agency-apcd-requests</a:t>
            </a:r>
            <a:r>
              <a:rPr lang="en-US" sz="1600" dirty="0" smtClean="0">
                <a:hlinkClick r:id="rId3"/>
              </a:rPr>
              <a:t>/</a:t>
            </a:r>
            <a:endParaRPr lang="en-US" sz="1600" dirty="0" smtClean="0"/>
          </a:p>
          <a:p>
            <a:r>
              <a:rPr lang="en-US" sz="1600" dirty="0">
                <a:hlinkClick r:id="rId4"/>
              </a:rPr>
              <a:t>http://www.chiamass.gov/non-government-agency-case-mix-requests</a:t>
            </a:r>
            <a:r>
              <a:rPr lang="en-US" sz="1600" dirty="0" smtClean="0">
                <a:hlinkClick r:id="rId4"/>
              </a:rPr>
              <a:t>/</a:t>
            </a:r>
            <a:endParaRPr lang="en-US" sz="1600" dirty="0" smtClean="0"/>
          </a:p>
          <a:p>
            <a:endParaRPr lang="en-US" sz="16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53" t="7874" r="5957" b="7016"/>
          <a:stretch/>
        </p:blipFill>
        <p:spPr bwMode="auto">
          <a:xfrm>
            <a:off x="-788" y="2923041"/>
            <a:ext cx="7306156" cy="374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689988" y="5088520"/>
            <a:ext cx="1170037" cy="3045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71304" y="4116146"/>
            <a:ext cx="2703870" cy="2308324"/>
          </a:xfrm>
          <a:prstGeom prst="rect">
            <a:avLst/>
          </a:prstGeom>
          <a:noFill/>
        </p:spPr>
        <p:txBody>
          <a:bodyPr wrap="square" rtlCol="0">
            <a:spAutoFit/>
          </a:bodyPr>
          <a:lstStyle/>
          <a:p>
            <a:r>
              <a:rPr lang="en-US" dirty="0" smtClean="0"/>
              <a:t>Under “Step 2”</a:t>
            </a:r>
          </a:p>
          <a:p>
            <a:r>
              <a:rPr lang="en-US" dirty="0" smtClean="0"/>
              <a:t> </a:t>
            </a:r>
          </a:p>
          <a:p>
            <a:r>
              <a:rPr lang="en-US" dirty="0" smtClean="0"/>
              <a:t>Direct Link:</a:t>
            </a:r>
          </a:p>
          <a:p>
            <a:r>
              <a:rPr lang="en-US" dirty="0">
                <a:hlinkClick r:id="rId6"/>
              </a:rPr>
              <a:t>http://</a:t>
            </a:r>
            <a:r>
              <a:rPr lang="en-US" dirty="0" smtClean="0">
                <a:hlinkClick r:id="rId6"/>
              </a:rPr>
              <a:t>www.chiamass.gov/assets/Uploads/data-apps/Application-Submission-IRBNet-Tutorial.pdf</a:t>
            </a:r>
            <a:r>
              <a:rPr lang="en-US" dirty="0" smtClean="0"/>
              <a:t> </a:t>
            </a:r>
            <a:endParaRPr lang="en-US" dirty="0"/>
          </a:p>
        </p:txBody>
      </p:sp>
    </p:spTree>
    <p:extLst>
      <p:ext uri="{BB962C8B-B14F-4D97-AF65-F5344CB8AC3E}">
        <p14:creationId xmlns:p14="http://schemas.microsoft.com/office/powerpoint/2010/main" val="96637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pPr marL="457200" indent="-457200">
              <a:buAutoNum type="arabicPeriod"/>
            </a:pPr>
            <a:r>
              <a:rPr lang="en-US" sz="2400" dirty="0" smtClean="0"/>
              <a:t>Don’t forget to upload </a:t>
            </a:r>
            <a:r>
              <a:rPr lang="en-US" sz="2400" u="sng" dirty="0" smtClean="0"/>
              <a:t>CVs/Resumes</a:t>
            </a:r>
            <a:r>
              <a:rPr lang="en-US" sz="2400" dirty="0" smtClean="0"/>
              <a:t> for the “core project team” (even if you’ve previously been approved for data)</a:t>
            </a:r>
          </a:p>
          <a:p>
            <a:pPr marL="457200" indent="-457200">
              <a:buAutoNum type="arabicPeriod"/>
            </a:pPr>
            <a:r>
              <a:rPr lang="en-US" sz="2400" dirty="0" smtClean="0"/>
              <a:t>Don’t forget to upload </a:t>
            </a:r>
            <a:r>
              <a:rPr lang="en-US" sz="2400" u="sng" dirty="0" smtClean="0"/>
              <a:t>IRB documentation </a:t>
            </a:r>
            <a:r>
              <a:rPr lang="en-US" sz="2400" dirty="0" smtClean="0"/>
              <a:t>(even if it’s been determined that you are not subject to IRB review)</a:t>
            </a:r>
          </a:p>
          <a:p>
            <a:pPr marL="457200" indent="-457200">
              <a:buAutoNum type="arabicPeriod"/>
            </a:pPr>
            <a:r>
              <a:rPr lang="en-US" sz="2400" dirty="0" smtClean="0"/>
              <a:t>Don’t forget to upload your </a:t>
            </a:r>
            <a:r>
              <a:rPr lang="en-US" sz="2400" u="sng" dirty="0" smtClean="0"/>
              <a:t>Research Methodology</a:t>
            </a:r>
            <a:r>
              <a:rPr lang="en-US" sz="2400" dirty="0" smtClean="0"/>
              <a:t>, per Section II of the application (recently updated).  This is required for ALL applicants.</a:t>
            </a:r>
            <a:endParaRPr lang="en-US" sz="2400" u="sng" dirty="0"/>
          </a:p>
        </p:txBody>
      </p:sp>
    </p:spTree>
    <p:extLst>
      <p:ext uri="{BB962C8B-B14F-4D97-AF65-F5344CB8AC3E}">
        <p14:creationId xmlns:p14="http://schemas.microsoft.com/office/powerpoint/2010/main" val="331154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	QUESTIONS?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18479</TotalTime>
  <Words>1198</Words>
  <Application>Microsoft Office PowerPoint</Application>
  <PresentationFormat>On-screen Show (4:3)</PresentationFormat>
  <Paragraphs>184</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content option A</vt:lpstr>
      <vt:lpstr>HIT January 2014</vt:lpstr>
      <vt:lpstr>1_content option A</vt:lpstr>
      <vt:lpstr>Office Theme</vt:lpstr>
      <vt:lpstr>MA Center for Health Information &amp; Analysis  MA APCD User Workgroup</vt:lpstr>
      <vt:lpstr>Agenda</vt:lpstr>
      <vt:lpstr>MA APCD Release 5.0</vt:lpstr>
      <vt:lpstr>Release Documentation</vt:lpstr>
      <vt:lpstr>Revised Application Forms</vt:lpstr>
      <vt:lpstr>Case Mix FY15 Release</vt:lpstr>
      <vt:lpstr>Tutorial: How to submit an application on IRBNet</vt:lpstr>
      <vt:lpstr>Application Reminders</vt:lpstr>
      <vt:lpstr> QUESTIONS?</vt:lpstr>
      <vt:lpstr>Question: What should I do if the Member Link Entity Identifier (MEID) is missing? </vt:lpstr>
      <vt:lpstr>Question: I would like to do geographic analysis of medical procedures. My study does not require data from the eligibility file. However, since member ZIP code data is in both the claims file and eligibility file, are there any differences in the completeness of member ZIP code data in different APCD file types?</vt:lpstr>
      <vt:lpstr>Question: Is death data available in Case Mix and APCD?</vt:lpstr>
      <vt:lpstr>Question: How can I determine Massachusetts residents who belong  to a Patient Centered Medical Home and the providers who care for them?</vt:lpstr>
      <vt:lpstr>Question: How well populated is the type of facility field?</vt:lpstr>
      <vt:lpstr>Questions?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Vogel, Rick</cp:lastModifiedBy>
  <cp:revision>416</cp:revision>
  <cp:lastPrinted>2016-10-25T18:45:12Z</cp:lastPrinted>
  <dcterms:created xsi:type="dcterms:W3CDTF">2014-04-22T00:14:56Z</dcterms:created>
  <dcterms:modified xsi:type="dcterms:W3CDTF">2016-10-26T13:22:14Z</dcterms:modified>
</cp:coreProperties>
</file>