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700" r:id="rId4"/>
    <p:sldMasterId id="2147483712" r:id="rId5"/>
  </p:sldMasterIdLst>
  <p:notesMasterIdLst>
    <p:notesMasterId r:id="rId25"/>
  </p:notesMasterIdLst>
  <p:handoutMasterIdLst>
    <p:handoutMasterId r:id="rId26"/>
  </p:handoutMasterIdLst>
  <p:sldIdLst>
    <p:sldId id="317" r:id="rId6"/>
    <p:sldId id="264" r:id="rId7"/>
    <p:sldId id="654" r:id="rId8"/>
    <p:sldId id="683" r:id="rId9"/>
    <p:sldId id="684" r:id="rId10"/>
    <p:sldId id="670" r:id="rId11"/>
    <p:sldId id="685" r:id="rId12"/>
    <p:sldId id="686" r:id="rId13"/>
    <p:sldId id="669" r:id="rId14"/>
    <p:sldId id="676" r:id="rId15"/>
    <p:sldId id="574" r:id="rId16"/>
    <p:sldId id="677" r:id="rId17"/>
    <p:sldId id="678" r:id="rId18"/>
    <p:sldId id="679" r:id="rId19"/>
    <p:sldId id="680" r:id="rId20"/>
    <p:sldId id="681" r:id="rId21"/>
    <p:sldId id="296" r:id="rId22"/>
    <p:sldId id="682" r:id="rId23"/>
    <p:sldId id="560"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2034" y="-25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10/24/2017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10/24/2017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29E8F-C3CC-44F0-AA9A-D61A2B5BE9E4}"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18572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798977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3221913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256453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3721160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3937845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351951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934112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600993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386180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935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7890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4247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9878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7773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38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971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102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5258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299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0332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01929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4974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9262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03687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7573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298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5929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08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588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153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ED1C23-6F88-49E4-812D-76770BAC7E98}" type="datetimeFigureOut">
              <a:rPr lang="en-US" smtClean="0">
                <a:solidFill>
                  <a:prstClr val="black">
                    <a:tint val="75000"/>
                  </a:prstClr>
                </a:solidFill>
              </a:rPr>
              <a:pPr/>
              <a:t>10/24/2017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12A8DF1-1A95-4265-A4B8-57B695AEF2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84461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3DED1C23-6F88-49E4-812D-76770BAC7E98}" type="datetimeFigureOut">
              <a:rPr lang="en-US" smtClean="0">
                <a:solidFill>
                  <a:prstClr val="black">
                    <a:tint val="75000"/>
                  </a:prstClr>
                </a:solidFill>
                <a:latin typeface="Calibri"/>
                <a:ea typeface="+mn-ea"/>
                <a:cs typeface="+mn-cs"/>
              </a:rPr>
              <a:pPr defTabSz="914400" fontAlgn="auto">
                <a:spcBef>
                  <a:spcPts val="0"/>
                </a:spcBef>
                <a:spcAft>
                  <a:spcPts val="0"/>
                </a:spcAft>
              </a:pPr>
              <a:t>10/24/2017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712A8DF1-1A95-4265-A4B8-57B695AEF297}"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89448011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3DED1C23-6F88-49E4-812D-76770BAC7E98}" type="datetimeFigureOut">
              <a:rPr lang="en-US" smtClean="0">
                <a:solidFill>
                  <a:prstClr val="black">
                    <a:tint val="75000"/>
                  </a:prstClr>
                </a:solidFill>
                <a:latin typeface="Calibri"/>
                <a:ea typeface="+mn-ea"/>
                <a:cs typeface="+mn-cs"/>
              </a:rPr>
              <a:pPr defTabSz="914400" fontAlgn="auto">
                <a:spcBef>
                  <a:spcPts val="0"/>
                </a:spcBef>
                <a:spcAft>
                  <a:spcPts val="0"/>
                </a:spcAft>
              </a:pPr>
              <a:t>10/24/2017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712A8DF1-1A95-4265-A4B8-57B695AEF297}"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04599208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amass.gov/apcd-technical-data-profiles"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adam.tapply@state.ma.us"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visitor.r20.constantcontact.com/d.jsp?llr=efmhfytab&amp;p=oi&amp;m=1120723513508&amp;sit=xcruu7sjb&amp;f=e1fbb9c6-ba86-47fe-a9d7-0cec812f8ea3"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www.chiamass.gov/regulations/#publiccomment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October 24,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7388942" cy="609599"/>
          </a:xfrm>
        </p:spPr>
        <p:txBody>
          <a:bodyPr>
            <a:noAutofit/>
          </a:bodyPr>
          <a:lstStyle/>
          <a:p>
            <a:r>
              <a:rPr lang="en-US" sz="2400" b="1" dirty="0" smtClean="0">
                <a:solidFill>
                  <a:schemeClr val="tx2"/>
                </a:solidFill>
                <a:latin typeface="Arial" panose="020B0604020202020204" pitchFamily="34" charset="0"/>
                <a:cs typeface="Arial" panose="020B0604020202020204" pitchFamily="34" charset="0"/>
              </a:rPr>
              <a:t>New July 2017 MA APCD Release 5.0</a:t>
            </a:r>
            <a:br>
              <a:rPr lang="en-US" sz="2400" b="1" dirty="0" smtClean="0">
                <a:solidFill>
                  <a:schemeClr val="tx2"/>
                </a:solidFill>
                <a:latin typeface="Arial" panose="020B0604020202020204" pitchFamily="34" charset="0"/>
                <a:cs typeface="Arial" panose="020B0604020202020204" pitchFamily="34" charset="0"/>
              </a:rPr>
            </a:br>
            <a:r>
              <a:rPr lang="en-US" sz="2400" b="1" dirty="0" smtClean="0">
                <a:solidFill>
                  <a:schemeClr val="tx2"/>
                </a:solidFill>
                <a:latin typeface="Arial" panose="020B0604020202020204" pitchFamily="34" charset="0"/>
                <a:cs typeface="Arial" panose="020B0604020202020204" pitchFamily="34" charset="0"/>
              </a:rPr>
              <a:t>Technical Data Profiling Dashboards for </a:t>
            </a:r>
            <a:br>
              <a:rPr lang="en-US" sz="2400" b="1" dirty="0" smtClean="0">
                <a:solidFill>
                  <a:schemeClr val="tx2"/>
                </a:solidFill>
                <a:latin typeface="Arial" panose="020B0604020202020204" pitchFamily="34" charset="0"/>
                <a:cs typeface="Arial" panose="020B0604020202020204" pitchFamily="34" charset="0"/>
              </a:rPr>
            </a:br>
            <a:r>
              <a:rPr lang="en-US" sz="2400" b="1" dirty="0" smtClean="0">
                <a:solidFill>
                  <a:schemeClr val="tx2"/>
                </a:solidFill>
                <a:latin typeface="Arial" panose="020B0604020202020204" pitchFamily="34" charset="0"/>
                <a:cs typeface="Arial" panose="020B0604020202020204" pitchFamily="34" charset="0"/>
              </a:rPr>
              <a:t>Member Eligibility (ME) and Medical Claims (MC)</a:t>
            </a:r>
            <a:endParaRPr lang="en-US" sz="2400" b="1" dirty="0">
              <a:solidFill>
                <a:schemeClr val="tx2"/>
              </a:solidFill>
              <a:latin typeface="Arial" panose="020B0604020202020204" pitchFamily="34" charset="0"/>
              <a:cs typeface="Arial" panose="020B0604020202020204" pitchFamily="34" charset="0"/>
            </a:endParaRPr>
          </a:p>
        </p:txBody>
      </p:sp>
      <p:sp>
        <p:nvSpPr>
          <p:cNvPr id="4" name="TextBox 3"/>
          <p:cNvSpPr txBox="1"/>
          <p:nvPr/>
        </p:nvSpPr>
        <p:spPr>
          <a:xfrm>
            <a:off x="44777" y="1295400"/>
            <a:ext cx="9099223" cy="4047262"/>
          </a:xfrm>
          <a:prstGeom prst="rect">
            <a:avLst/>
          </a:prstGeom>
          <a:noFill/>
        </p:spPr>
        <p:txBody>
          <a:bodyPr wrap="square" rtlCol="0">
            <a:spAutoFit/>
          </a:bodyPr>
          <a:lstStyle/>
          <a:p>
            <a:pPr defTabSz="914400" fontAlgn="auto">
              <a:spcBef>
                <a:spcPts val="0"/>
              </a:spcBef>
              <a:spcAft>
                <a:spcPts val="600"/>
              </a:spcAft>
            </a:pPr>
            <a:r>
              <a:rPr lang="en-US" sz="1700" b="1" dirty="0" smtClean="0">
                <a:solidFill>
                  <a:prstClr val="black"/>
                </a:solidFill>
                <a:latin typeface="Calibri"/>
                <a:ea typeface="+mn-ea"/>
                <a:cs typeface="+mn-cs"/>
              </a:rPr>
              <a:t>Now available on the CHIA Website at </a:t>
            </a:r>
            <a:r>
              <a:rPr lang="en-US" sz="1700" b="1" dirty="0" smtClean="0">
                <a:solidFill>
                  <a:prstClr val="black"/>
                </a:solidFill>
                <a:latin typeface="Calibri"/>
                <a:ea typeface="+mn-ea"/>
                <a:cs typeface="+mn-cs"/>
                <a:hlinkClick r:id="rId3"/>
              </a:rPr>
              <a:t>http://www.chiamass.gov/apcd-technical-data-profiles</a:t>
            </a:r>
            <a:r>
              <a:rPr lang="en-US" sz="1700" b="1" dirty="0" smtClean="0">
                <a:solidFill>
                  <a:prstClr val="black"/>
                </a:solidFill>
                <a:latin typeface="Calibri"/>
                <a:ea typeface="+mn-ea"/>
                <a:cs typeface="+mn-cs"/>
              </a:rPr>
              <a:t>  by CHIA’s Health System Performance Team are new APCD Technical Data Profiling Dashboards for Member Eligibility and Medical Claims   </a:t>
            </a:r>
          </a:p>
          <a:p>
            <a:pPr lvl="1" defTabSz="914400" fontAlgn="auto">
              <a:spcBef>
                <a:spcPts val="0"/>
              </a:spcBef>
              <a:spcAft>
                <a:spcPts val="600"/>
              </a:spcAft>
            </a:pPr>
            <a:r>
              <a:rPr lang="en-US" sz="1400" b="1" dirty="0" smtClean="0">
                <a:solidFill>
                  <a:srgbClr val="FF0000"/>
                </a:solidFill>
                <a:latin typeface="Calibri"/>
                <a:ea typeface="+mn-ea"/>
                <a:cs typeface="+mn-cs"/>
              </a:rPr>
              <a:t>Overview: </a:t>
            </a:r>
            <a:r>
              <a:rPr lang="en-US" sz="1400" dirty="0" smtClean="0">
                <a:solidFill>
                  <a:prstClr val="black"/>
                </a:solidFill>
                <a:latin typeface="Calibri"/>
                <a:ea typeface="+mn-ea"/>
                <a:cs typeface="+mn-cs"/>
              </a:rPr>
              <a:t>The dashboards provide APCD users with a general understanding of payer data quality for specific elements within the APCD Release Version 5.0 ME and MC files.  The dashboards are in the format of Excel spreadsheet and evaluate completeness and highlight variances from expected benchmarks for key medical claims fields after being merged with member eligibility files. The data quality assessments and comments should be viewed within the analytic context described in the included technical summary and may not apply to all analyses. State </a:t>
            </a:r>
            <a:r>
              <a:rPr lang="en-US" sz="1400" dirty="0">
                <a:solidFill>
                  <a:prstClr val="black"/>
                </a:solidFill>
                <a:latin typeface="Calibri"/>
                <a:ea typeface="+mn-ea"/>
                <a:cs typeface="+mn-cs"/>
              </a:rPr>
              <a:t>Fiscal Year 2015 (July 2014 – June 2015) enrollment was generated from December 2015 ME submissions</a:t>
            </a:r>
            <a:r>
              <a:rPr lang="en-US" sz="1400" dirty="0" smtClean="0">
                <a:solidFill>
                  <a:prstClr val="black"/>
                </a:solidFill>
                <a:latin typeface="Calibri"/>
                <a:ea typeface="+mn-ea"/>
                <a:cs typeface="+mn-cs"/>
              </a:rPr>
              <a:t>.  </a:t>
            </a:r>
            <a:r>
              <a:rPr lang="en-US" sz="1400" dirty="0" smtClean="0">
                <a:solidFill>
                  <a:prstClr val="black"/>
                </a:solidFill>
                <a:latin typeface="Calibri"/>
                <a:ea typeface="+mn-ea"/>
                <a:cs typeface="+mn-cs"/>
              </a:rPr>
              <a:t>To date, dashboards are available on the following 12 payers*: </a:t>
            </a:r>
          </a:p>
          <a:p>
            <a:pPr lvl="3" defTabSz="914400" fontAlgn="auto">
              <a:spcBef>
                <a:spcPts val="0"/>
              </a:spcBef>
              <a:spcAft>
                <a:spcPts val="0"/>
              </a:spcAft>
            </a:pPr>
            <a:r>
              <a:rPr lang="en-US" sz="1400" b="1" dirty="0" smtClean="0">
                <a:solidFill>
                  <a:prstClr val="black"/>
                </a:solidFill>
                <a:latin typeface="Calibri"/>
                <a:ea typeface="+mn-ea"/>
                <a:cs typeface="+mn-cs"/>
              </a:rPr>
              <a:t>Anthem			Blue </a:t>
            </a:r>
            <a:r>
              <a:rPr lang="en-US" sz="1400" b="1" dirty="0">
                <a:solidFill>
                  <a:prstClr val="black"/>
                </a:solidFill>
                <a:latin typeface="Calibri"/>
                <a:ea typeface="+mn-ea"/>
                <a:cs typeface="+mn-cs"/>
              </a:rPr>
              <a:t>Cross Blue Shield of Massachusetts</a:t>
            </a:r>
          </a:p>
          <a:p>
            <a:pPr lvl="3" defTabSz="914400" fontAlgn="auto">
              <a:spcBef>
                <a:spcPts val="0"/>
              </a:spcBef>
              <a:spcAft>
                <a:spcPts val="0"/>
              </a:spcAft>
            </a:pPr>
            <a:r>
              <a:rPr lang="en-US" sz="1400" b="1" dirty="0">
                <a:solidFill>
                  <a:prstClr val="black"/>
                </a:solidFill>
                <a:latin typeface="Calibri"/>
                <a:ea typeface="+mn-ea"/>
                <a:cs typeface="+mn-cs"/>
              </a:rPr>
              <a:t>BMC </a:t>
            </a:r>
            <a:r>
              <a:rPr lang="en-US" sz="1400" b="1" dirty="0" smtClean="0">
                <a:solidFill>
                  <a:prstClr val="black"/>
                </a:solidFill>
                <a:latin typeface="Calibri"/>
                <a:ea typeface="+mn-ea"/>
                <a:cs typeface="+mn-cs"/>
              </a:rPr>
              <a:t>HealthNet			Celticare</a:t>
            </a:r>
            <a:endParaRPr lang="en-US" sz="1400" b="1" dirty="0">
              <a:solidFill>
                <a:prstClr val="black"/>
              </a:solidFill>
              <a:latin typeface="Calibri"/>
              <a:ea typeface="+mn-ea"/>
              <a:cs typeface="+mn-cs"/>
            </a:endParaRPr>
          </a:p>
          <a:p>
            <a:pPr lvl="3" defTabSz="914400" fontAlgn="auto">
              <a:spcBef>
                <a:spcPts val="0"/>
              </a:spcBef>
              <a:spcAft>
                <a:spcPts val="0"/>
              </a:spcAft>
            </a:pPr>
            <a:r>
              <a:rPr lang="en-US" sz="1400" b="1" dirty="0">
                <a:solidFill>
                  <a:prstClr val="black"/>
                </a:solidFill>
                <a:latin typeface="Calibri"/>
                <a:ea typeface="+mn-ea"/>
                <a:cs typeface="+mn-cs"/>
              </a:rPr>
              <a:t>Fallon Community Health </a:t>
            </a:r>
            <a:r>
              <a:rPr lang="en-US" sz="1400" b="1" dirty="0" smtClean="0">
                <a:solidFill>
                  <a:prstClr val="black"/>
                </a:solidFill>
                <a:latin typeface="Calibri"/>
                <a:ea typeface="+mn-ea"/>
                <a:cs typeface="+mn-cs"/>
              </a:rPr>
              <a:t>Plan		Fallon </a:t>
            </a:r>
            <a:r>
              <a:rPr lang="en-US" sz="1400" b="1" dirty="0">
                <a:solidFill>
                  <a:prstClr val="black"/>
                </a:solidFill>
                <a:latin typeface="Calibri"/>
                <a:ea typeface="+mn-ea"/>
                <a:cs typeface="+mn-cs"/>
              </a:rPr>
              <a:t>Health and Life Assurance Company</a:t>
            </a:r>
          </a:p>
          <a:p>
            <a:pPr lvl="3" defTabSz="914400" fontAlgn="auto">
              <a:spcBef>
                <a:spcPts val="0"/>
              </a:spcBef>
              <a:spcAft>
                <a:spcPts val="0"/>
              </a:spcAft>
            </a:pPr>
            <a:r>
              <a:rPr lang="en-US" sz="1400" b="1" dirty="0">
                <a:solidFill>
                  <a:prstClr val="black"/>
                </a:solidFill>
                <a:latin typeface="Calibri"/>
                <a:ea typeface="+mn-ea"/>
                <a:cs typeface="+mn-cs"/>
              </a:rPr>
              <a:t>Harvard Pilgrim Health </a:t>
            </a:r>
            <a:r>
              <a:rPr lang="en-US" sz="1400" b="1" dirty="0" smtClean="0">
                <a:solidFill>
                  <a:prstClr val="black"/>
                </a:solidFill>
                <a:latin typeface="Calibri"/>
                <a:ea typeface="+mn-ea"/>
                <a:cs typeface="+mn-cs"/>
              </a:rPr>
              <a:t>Care		Health </a:t>
            </a:r>
            <a:r>
              <a:rPr lang="en-US" sz="1400" b="1" dirty="0">
                <a:solidFill>
                  <a:prstClr val="black"/>
                </a:solidFill>
                <a:latin typeface="Calibri"/>
                <a:ea typeface="+mn-ea"/>
                <a:cs typeface="+mn-cs"/>
              </a:rPr>
              <a:t>New England</a:t>
            </a:r>
          </a:p>
          <a:p>
            <a:pPr lvl="3" defTabSz="914400" fontAlgn="auto">
              <a:spcBef>
                <a:spcPts val="0"/>
              </a:spcBef>
              <a:spcAft>
                <a:spcPts val="0"/>
              </a:spcAft>
            </a:pPr>
            <a:r>
              <a:rPr lang="en-US" sz="1400" b="1" dirty="0" smtClean="0">
                <a:solidFill>
                  <a:prstClr val="black"/>
                </a:solidFill>
                <a:latin typeface="Calibri"/>
                <a:ea typeface="+mn-ea"/>
                <a:cs typeface="+mn-cs"/>
              </a:rPr>
              <a:t>Minuteman			Neighborhood </a:t>
            </a:r>
            <a:r>
              <a:rPr lang="en-US" sz="1400" b="1" dirty="0">
                <a:solidFill>
                  <a:prstClr val="black"/>
                </a:solidFill>
                <a:latin typeface="Calibri"/>
                <a:ea typeface="+mn-ea"/>
                <a:cs typeface="+mn-cs"/>
              </a:rPr>
              <a:t>Health Plan</a:t>
            </a:r>
          </a:p>
          <a:p>
            <a:pPr lvl="3" defTabSz="914400" fontAlgn="auto">
              <a:spcBef>
                <a:spcPts val="0"/>
              </a:spcBef>
              <a:spcAft>
                <a:spcPts val="0"/>
              </a:spcAft>
            </a:pPr>
            <a:r>
              <a:rPr lang="en-US" sz="1400" b="1" dirty="0" smtClean="0">
                <a:solidFill>
                  <a:prstClr val="black"/>
                </a:solidFill>
                <a:latin typeface="Calibri"/>
                <a:ea typeface="+mn-ea"/>
                <a:cs typeface="+mn-cs"/>
              </a:rPr>
              <a:t>Tufts				Tufts </a:t>
            </a:r>
            <a:r>
              <a:rPr lang="en-US" sz="1400" b="1" dirty="0">
                <a:solidFill>
                  <a:prstClr val="black"/>
                </a:solidFill>
                <a:latin typeface="Calibri"/>
                <a:ea typeface="+mn-ea"/>
                <a:cs typeface="+mn-cs"/>
              </a:rPr>
              <a:t>Health Public Plans (formerly Network Health</a:t>
            </a:r>
            <a:r>
              <a:rPr lang="en-US" sz="1400" b="1" dirty="0" smtClean="0">
                <a:solidFill>
                  <a:prstClr val="black"/>
                </a:solidFill>
                <a:latin typeface="Calibri"/>
                <a:ea typeface="+mn-ea"/>
                <a:cs typeface="+mn-cs"/>
              </a:rPr>
              <a:t>)</a:t>
            </a:r>
          </a:p>
          <a:p>
            <a:pPr lvl="1" defTabSz="914400" fontAlgn="auto">
              <a:spcBef>
                <a:spcPts val="0"/>
              </a:spcBef>
              <a:spcAft>
                <a:spcPts val="0"/>
              </a:spcAft>
            </a:pPr>
            <a:endParaRPr lang="en-US" sz="1400" b="1" dirty="0">
              <a:solidFill>
                <a:prstClr val="black"/>
              </a:solidFill>
              <a:latin typeface="Calibri"/>
              <a:ea typeface="+mn-ea"/>
              <a:cs typeface="+mn-cs"/>
            </a:endParaRPr>
          </a:p>
        </p:txBody>
      </p:sp>
      <p:pic>
        <p:nvPicPr>
          <p:cNvPr id="1026" name="Picture 2" descr="Image result for data dashboar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0" y="76200"/>
            <a:ext cx="1424233" cy="112316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6510805"/>
            <a:ext cx="3020379" cy="338554"/>
          </a:xfrm>
          <a:prstGeom prst="rect">
            <a:avLst/>
          </a:prstGeom>
          <a:noFill/>
        </p:spPr>
        <p:txBody>
          <a:bodyPr wrap="none" rtlCol="0">
            <a:spAutoFit/>
          </a:bodyPr>
          <a:lstStyle/>
          <a:p>
            <a:pPr defTabSz="914400" fontAlgn="auto">
              <a:spcBef>
                <a:spcPts val="0"/>
              </a:spcBef>
              <a:spcAft>
                <a:spcPts val="0"/>
              </a:spcAft>
            </a:pPr>
            <a:r>
              <a:rPr lang="en-US" sz="1600" i="1" dirty="0" smtClean="0">
                <a:solidFill>
                  <a:prstClr val="black"/>
                </a:solidFill>
                <a:latin typeface="Calibri"/>
                <a:ea typeface="+mn-ea"/>
                <a:cs typeface="+mn-cs"/>
              </a:rPr>
              <a:t>*  </a:t>
            </a:r>
            <a:r>
              <a:rPr lang="en-US" sz="1000" i="1" dirty="0" smtClean="0">
                <a:solidFill>
                  <a:prstClr val="black"/>
                </a:solidFill>
                <a:latin typeface="Calibri"/>
                <a:ea typeface="+mn-ea"/>
                <a:cs typeface="+mn-cs"/>
              </a:rPr>
              <a:t>Note: Some findings remain unconfirmed by payers</a:t>
            </a:r>
            <a:endParaRPr lang="en-US" sz="1000" i="1" dirty="0">
              <a:solidFill>
                <a:prstClr val="black"/>
              </a:solidFill>
              <a:latin typeface="Calibri"/>
              <a:ea typeface="+mn-ea"/>
              <a:cs typeface="+mn-cs"/>
            </a:endParaRPr>
          </a:p>
        </p:txBody>
      </p:sp>
      <p:sp>
        <p:nvSpPr>
          <p:cNvPr id="6" name="Rectangle 5"/>
          <p:cNvSpPr/>
          <p:nvPr/>
        </p:nvSpPr>
        <p:spPr>
          <a:xfrm>
            <a:off x="457200" y="4953000"/>
            <a:ext cx="7848600" cy="1708160"/>
          </a:xfrm>
          <a:prstGeom prst="rect">
            <a:avLst/>
          </a:prstGeom>
        </p:spPr>
        <p:txBody>
          <a:bodyPr wrap="square">
            <a:spAutoFit/>
          </a:bodyPr>
          <a:lstStyle/>
          <a:p>
            <a:pPr defTabSz="914400" fontAlgn="auto">
              <a:spcBef>
                <a:spcPts val="0"/>
              </a:spcBef>
              <a:spcAft>
                <a:spcPts val="0"/>
              </a:spcAft>
            </a:pPr>
            <a:r>
              <a:rPr lang="en-US" sz="1400" dirty="0" smtClean="0">
                <a:solidFill>
                  <a:prstClr val="black"/>
                </a:solidFill>
                <a:latin typeface="Calibri"/>
                <a:ea typeface="+mn-ea"/>
                <a:cs typeface="+mn-cs"/>
              </a:rPr>
              <a:t>Each payer dashboard contains 6 pages:</a:t>
            </a:r>
          </a:p>
          <a:p>
            <a:pPr defTabSz="914400" fontAlgn="auto">
              <a:spcBef>
                <a:spcPts val="0"/>
              </a:spcBef>
              <a:spcAft>
                <a:spcPts val="0"/>
              </a:spcAft>
            </a:pPr>
            <a:endParaRPr lang="en-US" sz="500" dirty="0" smtClean="0">
              <a:solidFill>
                <a:prstClr val="black"/>
              </a:solidFill>
              <a:latin typeface="Calibri"/>
              <a:ea typeface="+mn-ea"/>
              <a:cs typeface="+mn-cs"/>
            </a:endParaRP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Cover Page</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Overview and Technical Summary</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High-Level Summary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Fully-Insured Financial Information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Self-Insured Financial Information - APCD MC linked to ME Files</a:t>
            </a:r>
          </a:p>
          <a:p>
            <a:pPr marL="1200150" lvl="2" indent="-285750" defTabSz="914400" fontAlgn="auto">
              <a:spcBef>
                <a:spcPts val="0"/>
              </a:spcBef>
              <a:spcAft>
                <a:spcPts val="0"/>
              </a:spcAft>
              <a:buFont typeface="Arial" panose="020B0604020202020204" pitchFamily="34" charset="0"/>
              <a:buChar char="•"/>
            </a:pPr>
            <a:r>
              <a:rPr lang="en-US" sz="1400" b="1" dirty="0" smtClean="0">
                <a:solidFill>
                  <a:prstClr val="black"/>
                </a:solidFill>
                <a:latin typeface="Calibri"/>
                <a:ea typeface="+mn-ea"/>
                <a:cs typeface="+mn-cs"/>
              </a:rPr>
              <a:t>HEDIS Codes for Substance Use Disorder and Mental Health primary diagnoses</a:t>
            </a:r>
            <a:endParaRPr lang="en-US" sz="1400" b="1" dirty="0">
              <a:solidFill>
                <a:prstClr val="black"/>
              </a:solidFill>
              <a:latin typeface="Calibri"/>
              <a:ea typeface="+mn-ea"/>
              <a:cs typeface="+mn-cs"/>
            </a:endParaRPr>
          </a:p>
        </p:txBody>
      </p:sp>
    </p:spTree>
    <p:extLst>
      <p:ext uri="{BB962C8B-B14F-4D97-AF65-F5344CB8AC3E}">
        <p14:creationId xmlns:p14="http://schemas.microsoft.com/office/powerpoint/2010/main" val="54043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152400"/>
            <a:ext cx="6919453" cy="1143000"/>
          </a:xfrm>
        </p:spPr>
        <p:txBody>
          <a:bodyPr>
            <a:noAutofit/>
          </a:bodyPr>
          <a:lstStyle/>
          <a:p>
            <a:r>
              <a:rPr lang="en-US" sz="2800" b="1" u="sng" dirty="0">
                <a:solidFill>
                  <a:schemeClr val="tx2"/>
                </a:solidFill>
              </a:rPr>
              <a:t>Question</a:t>
            </a:r>
            <a:r>
              <a:rPr lang="en-US" sz="2800" b="1" dirty="0">
                <a:solidFill>
                  <a:schemeClr val="tx2"/>
                </a:solidFill>
              </a:rPr>
              <a:t>: What is the difference between National Provider ID 1 and </a:t>
            </a:r>
            <a:r>
              <a:rPr lang="en-US" sz="2800" b="1" dirty="0" smtClean="0">
                <a:solidFill>
                  <a:schemeClr val="tx2"/>
                </a:solidFill>
              </a:rPr>
              <a:t/>
            </a:r>
            <a:br>
              <a:rPr lang="en-US" sz="2800" b="1" dirty="0" smtClean="0">
                <a:solidFill>
                  <a:schemeClr val="tx2"/>
                </a:solidFill>
              </a:rPr>
            </a:br>
            <a:r>
              <a:rPr lang="en-US" sz="2800" b="1" dirty="0" smtClean="0">
                <a:solidFill>
                  <a:schemeClr val="tx2"/>
                </a:solidFill>
              </a:rPr>
              <a:t>National </a:t>
            </a:r>
            <a:r>
              <a:rPr lang="en-US" sz="2800" b="1" dirty="0">
                <a:solidFill>
                  <a:schemeClr val="tx2"/>
                </a:solidFill>
              </a:rPr>
              <a:t>Provider ID 2</a:t>
            </a:r>
            <a:r>
              <a:rPr lang="en-US" sz="2800" b="1" dirty="0" smtClean="0">
                <a:solidFill>
                  <a:schemeClr val="tx2"/>
                </a:solidFill>
              </a:rPr>
              <a:t>?</a:t>
            </a:r>
            <a:endParaRPr lang="en-US" sz="2800" b="1" dirty="0">
              <a:solidFill>
                <a:schemeClr val="tx2"/>
              </a:solidFill>
            </a:endParaRPr>
          </a:p>
        </p:txBody>
      </p:sp>
      <p:pic>
        <p:nvPicPr>
          <p:cNvPr id="3074" name="Picture 2" descr="Image result for national provider identifi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0"/>
            <a:ext cx="1981200" cy="124815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371600"/>
            <a:ext cx="9067800" cy="1815882"/>
          </a:xfrm>
          <a:prstGeom prst="rect">
            <a:avLst/>
          </a:prstGeom>
          <a:noFill/>
        </p:spPr>
        <p:txBody>
          <a:bodyPr wrap="square" rtlCol="0">
            <a:spAutoFit/>
          </a:bodyPr>
          <a:lstStyle/>
          <a:p>
            <a:pPr defTabSz="914400" fontAlgn="auto">
              <a:spcBef>
                <a:spcPts val="0"/>
              </a:spcBef>
              <a:spcAft>
                <a:spcPts val="0"/>
              </a:spcAft>
            </a:pPr>
            <a:r>
              <a:rPr lang="en-US" sz="1600" b="1" u="sng" dirty="0">
                <a:solidFill>
                  <a:schemeClr val="tx2"/>
                </a:solidFill>
                <a:latin typeface="Calibri"/>
                <a:ea typeface="+mn-ea"/>
                <a:cs typeface="+mn-cs"/>
              </a:rPr>
              <a:t>Answer</a:t>
            </a:r>
            <a:r>
              <a:rPr lang="en-US" sz="1600" b="1" dirty="0">
                <a:solidFill>
                  <a:schemeClr val="tx2"/>
                </a:solidFill>
                <a:latin typeface="Calibri"/>
                <a:ea typeface="+mn-ea"/>
                <a:cs typeface="+mn-cs"/>
              </a:rPr>
              <a:t>: </a:t>
            </a:r>
            <a:r>
              <a:rPr lang="en-US" sz="1600" dirty="0">
                <a:solidFill>
                  <a:schemeClr val="tx2"/>
                </a:solidFill>
                <a:latin typeface="Calibri"/>
                <a:ea typeface="+mn-ea"/>
                <a:cs typeface="+mn-cs"/>
              </a:rPr>
              <a:t>According to the </a:t>
            </a:r>
            <a:r>
              <a:rPr lang="en-US" sz="1600" dirty="0" smtClean="0">
                <a:solidFill>
                  <a:schemeClr val="tx2"/>
                </a:solidFill>
                <a:latin typeface="Calibri"/>
                <a:ea typeface="+mn-ea"/>
                <a:cs typeface="+mn-cs"/>
              </a:rPr>
              <a:t>CMS </a:t>
            </a:r>
            <a:r>
              <a:rPr lang="en-US" sz="1600" dirty="0">
                <a:solidFill>
                  <a:schemeClr val="tx2"/>
                </a:solidFill>
                <a:latin typeface="Calibri"/>
                <a:ea typeface="+mn-ea"/>
                <a:cs typeface="+mn-cs"/>
              </a:rPr>
              <a:t>National Plan and Provider Enumeration System (</a:t>
            </a:r>
            <a:r>
              <a:rPr lang="en-US" sz="1600" b="1" dirty="0">
                <a:solidFill>
                  <a:schemeClr val="tx2"/>
                </a:solidFill>
                <a:latin typeface="Calibri"/>
                <a:ea typeface="+mn-ea"/>
                <a:cs typeface="+mn-cs"/>
              </a:rPr>
              <a:t>NPPES</a:t>
            </a:r>
            <a:r>
              <a:rPr lang="en-US" sz="1600" dirty="0">
                <a:solidFill>
                  <a:schemeClr val="tx2"/>
                </a:solidFill>
                <a:latin typeface="Calibri"/>
                <a:ea typeface="+mn-ea"/>
                <a:cs typeface="+mn-cs"/>
              </a:rPr>
              <a:t>) </a:t>
            </a:r>
            <a:r>
              <a:rPr lang="en-US" sz="1600" dirty="0" smtClean="0">
                <a:solidFill>
                  <a:schemeClr val="tx2"/>
                </a:solidFill>
                <a:latin typeface="Calibri"/>
                <a:ea typeface="+mn-ea"/>
                <a:cs typeface="+mn-cs"/>
              </a:rPr>
              <a:t>National </a:t>
            </a:r>
            <a:r>
              <a:rPr lang="en-US" sz="1600" dirty="0">
                <a:solidFill>
                  <a:schemeClr val="tx2"/>
                </a:solidFill>
                <a:latin typeface="Calibri"/>
                <a:ea typeface="+mn-ea"/>
                <a:cs typeface="+mn-cs"/>
              </a:rPr>
              <a:t>Provider </a:t>
            </a:r>
            <a:r>
              <a:rPr lang="en-US" sz="1600" dirty="0" smtClean="0">
                <a:solidFill>
                  <a:schemeClr val="tx2"/>
                </a:solidFill>
                <a:latin typeface="Calibri"/>
                <a:ea typeface="+mn-ea"/>
                <a:cs typeface="+mn-cs"/>
              </a:rPr>
              <a:t>Identifier (</a:t>
            </a:r>
            <a:r>
              <a:rPr lang="en-US" sz="1600" b="1" dirty="0" smtClean="0">
                <a:solidFill>
                  <a:schemeClr val="tx2"/>
                </a:solidFill>
                <a:latin typeface="Calibri"/>
                <a:ea typeface="+mn-ea"/>
                <a:cs typeface="+mn-cs"/>
              </a:rPr>
              <a:t>NPI</a:t>
            </a:r>
            <a:r>
              <a:rPr lang="en-US" sz="1600" dirty="0" smtClean="0">
                <a:solidFill>
                  <a:schemeClr val="tx2"/>
                </a:solidFill>
                <a:latin typeface="Calibri"/>
                <a:ea typeface="+mn-ea"/>
                <a:cs typeface="+mn-cs"/>
              </a:rPr>
              <a:t>) Registry Reference Guide, the </a:t>
            </a:r>
            <a:r>
              <a:rPr lang="en-US" sz="1600" b="1" dirty="0" smtClean="0">
                <a:solidFill>
                  <a:schemeClr val="tx2"/>
                </a:solidFill>
                <a:latin typeface="Calibri"/>
                <a:ea typeface="+mn-ea"/>
                <a:cs typeface="+mn-cs"/>
              </a:rPr>
              <a:t>NPI 1 </a:t>
            </a:r>
            <a:r>
              <a:rPr lang="en-US" sz="1600" dirty="0" smtClean="0">
                <a:solidFill>
                  <a:schemeClr val="tx2"/>
                </a:solidFill>
                <a:latin typeface="Calibri"/>
                <a:ea typeface="+mn-ea"/>
                <a:cs typeface="+mn-cs"/>
              </a:rPr>
              <a:t>is the </a:t>
            </a:r>
            <a:r>
              <a:rPr lang="en-US" sz="1600" b="1" dirty="0" smtClean="0">
                <a:solidFill>
                  <a:schemeClr val="tx2"/>
                </a:solidFill>
                <a:latin typeface="Calibri"/>
                <a:ea typeface="+mn-ea"/>
                <a:cs typeface="+mn-cs"/>
              </a:rPr>
              <a:t>individual provider NPI </a:t>
            </a:r>
            <a:r>
              <a:rPr lang="en-US" sz="1600" dirty="0" smtClean="0">
                <a:solidFill>
                  <a:schemeClr val="tx2"/>
                </a:solidFill>
                <a:latin typeface="Calibri"/>
                <a:ea typeface="+mn-ea"/>
                <a:cs typeface="+mn-cs"/>
              </a:rPr>
              <a:t>and the </a:t>
            </a:r>
            <a:r>
              <a:rPr lang="en-US" sz="1600" b="1" dirty="0" smtClean="0">
                <a:solidFill>
                  <a:schemeClr val="tx2"/>
                </a:solidFill>
                <a:latin typeface="Calibri"/>
                <a:ea typeface="+mn-ea"/>
                <a:cs typeface="+mn-cs"/>
              </a:rPr>
              <a:t>NPI 2 </a:t>
            </a:r>
            <a:r>
              <a:rPr lang="en-US" sz="1600" dirty="0" smtClean="0">
                <a:solidFill>
                  <a:schemeClr val="tx2"/>
                </a:solidFill>
                <a:latin typeface="Calibri"/>
                <a:ea typeface="+mn-ea"/>
                <a:cs typeface="+mn-cs"/>
              </a:rPr>
              <a:t>is </a:t>
            </a:r>
            <a:r>
              <a:rPr lang="en-US" sz="1600" b="1" dirty="0" smtClean="0">
                <a:solidFill>
                  <a:schemeClr val="tx2"/>
                </a:solidFill>
                <a:latin typeface="Calibri"/>
                <a:ea typeface="+mn-ea"/>
                <a:cs typeface="+mn-cs"/>
              </a:rPr>
              <a:t>the organizational NPI</a:t>
            </a:r>
            <a:r>
              <a:rPr lang="en-US" sz="1600" dirty="0" smtClean="0">
                <a:solidFill>
                  <a:schemeClr val="tx2"/>
                </a:solidFill>
                <a:latin typeface="Calibri"/>
                <a:ea typeface="+mn-ea"/>
                <a:cs typeface="+mn-cs"/>
              </a:rPr>
              <a:t>.  </a:t>
            </a:r>
            <a:r>
              <a:rPr lang="en-US" sz="1600" dirty="0" smtClean="0">
                <a:solidFill>
                  <a:schemeClr val="tx2"/>
                </a:solidFill>
                <a:latin typeface="Calibri"/>
                <a:ea typeface="+mn-ea"/>
                <a:cs typeface="+mn-cs"/>
              </a:rPr>
              <a:t>For solo providers rendering service, some insurance companies only require the NPI 1, while others will require both an NPI 1 and NPI 2. </a:t>
            </a:r>
            <a:r>
              <a:rPr lang="en-US" sz="1600" dirty="0" smtClean="0">
                <a:solidFill>
                  <a:schemeClr val="tx2"/>
                </a:solidFill>
                <a:latin typeface="Calibri"/>
                <a:ea typeface="+mn-ea"/>
                <a:cs typeface="+mn-cs"/>
              </a:rPr>
              <a:t>In the APCD Provider file, the NPI 1 and NPI 2 </a:t>
            </a:r>
            <a:r>
              <a:rPr lang="en-US" sz="1600" dirty="0" smtClean="0">
                <a:solidFill>
                  <a:schemeClr val="tx2"/>
                </a:solidFill>
                <a:latin typeface="Calibri"/>
                <a:ea typeface="+mn-ea"/>
                <a:cs typeface="+mn-cs"/>
              </a:rPr>
              <a:t>are </a:t>
            </a:r>
            <a:r>
              <a:rPr lang="en-US" sz="1600" dirty="0" smtClean="0">
                <a:solidFill>
                  <a:schemeClr val="tx2"/>
                </a:solidFill>
                <a:latin typeface="Calibri"/>
                <a:ea typeface="+mn-ea"/>
                <a:cs typeface="+mn-cs"/>
              </a:rPr>
              <a:t>typically different for Multi-Provider Groups where the NPI 2 is used as the billing NPI.  In the table below, from APCD Release 5.0 Provider </a:t>
            </a:r>
            <a:r>
              <a:rPr lang="en-US" sz="1600" dirty="0" smtClean="0">
                <a:solidFill>
                  <a:schemeClr val="tx2"/>
                </a:solidFill>
                <a:latin typeface="Calibri"/>
                <a:ea typeface="+mn-ea"/>
                <a:cs typeface="+mn-cs"/>
              </a:rPr>
              <a:t>file</a:t>
            </a:r>
            <a:r>
              <a:rPr lang="en-US" sz="1600" dirty="0" smtClean="0">
                <a:solidFill>
                  <a:schemeClr val="tx2"/>
                </a:solidFill>
                <a:latin typeface="Calibri"/>
                <a:ea typeface="+mn-ea"/>
                <a:cs typeface="+mn-cs"/>
              </a:rPr>
              <a:t>, you can see the highest volume of records with a different NPI 1 and NPI 2 are for Multi-Provider Groups.</a:t>
            </a:r>
            <a:endParaRPr lang="en-US" sz="1600" dirty="0">
              <a:solidFill>
                <a:schemeClr val="tx2"/>
              </a:solidFill>
              <a:latin typeface="Calibri"/>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940696723"/>
              </p:ext>
            </p:extLst>
          </p:nvPr>
        </p:nvGraphicFramePr>
        <p:xfrm>
          <a:off x="76200" y="3657600"/>
          <a:ext cx="8915401" cy="3014472"/>
        </p:xfrm>
        <a:graphic>
          <a:graphicData uri="http://schemas.openxmlformats.org/drawingml/2006/table">
            <a:tbl>
              <a:tblPr firstRow="1" firstCol="1" bandRow="1">
                <a:tableStyleId>{5C22544A-7EE6-4342-B048-85BDC9FD1C3A}</a:tableStyleId>
              </a:tblPr>
              <a:tblGrid>
                <a:gridCol w="1474728"/>
                <a:gridCol w="3175692"/>
                <a:gridCol w="4264981"/>
              </a:tblGrid>
              <a:tr h="117411">
                <a:tc>
                  <a:txBody>
                    <a:bodyPr/>
                    <a:lstStyle/>
                    <a:p>
                      <a:pPr marL="0" marR="0" algn="ctr">
                        <a:lnSpc>
                          <a:spcPct val="115000"/>
                        </a:lnSpc>
                        <a:spcBef>
                          <a:spcPts val="0"/>
                        </a:spcBef>
                        <a:spcAft>
                          <a:spcPts val="0"/>
                        </a:spcAft>
                      </a:pPr>
                      <a:r>
                        <a:rPr lang="en-US" sz="1600" dirty="0">
                          <a:effectLst/>
                        </a:rPr>
                        <a:t>PROVIDER TYPE CODE</a:t>
                      </a:r>
                      <a:endParaRPr lang="en-US" sz="1600" dirty="0">
                        <a:effectLst/>
                        <a:latin typeface="Calibri"/>
                        <a:ea typeface="Calibri"/>
                        <a:cs typeface="Times New Roman"/>
                      </a:endParaRPr>
                    </a:p>
                  </a:txBody>
                  <a:tcPr marL="41767" marR="41767" marT="0" marB="0" anchor="ctr"/>
                </a:tc>
                <a:tc>
                  <a:txBody>
                    <a:bodyPr/>
                    <a:lstStyle/>
                    <a:p>
                      <a:pPr marL="0" marR="0" algn="ctr">
                        <a:lnSpc>
                          <a:spcPct val="115000"/>
                        </a:lnSpc>
                        <a:spcBef>
                          <a:spcPts val="0"/>
                        </a:spcBef>
                        <a:spcAft>
                          <a:spcPts val="0"/>
                        </a:spcAft>
                      </a:pPr>
                      <a:r>
                        <a:rPr lang="en-US" sz="1600" dirty="0">
                          <a:effectLst/>
                        </a:rPr>
                        <a:t>NATIONAL PROVIDER </a:t>
                      </a:r>
                      <a:r>
                        <a:rPr lang="en-US" sz="1600" dirty="0" smtClean="0">
                          <a:effectLst/>
                        </a:rPr>
                        <a:t>ID</a:t>
                      </a:r>
                    </a:p>
                    <a:p>
                      <a:pPr marL="0" marR="0" algn="ctr">
                        <a:lnSpc>
                          <a:spcPct val="115000"/>
                        </a:lnSpc>
                        <a:spcBef>
                          <a:spcPts val="0"/>
                        </a:spcBef>
                        <a:spcAft>
                          <a:spcPts val="0"/>
                        </a:spcAft>
                      </a:pPr>
                      <a:r>
                        <a:rPr lang="en-US" sz="1600" dirty="0" smtClean="0">
                          <a:effectLst/>
                        </a:rPr>
                        <a:t> </a:t>
                      </a:r>
                      <a:r>
                        <a:rPr lang="en-US" sz="1600" dirty="0">
                          <a:effectLst/>
                        </a:rPr>
                        <a:t>(Name - Taxonomy)</a:t>
                      </a:r>
                      <a:endParaRPr lang="en-US" sz="1600" dirty="0">
                        <a:effectLst/>
                        <a:latin typeface="Calibri"/>
                        <a:ea typeface="Calibri"/>
                        <a:cs typeface="Times New Roman"/>
                      </a:endParaRPr>
                    </a:p>
                  </a:txBody>
                  <a:tcPr marL="41767" marR="41767" marT="0" marB="0" anchor="ctr"/>
                </a:tc>
                <a:tc>
                  <a:txBody>
                    <a:bodyPr/>
                    <a:lstStyle/>
                    <a:p>
                      <a:pPr marL="0" marR="0" algn="ctr">
                        <a:lnSpc>
                          <a:spcPct val="115000"/>
                        </a:lnSpc>
                        <a:spcBef>
                          <a:spcPts val="0"/>
                        </a:spcBef>
                        <a:spcAft>
                          <a:spcPts val="0"/>
                        </a:spcAft>
                      </a:pPr>
                      <a:r>
                        <a:rPr lang="en-US" sz="1600" dirty="0">
                          <a:effectLst/>
                        </a:rPr>
                        <a:t>NATIONAL PROVIDER </a:t>
                      </a:r>
                      <a:r>
                        <a:rPr lang="en-US" sz="1600" dirty="0" smtClean="0">
                          <a:effectLst/>
                        </a:rPr>
                        <a:t>2  ID</a:t>
                      </a:r>
                    </a:p>
                    <a:p>
                      <a:pPr marL="0" marR="0" algn="ctr">
                        <a:lnSpc>
                          <a:spcPct val="115000"/>
                        </a:lnSpc>
                        <a:spcBef>
                          <a:spcPts val="0"/>
                        </a:spcBef>
                        <a:spcAft>
                          <a:spcPts val="0"/>
                        </a:spcAft>
                      </a:pPr>
                      <a:r>
                        <a:rPr lang="en-US" sz="1600" dirty="0" smtClean="0">
                          <a:effectLst/>
                        </a:rPr>
                        <a:t> </a:t>
                      </a:r>
                      <a:r>
                        <a:rPr lang="en-US" sz="1600" dirty="0">
                          <a:effectLst/>
                        </a:rPr>
                        <a:t>(Name - Taxonomy)</a:t>
                      </a:r>
                      <a:endParaRPr lang="en-US" sz="1600" dirty="0">
                        <a:effectLst/>
                        <a:latin typeface="Calibri"/>
                        <a:ea typeface="Calibri"/>
                        <a:cs typeface="Times New Roman"/>
                      </a:endParaRPr>
                    </a:p>
                  </a:txBody>
                  <a:tcPr marL="41767" marR="41767" marT="0" marB="0" anchor="ctr"/>
                </a:tc>
              </a:tr>
              <a:tr h="117411">
                <a:tc>
                  <a:txBody>
                    <a:bodyPr/>
                    <a:lstStyle/>
                    <a:p>
                      <a:pPr marL="0" marR="0">
                        <a:lnSpc>
                          <a:spcPct val="115000"/>
                        </a:lnSpc>
                        <a:spcBef>
                          <a:spcPts val="0"/>
                        </a:spcBef>
                        <a:spcAft>
                          <a:spcPts val="0"/>
                        </a:spcAft>
                      </a:pPr>
                      <a:r>
                        <a:rPr lang="en-US" sz="1400">
                          <a:effectLst/>
                        </a:rPr>
                        <a:t>MPG - Multi Provider Group</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1457306664 (Children's Hospital Pediatric Association - Pediatrics)</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1710087127 (Children's Hospital Corporation - General Acute Care Hospital)</a:t>
                      </a:r>
                      <a:endParaRPr lang="en-US" sz="1400">
                        <a:effectLst/>
                        <a:latin typeface="Calibri"/>
                        <a:ea typeface="Calibri"/>
                        <a:cs typeface="Times New Roman"/>
                      </a:endParaRPr>
                    </a:p>
                  </a:txBody>
                  <a:tcPr marL="41767" marR="41767" marT="0" marB="0" anchor="ctr"/>
                </a:tc>
              </a:tr>
              <a:tr h="117411">
                <a:tc>
                  <a:txBody>
                    <a:bodyPr/>
                    <a:lstStyle/>
                    <a:p>
                      <a:pPr marL="0" marR="0">
                        <a:lnSpc>
                          <a:spcPct val="115000"/>
                        </a:lnSpc>
                        <a:spcBef>
                          <a:spcPts val="0"/>
                        </a:spcBef>
                        <a:spcAft>
                          <a:spcPts val="0"/>
                        </a:spcAft>
                      </a:pPr>
                      <a:r>
                        <a:rPr lang="en-US" sz="1400">
                          <a:effectLst/>
                        </a:rPr>
                        <a:t>MPG - Multi Provider Group</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1558467977 (Children's Hospital Boston Ambulance - Ambulance Land Transport)</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1710087127 (Children's Hospital Corporation - General Acute Care Hospital)</a:t>
                      </a:r>
                      <a:endParaRPr lang="en-US" sz="1400">
                        <a:effectLst/>
                        <a:latin typeface="Calibri"/>
                        <a:ea typeface="Calibri"/>
                        <a:cs typeface="Times New Roman"/>
                      </a:endParaRPr>
                    </a:p>
                  </a:txBody>
                  <a:tcPr marL="41767" marR="41767" marT="0" marB="0" anchor="ctr"/>
                </a:tc>
              </a:tr>
              <a:tr h="117411">
                <a:tc>
                  <a:txBody>
                    <a:bodyPr/>
                    <a:lstStyle/>
                    <a:p>
                      <a:pPr marL="0" marR="0">
                        <a:lnSpc>
                          <a:spcPct val="115000"/>
                        </a:lnSpc>
                        <a:spcBef>
                          <a:spcPts val="0"/>
                        </a:spcBef>
                        <a:spcAft>
                          <a:spcPts val="0"/>
                        </a:spcAft>
                      </a:pPr>
                      <a:r>
                        <a:rPr lang="en-US" sz="1400">
                          <a:effectLst/>
                        </a:rPr>
                        <a:t>MPG - Multi Provider Group</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1063447316 (The Lahey Clinic, Inc. - Internal Medicine)</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1538194980 (The Lahey Clinic, Inc. - Internal Medicine)</a:t>
                      </a:r>
                      <a:endParaRPr lang="en-US" sz="1400">
                        <a:effectLst/>
                        <a:latin typeface="Calibri"/>
                        <a:ea typeface="Calibri"/>
                        <a:cs typeface="Times New Roman"/>
                      </a:endParaRPr>
                    </a:p>
                  </a:txBody>
                  <a:tcPr marL="41767" marR="41767" marT="0" marB="0" anchor="ctr"/>
                </a:tc>
              </a:tr>
              <a:tr h="117411">
                <a:tc>
                  <a:txBody>
                    <a:bodyPr/>
                    <a:lstStyle/>
                    <a:p>
                      <a:pPr marL="0" marR="0">
                        <a:lnSpc>
                          <a:spcPct val="115000"/>
                        </a:lnSpc>
                        <a:spcBef>
                          <a:spcPts val="0"/>
                        </a:spcBef>
                        <a:spcAft>
                          <a:spcPts val="0"/>
                        </a:spcAft>
                      </a:pPr>
                      <a:r>
                        <a:rPr lang="en-US" sz="1400" dirty="0">
                          <a:effectLst/>
                        </a:rPr>
                        <a:t>MPG - Multi Provider Group</a:t>
                      </a:r>
                      <a:endParaRPr lang="en-US" sz="1400" dirty="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a:effectLst/>
                        </a:rPr>
                        <a:t>1841510633 (Pratt Medical Group, Inc. - Internal Medicine Cardiovascular)</a:t>
                      </a:r>
                      <a:endParaRPr lang="en-US" sz="140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dirty="0">
                          <a:effectLst/>
                        </a:rPr>
                        <a:t>1275570319  (Pratt Medical Group, Inc. - Internal Medicine)</a:t>
                      </a:r>
                      <a:endParaRPr lang="en-US" sz="1400" dirty="0">
                        <a:effectLst/>
                        <a:latin typeface="Calibri"/>
                        <a:ea typeface="Calibri"/>
                        <a:cs typeface="Times New Roman"/>
                      </a:endParaRPr>
                    </a:p>
                  </a:txBody>
                  <a:tcPr marL="41767" marR="41767" marT="0" marB="0" anchor="ctr"/>
                </a:tc>
              </a:tr>
              <a:tr h="117411">
                <a:tc>
                  <a:txBody>
                    <a:bodyPr/>
                    <a:lstStyle/>
                    <a:p>
                      <a:pPr marL="0" marR="0">
                        <a:lnSpc>
                          <a:spcPct val="115000"/>
                        </a:lnSpc>
                        <a:spcBef>
                          <a:spcPts val="0"/>
                        </a:spcBef>
                        <a:spcAft>
                          <a:spcPts val="0"/>
                        </a:spcAft>
                      </a:pPr>
                      <a:r>
                        <a:rPr lang="en-US" sz="1400" dirty="0">
                          <a:effectLst/>
                        </a:rPr>
                        <a:t>MPG - Multi Provider Group</a:t>
                      </a:r>
                      <a:endParaRPr lang="en-US" sz="1400" dirty="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dirty="0">
                          <a:effectLst/>
                        </a:rPr>
                        <a:t>1225175979 (Atrius Health, Inc.  - Psychologist) </a:t>
                      </a:r>
                      <a:endParaRPr lang="en-US" sz="1400" dirty="0">
                        <a:effectLst/>
                        <a:latin typeface="Calibri"/>
                        <a:ea typeface="Calibri"/>
                        <a:cs typeface="Times New Roman"/>
                      </a:endParaRPr>
                    </a:p>
                  </a:txBody>
                  <a:tcPr marL="41767" marR="41767" marT="0" marB="0" anchor="ctr"/>
                </a:tc>
                <a:tc>
                  <a:txBody>
                    <a:bodyPr/>
                    <a:lstStyle/>
                    <a:p>
                      <a:pPr marL="0" marR="0">
                        <a:lnSpc>
                          <a:spcPct val="115000"/>
                        </a:lnSpc>
                        <a:spcBef>
                          <a:spcPts val="0"/>
                        </a:spcBef>
                        <a:spcAft>
                          <a:spcPts val="0"/>
                        </a:spcAft>
                      </a:pPr>
                      <a:r>
                        <a:rPr lang="en-US" sz="1400" dirty="0">
                          <a:effectLst/>
                        </a:rPr>
                        <a:t>1871639914 (Atrius Health, Inc.  - Internal Medicine) </a:t>
                      </a:r>
                      <a:endParaRPr lang="en-US" sz="1400" dirty="0">
                        <a:effectLst/>
                        <a:latin typeface="Calibri"/>
                        <a:ea typeface="Calibri"/>
                        <a:cs typeface="Times New Roman"/>
                      </a:endParaRPr>
                    </a:p>
                  </a:txBody>
                  <a:tcPr marL="41767" marR="41767" marT="0" marB="0" anchor="ctr"/>
                </a:tc>
              </a:tr>
            </a:tbl>
          </a:graphicData>
        </a:graphic>
      </p:graphicFrame>
      <p:sp>
        <p:nvSpPr>
          <p:cNvPr id="9" name="TextBox 8"/>
          <p:cNvSpPr txBox="1"/>
          <p:nvPr/>
        </p:nvSpPr>
        <p:spPr>
          <a:xfrm>
            <a:off x="81624" y="3200400"/>
            <a:ext cx="9031896" cy="461665"/>
          </a:xfrm>
          <a:prstGeom prst="rect">
            <a:avLst/>
          </a:prstGeom>
          <a:noFill/>
        </p:spPr>
        <p:txBody>
          <a:bodyPr wrap="none" rtlCol="0">
            <a:spAutoFit/>
          </a:bodyPr>
          <a:lstStyle/>
          <a:p>
            <a:pPr defTabSz="914400" fontAlgn="auto">
              <a:spcBef>
                <a:spcPts val="0"/>
              </a:spcBef>
              <a:spcAft>
                <a:spcPts val="0"/>
              </a:spcAft>
            </a:pPr>
            <a:r>
              <a:rPr lang="en-US" sz="2400" b="1" dirty="0">
                <a:solidFill>
                  <a:srgbClr val="0070C0"/>
                </a:solidFill>
                <a:latin typeface="Calibri"/>
                <a:ea typeface="+mn-ea"/>
                <a:cs typeface="+mn-cs"/>
              </a:rPr>
              <a:t> </a:t>
            </a:r>
            <a:r>
              <a:rPr lang="en-US" sz="2400" b="1" dirty="0" smtClean="0">
                <a:solidFill>
                  <a:srgbClr val="0070C0"/>
                </a:solidFill>
                <a:latin typeface="Calibri"/>
                <a:ea typeface="+mn-ea"/>
                <a:cs typeface="+mn-cs"/>
              </a:rPr>
              <a:t>   </a:t>
            </a:r>
            <a:r>
              <a:rPr lang="en-US" sz="2400" b="1" dirty="0" smtClean="0">
                <a:solidFill>
                  <a:schemeClr val="tx2"/>
                </a:solidFill>
                <a:latin typeface="Calibri"/>
                <a:ea typeface="+mn-ea"/>
                <a:cs typeface="+mn-cs"/>
              </a:rPr>
              <a:t>Top 5  High Volume Provider Records with Different NPI 1 and NPI 2</a:t>
            </a:r>
            <a:endParaRPr lang="en-US" sz="2400" b="1" dirty="0">
              <a:solidFill>
                <a:schemeClr val="tx2"/>
              </a:solidFill>
              <a:latin typeface="Calibri"/>
              <a:ea typeface="+mn-ea"/>
              <a:cs typeface="+mn-cs"/>
            </a:endParaRPr>
          </a:p>
        </p:txBody>
      </p:sp>
    </p:spTree>
    <p:extLst>
      <p:ext uri="{BB962C8B-B14F-4D97-AF65-F5344CB8AC3E}">
        <p14:creationId xmlns:p14="http://schemas.microsoft.com/office/powerpoint/2010/main" val="4232495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31890067"/>
              </p:ext>
            </p:extLst>
          </p:nvPr>
        </p:nvGraphicFramePr>
        <p:xfrm>
          <a:off x="152400" y="2819400"/>
          <a:ext cx="8763001" cy="3604260"/>
        </p:xfrm>
        <a:graphic>
          <a:graphicData uri="http://schemas.openxmlformats.org/drawingml/2006/table">
            <a:tbl>
              <a:tblPr firstRow="1" firstCol="1" bandRow="1">
                <a:tableStyleId>{BC89EF96-8CEA-46FF-86C4-4CE0E7609802}</a:tableStyleId>
              </a:tblPr>
              <a:tblGrid>
                <a:gridCol w="1402390"/>
                <a:gridCol w="908842"/>
                <a:gridCol w="965370"/>
                <a:gridCol w="838200"/>
                <a:gridCol w="866781"/>
                <a:gridCol w="178204"/>
                <a:gridCol w="838336"/>
                <a:gridCol w="963465"/>
                <a:gridCol w="809667"/>
                <a:gridCol w="991746"/>
              </a:tblGrid>
              <a:tr h="1020953">
                <a:tc>
                  <a:txBody>
                    <a:bodyPr/>
                    <a:lstStyle/>
                    <a:p>
                      <a:pPr marL="0" marR="0" algn="ctr">
                        <a:lnSpc>
                          <a:spcPct val="115000"/>
                        </a:lnSpc>
                        <a:spcBef>
                          <a:spcPts val="0"/>
                        </a:spcBef>
                        <a:spcAft>
                          <a:spcPts val="0"/>
                        </a:spcAft>
                      </a:pPr>
                      <a:r>
                        <a:rPr lang="en-US" sz="1400" dirty="0">
                          <a:effectLst/>
                        </a:rPr>
                        <a:t>Select </a:t>
                      </a:r>
                      <a:endParaRPr lang="en-US" sz="1400" dirty="0" smtClean="0">
                        <a:effectLst/>
                      </a:endParaRPr>
                    </a:p>
                    <a:p>
                      <a:pPr marL="0" marR="0" algn="ctr">
                        <a:lnSpc>
                          <a:spcPct val="115000"/>
                        </a:lnSpc>
                        <a:spcBef>
                          <a:spcPts val="0"/>
                        </a:spcBef>
                        <a:spcAft>
                          <a:spcPts val="0"/>
                        </a:spcAft>
                      </a:pPr>
                      <a:r>
                        <a:rPr lang="en-US" sz="1400" dirty="0" smtClean="0">
                          <a:effectLst/>
                        </a:rPr>
                        <a:t>Medical </a:t>
                      </a:r>
                      <a:r>
                        <a:rPr lang="en-US" sz="1400" dirty="0">
                          <a:effectLst/>
                        </a:rPr>
                        <a:t>Claims Provider IDS</a:t>
                      </a:r>
                      <a:endParaRPr lang="en-US" sz="14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a:effectLst/>
                        </a:rPr>
                        <a:t>Release 4.0 Count of Distinct Provider IDs </a:t>
                      </a:r>
                      <a:r>
                        <a:rPr lang="en-US" sz="1200" dirty="0" smtClean="0">
                          <a:effectLst/>
                        </a:rPr>
                        <a:t>in MC</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a:effectLst/>
                        </a:rPr>
                        <a:t>Number of </a:t>
                      </a:r>
                      <a:r>
                        <a:rPr lang="en-US" sz="1200" dirty="0" smtClean="0">
                          <a:effectLst/>
                        </a:rPr>
                        <a:t>MC </a:t>
                      </a:r>
                      <a:r>
                        <a:rPr lang="en-US" sz="1200" dirty="0">
                          <a:effectLst/>
                        </a:rPr>
                        <a:t>lines populated with Provider IDs</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a:effectLst/>
                        </a:rPr>
                        <a:t>Percent of </a:t>
                      </a:r>
                      <a:r>
                        <a:rPr lang="en-US" sz="1200" dirty="0" smtClean="0">
                          <a:effectLst/>
                        </a:rPr>
                        <a:t>MC </a:t>
                      </a:r>
                      <a:r>
                        <a:rPr lang="en-US" sz="1200" dirty="0">
                          <a:effectLst/>
                        </a:rPr>
                        <a:t>Lines Populated with Provider IDs</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smtClean="0">
                          <a:effectLst/>
                        </a:rPr>
                        <a:t>MC Provider Linkage </a:t>
                      </a:r>
                      <a:r>
                        <a:rPr lang="en-US" sz="1200" dirty="0">
                          <a:effectLst/>
                        </a:rPr>
                        <a:t>Rate to Provider Table IDs</a:t>
                      </a:r>
                      <a:endParaRPr lang="en-US" sz="1200" dirty="0">
                        <a:effectLst/>
                        <a:latin typeface="Calibri"/>
                        <a:ea typeface="Calibri"/>
                        <a:cs typeface="Times New Roman"/>
                      </a:endParaRPr>
                    </a:p>
                  </a:txBody>
                  <a:tcPr marL="39293" marR="39293" marT="0" marB="0" anchor="b"/>
                </a:tc>
                <a:tc>
                  <a:txBody>
                    <a:bodyPr/>
                    <a:lstStyle/>
                    <a:p>
                      <a:pPr>
                        <a:lnSpc>
                          <a:spcPct val="115000"/>
                        </a:lnSpc>
                      </a:pPr>
                      <a:endParaRPr lang="en-US" sz="1200" dirty="0">
                        <a:effectLst/>
                        <a:latin typeface="Calibri"/>
                      </a:endParaRPr>
                    </a:p>
                  </a:txBody>
                  <a:tcPr marL="39293" marR="39293" marT="0" marB="0" anchor="b"/>
                </a:tc>
                <a:tc>
                  <a:txBody>
                    <a:bodyPr/>
                    <a:lstStyle/>
                    <a:p>
                      <a:pPr marL="0" marR="0" algn="ctr">
                        <a:lnSpc>
                          <a:spcPct val="115000"/>
                        </a:lnSpc>
                        <a:spcBef>
                          <a:spcPts val="0"/>
                        </a:spcBef>
                        <a:spcAft>
                          <a:spcPts val="0"/>
                        </a:spcAft>
                      </a:pPr>
                      <a:r>
                        <a:rPr lang="en-US" sz="1200" dirty="0">
                          <a:effectLst/>
                        </a:rPr>
                        <a:t>Release 5.0 Count of Distinct Provider IDs in </a:t>
                      </a:r>
                      <a:r>
                        <a:rPr lang="en-US" sz="1200" baseline="0" dirty="0" smtClean="0">
                          <a:effectLst/>
                        </a:rPr>
                        <a:t> MC</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a:effectLst/>
                        </a:rPr>
                        <a:t>Number of </a:t>
                      </a:r>
                      <a:r>
                        <a:rPr lang="en-US" sz="1200" dirty="0" smtClean="0">
                          <a:effectLst/>
                        </a:rPr>
                        <a:t>MC </a:t>
                      </a:r>
                      <a:r>
                        <a:rPr lang="en-US" sz="1200" dirty="0">
                          <a:effectLst/>
                        </a:rPr>
                        <a:t>lines populated with Provider IDs</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a:effectLst/>
                        </a:rPr>
                        <a:t>Percent of </a:t>
                      </a:r>
                      <a:r>
                        <a:rPr lang="en-US" sz="1200" dirty="0" smtClean="0">
                          <a:effectLst/>
                        </a:rPr>
                        <a:t>MC </a:t>
                      </a:r>
                      <a:r>
                        <a:rPr lang="en-US" sz="1200" dirty="0">
                          <a:effectLst/>
                        </a:rPr>
                        <a:t>Lines Populated with Provider IDs</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200" dirty="0" smtClean="0">
                          <a:effectLst/>
                        </a:rPr>
                        <a:t>MC Provider Linkage </a:t>
                      </a:r>
                      <a:r>
                        <a:rPr lang="en-US" sz="1200" dirty="0">
                          <a:effectLst/>
                        </a:rPr>
                        <a:t>Rate to Provider Table IDs</a:t>
                      </a:r>
                      <a:endParaRPr lang="en-US" sz="1200" dirty="0">
                        <a:effectLst/>
                        <a:latin typeface="Calibri"/>
                        <a:ea typeface="Calibri"/>
                        <a:cs typeface="Times New Roman"/>
                      </a:endParaRPr>
                    </a:p>
                  </a:txBody>
                  <a:tcPr marL="39293" marR="39293" marT="0" marB="0" anchor="b"/>
                </a:tc>
              </a:tr>
              <a:tr h="274320">
                <a:tc>
                  <a:txBody>
                    <a:bodyPr/>
                    <a:lstStyle/>
                    <a:p>
                      <a:pPr marL="0" marR="0" algn="ctr">
                        <a:lnSpc>
                          <a:spcPct val="115000"/>
                        </a:lnSpc>
                        <a:spcBef>
                          <a:spcPts val="0"/>
                        </a:spcBef>
                        <a:spcAft>
                          <a:spcPts val="0"/>
                        </a:spcAft>
                      </a:pPr>
                      <a:r>
                        <a:rPr lang="en-US" sz="1200">
                          <a:effectLst/>
                        </a:rPr>
                        <a:t>MC Service Provider Linkage IDs</a:t>
                      </a:r>
                      <a:endParaRPr lang="en-US" sz="12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 3,846,400 </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1,582,846,743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91%</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80%</a:t>
                      </a:r>
                      <a:endParaRPr lang="en-US" sz="1100" dirty="0">
                        <a:solidFill>
                          <a:srgbClr val="FF0000"/>
                        </a:solidFill>
                        <a:effectLst/>
                        <a:latin typeface="Calibri"/>
                        <a:ea typeface="Calibri"/>
                        <a:cs typeface="Times New Roman"/>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noFill/>
                  </a:tcPr>
                </a:tc>
                <a:tc>
                  <a:txBody>
                    <a:bodyPr/>
                    <a:lstStyle/>
                    <a:p>
                      <a:pPr marL="0" marR="0">
                        <a:lnSpc>
                          <a:spcPct val="115000"/>
                        </a:lnSpc>
                        <a:spcBef>
                          <a:spcPts val="0"/>
                        </a:spcBef>
                        <a:spcAft>
                          <a:spcPts val="0"/>
                        </a:spcAft>
                      </a:pPr>
                      <a:r>
                        <a:rPr lang="en-US" sz="1100">
                          <a:effectLst/>
                        </a:rPr>
                        <a:t>4,109,099 </a:t>
                      </a:r>
                      <a:endParaRPr lang="en-US" sz="110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1,650,704,862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95%</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80%</a:t>
                      </a:r>
                      <a:endParaRPr lang="en-US" sz="1100" dirty="0">
                        <a:solidFill>
                          <a:srgbClr val="FF0000"/>
                        </a:solidFill>
                        <a:effectLst/>
                        <a:latin typeface="Calibri"/>
                        <a:ea typeface="Calibri"/>
                        <a:cs typeface="Times New Roman"/>
                      </a:endParaRPr>
                    </a:p>
                  </a:txBody>
                  <a:tcPr marL="39293" marR="39293" marT="0" marB="0" anchor="b"/>
                </a:tc>
              </a:tr>
              <a:tr h="274320">
                <a:tc>
                  <a:txBody>
                    <a:bodyPr/>
                    <a:lstStyle/>
                    <a:p>
                      <a:pPr marL="0" marR="0" algn="ctr">
                        <a:lnSpc>
                          <a:spcPct val="115000"/>
                        </a:lnSpc>
                        <a:spcBef>
                          <a:spcPts val="0"/>
                        </a:spcBef>
                        <a:spcAft>
                          <a:spcPts val="0"/>
                        </a:spcAft>
                      </a:pPr>
                      <a:r>
                        <a:rPr lang="en-US" sz="1200">
                          <a:effectLst/>
                        </a:rPr>
                        <a:t>MCAttending Provider Linkage IDs</a:t>
                      </a:r>
                      <a:endParaRPr lang="en-US" sz="12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 1,088,012 </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350,198,751 </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20%</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74%</a:t>
                      </a:r>
                      <a:endParaRPr lang="en-US" sz="1100" dirty="0">
                        <a:solidFill>
                          <a:srgbClr val="FF0000"/>
                        </a:solidFill>
                        <a:effectLst/>
                        <a:latin typeface="Calibri"/>
                        <a:ea typeface="Calibri"/>
                        <a:cs typeface="Times New Roman"/>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marL="0" marR="0">
                        <a:lnSpc>
                          <a:spcPct val="115000"/>
                        </a:lnSpc>
                        <a:spcBef>
                          <a:spcPts val="0"/>
                        </a:spcBef>
                        <a:spcAft>
                          <a:spcPts val="0"/>
                        </a:spcAft>
                      </a:pPr>
                      <a:r>
                        <a:rPr lang="en-US" sz="1100">
                          <a:effectLst/>
                        </a:rPr>
                        <a:t>1,301,931 </a:t>
                      </a:r>
                      <a:endParaRPr lang="en-US" sz="110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392,481,762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23%</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76%</a:t>
                      </a:r>
                      <a:endParaRPr lang="en-US" sz="1100" dirty="0">
                        <a:solidFill>
                          <a:srgbClr val="FF0000"/>
                        </a:solidFill>
                        <a:effectLst/>
                        <a:latin typeface="Calibri"/>
                        <a:ea typeface="Calibri"/>
                        <a:cs typeface="Times New Roman"/>
                      </a:endParaRPr>
                    </a:p>
                  </a:txBody>
                  <a:tcPr marL="39293" marR="39293" marT="0" marB="0" anchor="b"/>
                </a:tc>
              </a:tr>
              <a:tr h="274320">
                <a:tc>
                  <a:txBody>
                    <a:bodyPr/>
                    <a:lstStyle/>
                    <a:p>
                      <a:pPr marL="0" marR="0" algn="ctr">
                        <a:lnSpc>
                          <a:spcPct val="115000"/>
                        </a:lnSpc>
                        <a:spcBef>
                          <a:spcPts val="0"/>
                        </a:spcBef>
                        <a:spcAft>
                          <a:spcPts val="0"/>
                        </a:spcAft>
                      </a:pPr>
                      <a:r>
                        <a:rPr lang="en-US" sz="1200">
                          <a:effectLst/>
                        </a:rPr>
                        <a:t>MC Referring Provider Linkage IDs</a:t>
                      </a:r>
                      <a:endParaRPr lang="en-US" sz="12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 989,243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462,420,878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27%</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88%</a:t>
                      </a:r>
                      <a:endParaRPr lang="en-US" sz="1100" dirty="0">
                        <a:solidFill>
                          <a:srgbClr val="FF0000"/>
                        </a:solidFill>
                        <a:effectLst/>
                        <a:latin typeface="Calibri"/>
                        <a:ea typeface="Calibri"/>
                        <a:cs typeface="Times New Roman"/>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noFill/>
                  </a:tcPr>
                </a:tc>
                <a:tc>
                  <a:txBody>
                    <a:bodyPr/>
                    <a:lstStyle/>
                    <a:p>
                      <a:pPr marL="0" marR="0">
                        <a:lnSpc>
                          <a:spcPct val="115000"/>
                        </a:lnSpc>
                        <a:spcBef>
                          <a:spcPts val="0"/>
                        </a:spcBef>
                        <a:spcAft>
                          <a:spcPts val="0"/>
                        </a:spcAft>
                      </a:pPr>
                      <a:r>
                        <a:rPr lang="en-US" sz="1100" dirty="0">
                          <a:effectLst/>
                        </a:rPr>
                        <a:t>1,091,728 </a:t>
                      </a:r>
                      <a:endParaRPr lang="en-US" sz="1100" dirty="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500,296,814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29%</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89%</a:t>
                      </a:r>
                      <a:endParaRPr lang="en-US" sz="1100" dirty="0">
                        <a:solidFill>
                          <a:srgbClr val="FF0000"/>
                        </a:solidFill>
                        <a:effectLst/>
                        <a:latin typeface="Calibri"/>
                        <a:ea typeface="Calibri"/>
                        <a:cs typeface="Times New Roman"/>
                      </a:endParaRPr>
                    </a:p>
                  </a:txBody>
                  <a:tcPr marL="39293" marR="39293" marT="0" marB="0" anchor="b"/>
                </a:tc>
              </a:tr>
              <a:tr h="274320">
                <a:tc>
                  <a:txBody>
                    <a:bodyPr/>
                    <a:lstStyle/>
                    <a:p>
                      <a:pPr algn="ctr">
                        <a:lnSpc>
                          <a:spcPct val="115000"/>
                        </a:lnSpc>
                      </a:pPr>
                      <a:endParaRPr lang="en-US" sz="1200">
                        <a:effectLst/>
                        <a:latin typeface="Calibri"/>
                      </a:endParaRPr>
                    </a:p>
                  </a:txBody>
                  <a:tcPr marL="39293" marR="39293" marT="0" marB="0" anchor="b"/>
                </a:tc>
                <a:tc>
                  <a:txBody>
                    <a:bodyPr/>
                    <a:lstStyle/>
                    <a:p>
                      <a:pPr>
                        <a:lnSpc>
                          <a:spcPct val="115000"/>
                        </a:lnSpc>
                      </a:pPr>
                      <a:endParaRPr lang="en-US" sz="1100">
                        <a:effectLst/>
                        <a:latin typeface="Calibri"/>
                      </a:endParaRPr>
                    </a:p>
                  </a:txBody>
                  <a:tcPr marL="39293" marR="39293" marT="0" marB="0" anchor="b"/>
                </a:tc>
                <a:tc>
                  <a:txBody>
                    <a:bodyPr/>
                    <a:lstStyle/>
                    <a:p>
                      <a:pPr>
                        <a:lnSpc>
                          <a:spcPct val="115000"/>
                        </a:lnSpc>
                      </a:pPr>
                      <a:endParaRPr lang="en-US" sz="1100">
                        <a:effectLst/>
                        <a:latin typeface="Calibri"/>
                      </a:endParaRPr>
                    </a:p>
                  </a:txBody>
                  <a:tcPr marL="39293" marR="39293" marT="0" marB="0" anchor="b"/>
                </a:tc>
                <a:tc>
                  <a:txBody>
                    <a:bodyPr/>
                    <a:lstStyle/>
                    <a:p>
                      <a:pPr>
                        <a:lnSpc>
                          <a:spcPct val="115000"/>
                        </a:lnSpc>
                      </a:pPr>
                      <a:endParaRPr lang="en-US" sz="1100">
                        <a:effectLst/>
                        <a:latin typeface="Calibri"/>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a:lnSpc>
                          <a:spcPct val="115000"/>
                        </a:lnSpc>
                      </a:pPr>
                      <a:endParaRPr lang="en-US" sz="1100">
                        <a:effectLst/>
                        <a:latin typeface="Calibri"/>
                      </a:endParaRPr>
                    </a:p>
                  </a:txBody>
                  <a:tcPr marL="39293" marR="39293" marT="0" marB="0" anchor="b"/>
                </a:tc>
                <a:tc>
                  <a:txBody>
                    <a:bodyPr/>
                    <a:lstStyle/>
                    <a:p>
                      <a:pPr>
                        <a:lnSpc>
                          <a:spcPct val="115000"/>
                        </a:lnSpc>
                      </a:pPr>
                      <a:endParaRPr lang="en-US" sz="1100">
                        <a:effectLst/>
                        <a:latin typeface="Calibri"/>
                      </a:endParaRPr>
                    </a:p>
                  </a:txBody>
                  <a:tcPr marL="39293" marR="39293" marT="0" marB="0" anchor="b"/>
                </a:tc>
              </a:tr>
              <a:tr h="274320">
                <a:tc>
                  <a:txBody>
                    <a:bodyPr/>
                    <a:lstStyle/>
                    <a:p>
                      <a:pPr marL="0" marR="0" algn="ctr">
                        <a:lnSpc>
                          <a:spcPct val="115000"/>
                        </a:lnSpc>
                        <a:spcBef>
                          <a:spcPts val="0"/>
                        </a:spcBef>
                        <a:spcAft>
                          <a:spcPts val="0"/>
                        </a:spcAft>
                      </a:pPr>
                      <a:r>
                        <a:rPr lang="en-US" sz="1200">
                          <a:effectLst/>
                        </a:rPr>
                        <a:t>MC BILLING NPIs</a:t>
                      </a:r>
                      <a:endParaRPr lang="en-US" sz="12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 858,330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1,566,162,629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90%</a:t>
                      </a:r>
                      <a:endParaRPr lang="en-US" sz="110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 Links to CMS NPI Registry </a:t>
                      </a:r>
                      <a:endParaRPr lang="en-US" sz="1100">
                        <a:effectLst/>
                        <a:latin typeface="Calibri"/>
                        <a:ea typeface="Calibri"/>
                        <a:cs typeface="Times New Roman"/>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noFill/>
                  </a:tcPr>
                </a:tc>
                <a:tc>
                  <a:txBody>
                    <a:bodyPr/>
                    <a:lstStyle/>
                    <a:p>
                      <a:pPr marL="0" marR="0">
                        <a:lnSpc>
                          <a:spcPct val="115000"/>
                        </a:lnSpc>
                        <a:spcBef>
                          <a:spcPts val="0"/>
                        </a:spcBef>
                        <a:spcAft>
                          <a:spcPts val="0"/>
                        </a:spcAft>
                      </a:pPr>
                      <a:r>
                        <a:rPr lang="en-US" sz="1100" dirty="0">
                          <a:effectLst/>
                        </a:rPr>
                        <a:t> 847,964 </a:t>
                      </a:r>
                      <a:endParaRPr lang="en-US" sz="1100" dirty="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dirty="0">
                          <a:effectLst/>
                        </a:rPr>
                        <a:t>1,572,938,400 </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90%</a:t>
                      </a:r>
                      <a:endParaRPr lang="en-US" sz="1100" dirty="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 Links to CMS NPI Registry </a:t>
                      </a:r>
                      <a:endParaRPr lang="en-US" sz="1100">
                        <a:effectLst/>
                        <a:latin typeface="Calibri"/>
                        <a:ea typeface="Calibri"/>
                        <a:cs typeface="Times New Roman"/>
                      </a:endParaRPr>
                    </a:p>
                  </a:txBody>
                  <a:tcPr marL="39293" marR="39293" marT="0" marB="0" anchor="b"/>
                </a:tc>
              </a:tr>
              <a:tr h="274320">
                <a:tc>
                  <a:txBody>
                    <a:bodyPr/>
                    <a:lstStyle/>
                    <a:p>
                      <a:pPr marL="0" marR="0" algn="ctr">
                        <a:lnSpc>
                          <a:spcPct val="115000"/>
                        </a:lnSpc>
                        <a:spcBef>
                          <a:spcPts val="0"/>
                        </a:spcBef>
                        <a:spcAft>
                          <a:spcPts val="0"/>
                        </a:spcAft>
                      </a:pPr>
                      <a:r>
                        <a:rPr lang="en-US" sz="1200" dirty="0">
                          <a:effectLst/>
                        </a:rPr>
                        <a:t>MC Service Provider NPIs</a:t>
                      </a:r>
                      <a:endParaRPr lang="en-US" sz="12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 883,262 </a:t>
                      </a:r>
                      <a:endParaRPr lang="en-US" sz="1100" dirty="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1,395,103,699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a:effectLst/>
                        </a:rPr>
                        <a:t>80%</a:t>
                      </a:r>
                      <a:endParaRPr lang="en-US" sz="110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 Links to CMS NPI Registry </a:t>
                      </a:r>
                      <a:endParaRPr lang="en-US" sz="1100">
                        <a:effectLst/>
                        <a:latin typeface="Calibri"/>
                        <a:ea typeface="Calibri"/>
                        <a:cs typeface="Times New Roman"/>
                      </a:endParaRPr>
                    </a:p>
                  </a:txBody>
                  <a:tcPr marL="39293" marR="39293" marT="0" marB="0" anchor="b"/>
                </a:tc>
                <a:tc>
                  <a:txBody>
                    <a:bodyPr/>
                    <a:lstStyle/>
                    <a:p>
                      <a:pPr>
                        <a:lnSpc>
                          <a:spcPct val="115000"/>
                        </a:lnSpc>
                      </a:pPr>
                      <a:endParaRPr lang="en-US" sz="1100" dirty="0">
                        <a:effectLst/>
                        <a:latin typeface="Calibri"/>
                      </a:endParaRPr>
                    </a:p>
                  </a:txBody>
                  <a:tcPr marL="39293" marR="39293" marT="0" marB="0" anchor="b"/>
                </a:tc>
                <a:tc>
                  <a:txBody>
                    <a:bodyPr/>
                    <a:lstStyle/>
                    <a:p>
                      <a:pPr marL="0" marR="0">
                        <a:lnSpc>
                          <a:spcPct val="115000"/>
                        </a:lnSpc>
                        <a:spcBef>
                          <a:spcPts val="0"/>
                        </a:spcBef>
                        <a:spcAft>
                          <a:spcPts val="0"/>
                        </a:spcAft>
                      </a:pPr>
                      <a:r>
                        <a:rPr lang="en-US" sz="1100" dirty="0">
                          <a:effectLst/>
                        </a:rPr>
                        <a:t>1,092,441 </a:t>
                      </a:r>
                      <a:endParaRPr lang="en-US" sz="1100" dirty="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a:effectLst/>
                        </a:rPr>
                        <a:t>1,476,873,794 </a:t>
                      </a:r>
                      <a:endParaRPr lang="en-US" sz="1100">
                        <a:effectLst/>
                        <a:latin typeface="Calibri"/>
                        <a:ea typeface="Calibri"/>
                        <a:cs typeface="Times New Roman"/>
                      </a:endParaRPr>
                    </a:p>
                  </a:txBody>
                  <a:tcPr marL="39293" marR="39293" marT="0" marB="0" anchor="b"/>
                </a:tc>
                <a:tc>
                  <a:txBody>
                    <a:bodyPr/>
                    <a:lstStyle/>
                    <a:p>
                      <a:pPr marL="0" marR="0" algn="ctr">
                        <a:lnSpc>
                          <a:spcPct val="115000"/>
                        </a:lnSpc>
                        <a:spcBef>
                          <a:spcPts val="0"/>
                        </a:spcBef>
                        <a:spcAft>
                          <a:spcPts val="0"/>
                        </a:spcAft>
                      </a:pPr>
                      <a:r>
                        <a:rPr lang="en-US" sz="1100" dirty="0">
                          <a:effectLst/>
                        </a:rPr>
                        <a:t>85%</a:t>
                      </a:r>
                      <a:endParaRPr lang="en-US" sz="1100" dirty="0">
                        <a:effectLst/>
                        <a:latin typeface="Calibri"/>
                        <a:ea typeface="Calibri"/>
                        <a:cs typeface="Times New Roman"/>
                      </a:endParaRPr>
                    </a:p>
                  </a:txBody>
                  <a:tcPr marL="39293" marR="39293" marT="0" marB="0" anchor="b"/>
                </a:tc>
                <a:tc>
                  <a:txBody>
                    <a:bodyPr/>
                    <a:lstStyle/>
                    <a:p>
                      <a:pPr marL="0" marR="0">
                        <a:lnSpc>
                          <a:spcPct val="115000"/>
                        </a:lnSpc>
                        <a:spcBef>
                          <a:spcPts val="0"/>
                        </a:spcBef>
                        <a:spcAft>
                          <a:spcPts val="0"/>
                        </a:spcAft>
                      </a:pPr>
                      <a:r>
                        <a:rPr lang="en-US" sz="1100" dirty="0">
                          <a:effectLst/>
                        </a:rPr>
                        <a:t> Links to CMS NPI Registry </a:t>
                      </a:r>
                      <a:endParaRPr lang="en-US" sz="1100" dirty="0">
                        <a:effectLst/>
                        <a:latin typeface="Calibri"/>
                        <a:ea typeface="Calibri"/>
                        <a:cs typeface="Times New Roman"/>
                      </a:endParaRPr>
                    </a:p>
                  </a:txBody>
                  <a:tcPr marL="39293" marR="39293" marT="0" marB="0" anchor="b"/>
                </a:tc>
              </a:tr>
            </a:tbl>
          </a:graphicData>
        </a:graphic>
      </p:graphicFrame>
      <p:sp>
        <p:nvSpPr>
          <p:cNvPr id="6" name="Rectangle 5"/>
          <p:cNvSpPr/>
          <p:nvPr/>
        </p:nvSpPr>
        <p:spPr>
          <a:xfrm>
            <a:off x="152400" y="20472"/>
            <a:ext cx="8991600" cy="2754600"/>
          </a:xfrm>
          <a:prstGeom prst="rect">
            <a:avLst/>
          </a:prstGeom>
        </p:spPr>
        <p:txBody>
          <a:bodyPr wrap="square">
            <a:spAutoFit/>
          </a:bodyPr>
          <a:lstStyle/>
          <a:p>
            <a:pPr defTabSz="914400" fontAlgn="auto">
              <a:spcBef>
                <a:spcPts val="0"/>
              </a:spcBef>
              <a:spcAft>
                <a:spcPts val="600"/>
              </a:spcAft>
            </a:pPr>
            <a:r>
              <a:rPr lang="en-US" sz="1500" b="1" u="sng" dirty="0">
                <a:solidFill>
                  <a:schemeClr val="tx2"/>
                </a:solidFill>
                <a:latin typeface="Calibri"/>
                <a:ea typeface="+mn-ea"/>
                <a:cs typeface="+mn-cs"/>
              </a:rPr>
              <a:t>Question</a:t>
            </a:r>
            <a:r>
              <a:rPr lang="en-US" sz="1500" b="1" dirty="0">
                <a:solidFill>
                  <a:schemeClr val="tx2"/>
                </a:solidFill>
                <a:latin typeface="Calibri"/>
                <a:ea typeface="+mn-ea"/>
                <a:cs typeface="+mn-cs"/>
              </a:rPr>
              <a:t>:  I am having a problem linking the </a:t>
            </a:r>
            <a:r>
              <a:rPr lang="en-US" sz="1500" b="1" dirty="0" smtClean="0">
                <a:solidFill>
                  <a:schemeClr val="tx2"/>
                </a:solidFill>
                <a:latin typeface="Calibri"/>
                <a:ea typeface="+mn-ea"/>
                <a:cs typeface="+mn-cs"/>
              </a:rPr>
              <a:t>Attending Provider </a:t>
            </a:r>
            <a:r>
              <a:rPr lang="en-US" sz="1500" b="1" dirty="0">
                <a:solidFill>
                  <a:schemeClr val="tx2"/>
                </a:solidFill>
                <a:latin typeface="Calibri"/>
                <a:ea typeface="+mn-ea"/>
                <a:cs typeface="+mn-cs"/>
              </a:rPr>
              <a:t>and </a:t>
            </a:r>
            <a:r>
              <a:rPr lang="en-US" sz="1500" b="1" dirty="0" smtClean="0">
                <a:solidFill>
                  <a:schemeClr val="tx2"/>
                </a:solidFill>
                <a:latin typeface="Calibri"/>
                <a:ea typeface="+mn-ea"/>
                <a:cs typeface="+mn-cs"/>
              </a:rPr>
              <a:t>Referring Provider </a:t>
            </a:r>
            <a:r>
              <a:rPr lang="en-US" sz="1500" b="1" dirty="0">
                <a:solidFill>
                  <a:schemeClr val="tx2"/>
                </a:solidFill>
                <a:latin typeface="Calibri"/>
                <a:ea typeface="+mn-ea"/>
                <a:cs typeface="+mn-cs"/>
              </a:rPr>
              <a:t>IDs.  How many </a:t>
            </a:r>
            <a:r>
              <a:rPr lang="en-US" sz="1500" b="1" dirty="0" smtClean="0">
                <a:solidFill>
                  <a:schemeClr val="tx2"/>
                </a:solidFill>
                <a:latin typeface="Calibri"/>
                <a:ea typeface="+mn-ea"/>
                <a:cs typeface="+mn-cs"/>
              </a:rPr>
              <a:t>distinct Attending </a:t>
            </a:r>
            <a:r>
              <a:rPr lang="en-US" sz="1500" b="1" dirty="0">
                <a:solidFill>
                  <a:schemeClr val="tx2"/>
                </a:solidFill>
                <a:latin typeface="Calibri"/>
                <a:ea typeface="+mn-ea"/>
                <a:cs typeface="+mn-cs"/>
              </a:rPr>
              <a:t>and </a:t>
            </a:r>
            <a:r>
              <a:rPr lang="en-US" sz="1500" b="1" dirty="0" smtClean="0">
                <a:solidFill>
                  <a:schemeClr val="tx2"/>
                </a:solidFill>
                <a:latin typeface="Calibri"/>
                <a:ea typeface="+mn-ea"/>
                <a:cs typeface="+mn-cs"/>
              </a:rPr>
              <a:t>Referring </a:t>
            </a:r>
            <a:r>
              <a:rPr lang="en-US" sz="1500" b="1" dirty="0">
                <a:solidFill>
                  <a:schemeClr val="tx2"/>
                </a:solidFill>
                <a:latin typeface="Calibri"/>
                <a:ea typeface="+mn-ea"/>
                <a:cs typeface="+mn-cs"/>
              </a:rPr>
              <a:t>IDs should I expect in comparison to all of the other </a:t>
            </a:r>
            <a:r>
              <a:rPr lang="en-US" sz="1500" b="1" dirty="0" smtClean="0">
                <a:solidFill>
                  <a:schemeClr val="tx2"/>
                </a:solidFill>
                <a:latin typeface="Calibri"/>
                <a:ea typeface="+mn-ea"/>
                <a:cs typeface="+mn-cs"/>
              </a:rPr>
              <a:t>Provider </a:t>
            </a:r>
            <a:r>
              <a:rPr lang="en-US" sz="1500" b="1" dirty="0">
                <a:solidFill>
                  <a:schemeClr val="tx2"/>
                </a:solidFill>
                <a:latin typeface="Calibri"/>
                <a:ea typeface="+mn-ea"/>
                <a:cs typeface="+mn-cs"/>
              </a:rPr>
              <a:t>ID types in the Medical Claims file</a:t>
            </a:r>
            <a:r>
              <a:rPr lang="en-US" sz="1500" b="1" dirty="0" smtClean="0">
                <a:solidFill>
                  <a:schemeClr val="tx2"/>
                </a:solidFill>
                <a:latin typeface="Calibri"/>
                <a:ea typeface="+mn-ea"/>
                <a:cs typeface="+mn-cs"/>
              </a:rPr>
              <a:t>?</a:t>
            </a:r>
            <a:endParaRPr lang="en-US" sz="1500" b="1" dirty="0">
              <a:solidFill>
                <a:schemeClr val="tx2"/>
              </a:solidFill>
              <a:latin typeface="Calibri"/>
              <a:ea typeface="+mn-ea"/>
              <a:cs typeface="+mn-cs"/>
            </a:endParaRPr>
          </a:p>
          <a:p>
            <a:pPr defTabSz="914400" fontAlgn="auto">
              <a:spcBef>
                <a:spcPts val="0"/>
              </a:spcBef>
              <a:spcAft>
                <a:spcPts val="600"/>
              </a:spcAft>
            </a:pPr>
            <a:r>
              <a:rPr lang="en-US" sz="1500" b="1" u="sng" dirty="0">
                <a:solidFill>
                  <a:schemeClr val="tx2"/>
                </a:solidFill>
                <a:latin typeface="Calibri"/>
                <a:ea typeface="+mn-ea"/>
                <a:cs typeface="+mn-cs"/>
              </a:rPr>
              <a:t>Answer</a:t>
            </a:r>
            <a:r>
              <a:rPr lang="en-US" sz="1500" dirty="0">
                <a:solidFill>
                  <a:schemeClr val="tx2"/>
                </a:solidFill>
                <a:latin typeface="Calibri"/>
                <a:ea typeface="+mn-ea"/>
                <a:cs typeface="+mn-cs"/>
              </a:rPr>
              <a:t>: In both APCD Release 4.0 and 5.0, the </a:t>
            </a:r>
            <a:r>
              <a:rPr lang="en-US" sz="1500" dirty="0" smtClean="0">
                <a:solidFill>
                  <a:schemeClr val="tx2"/>
                </a:solidFill>
                <a:latin typeface="Calibri"/>
                <a:ea typeface="+mn-ea"/>
                <a:cs typeface="+mn-cs"/>
              </a:rPr>
              <a:t>number of distinct </a:t>
            </a:r>
            <a:r>
              <a:rPr lang="en-US" sz="1500" dirty="0" smtClean="0">
                <a:solidFill>
                  <a:schemeClr val="tx2"/>
                </a:solidFill>
                <a:latin typeface="Calibri"/>
                <a:ea typeface="+mn-ea"/>
                <a:cs typeface="+mn-cs"/>
              </a:rPr>
              <a:t>Provider </a:t>
            </a:r>
            <a:r>
              <a:rPr lang="en-US" sz="1500" dirty="0" smtClean="0">
                <a:solidFill>
                  <a:schemeClr val="tx2"/>
                </a:solidFill>
                <a:latin typeface="Calibri"/>
                <a:ea typeface="+mn-ea"/>
                <a:cs typeface="+mn-cs"/>
              </a:rPr>
              <a:t>IDs in the Medical Claims file for the </a:t>
            </a:r>
            <a:r>
              <a:rPr lang="en-US" sz="1500" dirty="0" smtClean="0">
                <a:solidFill>
                  <a:schemeClr val="tx2"/>
                </a:solidFill>
                <a:latin typeface="Calibri"/>
                <a:ea typeface="+mn-ea"/>
                <a:cs typeface="+mn-cs"/>
              </a:rPr>
              <a:t>Attending </a:t>
            </a:r>
            <a:r>
              <a:rPr lang="en-US" sz="1500" dirty="0" smtClean="0">
                <a:solidFill>
                  <a:schemeClr val="tx2"/>
                </a:solidFill>
                <a:latin typeface="Calibri"/>
                <a:ea typeface="+mn-ea"/>
                <a:cs typeface="+mn-cs"/>
              </a:rPr>
              <a:t>and </a:t>
            </a:r>
            <a:r>
              <a:rPr lang="en-US" sz="1500" dirty="0" smtClean="0">
                <a:solidFill>
                  <a:schemeClr val="tx2"/>
                </a:solidFill>
                <a:latin typeface="Calibri"/>
                <a:ea typeface="+mn-ea"/>
                <a:cs typeface="+mn-cs"/>
              </a:rPr>
              <a:t>Referring </a:t>
            </a:r>
            <a:r>
              <a:rPr lang="en-US" sz="1500" dirty="0" smtClean="0">
                <a:solidFill>
                  <a:schemeClr val="tx2"/>
                </a:solidFill>
                <a:latin typeface="Calibri"/>
                <a:ea typeface="+mn-ea"/>
                <a:cs typeface="+mn-cs"/>
              </a:rPr>
              <a:t>P</a:t>
            </a:r>
            <a:r>
              <a:rPr lang="en-US" sz="1500" dirty="0" smtClean="0">
                <a:solidFill>
                  <a:schemeClr val="tx2"/>
                </a:solidFill>
                <a:latin typeface="Calibri"/>
                <a:ea typeface="+mn-ea"/>
                <a:cs typeface="+mn-cs"/>
              </a:rPr>
              <a:t>rovider </a:t>
            </a:r>
            <a:r>
              <a:rPr lang="en-US" sz="1500" dirty="0" smtClean="0">
                <a:solidFill>
                  <a:schemeClr val="tx2"/>
                </a:solidFill>
                <a:latin typeface="Calibri"/>
                <a:ea typeface="+mn-ea"/>
                <a:cs typeface="+mn-cs"/>
              </a:rPr>
              <a:t>is lower than, for example, the number of distinct </a:t>
            </a:r>
            <a:r>
              <a:rPr lang="en-US" sz="1500" dirty="0" smtClean="0">
                <a:solidFill>
                  <a:schemeClr val="tx2"/>
                </a:solidFill>
                <a:latin typeface="Calibri"/>
                <a:ea typeface="+mn-ea"/>
                <a:cs typeface="+mn-cs"/>
              </a:rPr>
              <a:t>Service </a:t>
            </a:r>
            <a:r>
              <a:rPr lang="en-US" sz="1500" dirty="0">
                <a:solidFill>
                  <a:schemeClr val="tx2"/>
                </a:solidFill>
                <a:latin typeface="Calibri"/>
                <a:ea typeface="+mn-ea"/>
                <a:cs typeface="+mn-cs"/>
              </a:rPr>
              <a:t>P</a:t>
            </a:r>
            <a:r>
              <a:rPr lang="en-US" sz="1500" dirty="0" smtClean="0">
                <a:solidFill>
                  <a:schemeClr val="tx2"/>
                </a:solidFill>
                <a:latin typeface="Calibri"/>
                <a:ea typeface="+mn-ea"/>
                <a:cs typeface="+mn-cs"/>
              </a:rPr>
              <a:t>rovider </a:t>
            </a:r>
            <a:r>
              <a:rPr lang="en-US" sz="1500" dirty="0" smtClean="0">
                <a:solidFill>
                  <a:schemeClr val="tx2"/>
                </a:solidFill>
                <a:latin typeface="Calibri"/>
                <a:ea typeface="+mn-ea"/>
                <a:cs typeface="+mn-cs"/>
              </a:rPr>
              <a:t>IDs. In the table below,  you will see that while the percent completeness is lower than </a:t>
            </a:r>
            <a:r>
              <a:rPr lang="en-US" sz="1500" dirty="0" smtClean="0">
                <a:solidFill>
                  <a:schemeClr val="tx2"/>
                </a:solidFill>
                <a:latin typeface="Calibri"/>
                <a:ea typeface="+mn-ea"/>
                <a:cs typeface="+mn-cs"/>
              </a:rPr>
              <a:t>Service </a:t>
            </a:r>
            <a:r>
              <a:rPr lang="en-US" sz="1500" dirty="0">
                <a:solidFill>
                  <a:schemeClr val="tx2"/>
                </a:solidFill>
                <a:latin typeface="Calibri"/>
                <a:ea typeface="+mn-ea"/>
                <a:cs typeface="+mn-cs"/>
              </a:rPr>
              <a:t>P</a:t>
            </a:r>
            <a:r>
              <a:rPr lang="en-US" sz="1500" dirty="0" smtClean="0">
                <a:solidFill>
                  <a:schemeClr val="tx2"/>
                </a:solidFill>
                <a:latin typeface="Calibri"/>
                <a:ea typeface="+mn-ea"/>
                <a:cs typeface="+mn-cs"/>
              </a:rPr>
              <a:t>rovider </a:t>
            </a:r>
            <a:r>
              <a:rPr lang="en-US" sz="1500" dirty="0" smtClean="0">
                <a:solidFill>
                  <a:schemeClr val="tx2"/>
                </a:solidFill>
                <a:latin typeface="Calibri"/>
                <a:ea typeface="+mn-ea"/>
                <a:cs typeface="+mn-cs"/>
              </a:rPr>
              <a:t>field, the </a:t>
            </a:r>
            <a:r>
              <a:rPr lang="en-US" sz="1500" dirty="0" smtClean="0">
                <a:solidFill>
                  <a:schemeClr val="tx2"/>
                </a:solidFill>
                <a:latin typeface="Calibri"/>
                <a:ea typeface="+mn-ea"/>
                <a:cs typeface="+mn-cs"/>
              </a:rPr>
              <a:t>Referring </a:t>
            </a:r>
            <a:r>
              <a:rPr lang="en-US" sz="1500" dirty="0">
                <a:solidFill>
                  <a:schemeClr val="tx2"/>
                </a:solidFill>
                <a:latin typeface="Calibri"/>
                <a:ea typeface="+mn-ea"/>
                <a:cs typeface="+mn-cs"/>
              </a:rPr>
              <a:t>P</a:t>
            </a:r>
            <a:r>
              <a:rPr lang="en-US" sz="1500" dirty="0" smtClean="0">
                <a:solidFill>
                  <a:schemeClr val="tx2"/>
                </a:solidFill>
                <a:latin typeface="Calibri"/>
                <a:ea typeface="+mn-ea"/>
                <a:cs typeface="+mn-cs"/>
              </a:rPr>
              <a:t>rovider </a:t>
            </a:r>
            <a:r>
              <a:rPr lang="en-US" sz="1500" dirty="0" smtClean="0">
                <a:solidFill>
                  <a:schemeClr val="tx2"/>
                </a:solidFill>
                <a:latin typeface="Calibri"/>
                <a:ea typeface="+mn-ea"/>
                <a:cs typeface="+mn-cs"/>
              </a:rPr>
              <a:t>in particular has a good linkage rate with the provider table.  </a:t>
            </a:r>
            <a:endParaRPr lang="en-US" sz="1500" dirty="0" smtClean="0">
              <a:solidFill>
                <a:schemeClr val="tx2"/>
              </a:solidFill>
              <a:latin typeface="Calibri"/>
              <a:ea typeface="+mn-ea"/>
              <a:cs typeface="+mn-cs"/>
            </a:endParaRPr>
          </a:p>
          <a:p>
            <a:pPr defTabSz="914400" fontAlgn="auto">
              <a:spcBef>
                <a:spcPts val="0"/>
              </a:spcBef>
              <a:spcAft>
                <a:spcPts val="0"/>
              </a:spcAft>
            </a:pPr>
            <a:r>
              <a:rPr lang="en-US" sz="1500" dirty="0" smtClean="0">
                <a:solidFill>
                  <a:schemeClr val="tx2"/>
                </a:solidFill>
                <a:latin typeface="Calibri"/>
                <a:ea typeface="+mn-ea"/>
                <a:cs typeface="+mn-cs"/>
              </a:rPr>
              <a:t>Please </a:t>
            </a:r>
            <a:r>
              <a:rPr lang="en-US" sz="1500" dirty="0">
                <a:solidFill>
                  <a:schemeClr val="tx2"/>
                </a:solidFill>
                <a:latin typeface="Calibri"/>
                <a:ea typeface="+mn-ea"/>
                <a:cs typeface="+mn-cs"/>
              </a:rPr>
              <a:t>keep in </a:t>
            </a:r>
            <a:r>
              <a:rPr lang="en-US" sz="1500" dirty="0" smtClean="0">
                <a:solidFill>
                  <a:schemeClr val="tx2"/>
                </a:solidFill>
                <a:latin typeface="Calibri"/>
                <a:ea typeface="+mn-ea"/>
                <a:cs typeface="+mn-cs"/>
              </a:rPr>
              <a:t>mind that:</a:t>
            </a:r>
          </a:p>
          <a:p>
            <a:pPr marL="285750" lvl="0" indent="-285750" defTabSz="914400" fontAlgn="auto">
              <a:spcBef>
                <a:spcPts val="0"/>
              </a:spcBef>
              <a:spcAft>
                <a:spcPts val="0"/>
              </a:spcAft>
              <a:buFont typeface="Arial" panose="020B0604020202020204" pitchFamily="34" charset="0"/>
              <a:buChar char="•"/>
            </a:pPr>
            <a:r>
              <a:rPr lang="en-US" sz="1400" b="1" dirty="0">
                <a:solidFill>
                  <a:schemeClr val="tx2"/>
                </a:solidFill>
                <a:latin typeface="Calibri"/>
                <a:ea typeface="+mn-ea"/>
                <a:cs typeface="+mn-cs"/>
              </a:rPr>
              <a:t>NPI values are unique  Provider IDs common across all payers.  Their lookup values are downloadable from  CMS.</a:t>
            </a:r>
          </a:p>
          <a:p>
            <a:pPr marL="285750" lvl="0" indent="-285750" defTabSz="914400" fontAlgn="auto">
              <a:spcBef>
                <a:spcPts val="0"/>
              </a:spcBef>
              <a:spcAft>
                <a:spcPts val="0"/>
              </a:spcAft>
              <a:buFont typeface="Arial" panose="020B0604020202020204" pitchFamily="34" charset="0"/>
              <a:buChar char="•"/>
            </a:pPr>
            <a:r>
              <a:rPr lang="en-US" sz="1400" b="1" dirty="0">
                <a:solidFill>
                  <a:schemeClr val="tx2"/>
                </a:solidFill>
                <a:latin typeface="Calibri"/>
                <a:ea typeface="+mn-ea"/>
                <a:cs typeface="+mn-cs"/>
              </a:rPr>
              <a:t>Provider linkage IDs are specific to each payer therefore  their distinct count is higher than the CMS assigned NPI.</a:t>
            </a:r>
          </a:p>
          <a:p>
            <a:pPr defTabSz="914400" fontAlgn="auto">
              <a:spcBef>
                <a:spcPts val="0"/>
              </a:spcBef>
              <a:spcAft>
                <a:spcPts val="0"/>
              </a:spcAft>
            </a:pPr>
            <a:endParaRPr lang="en-US" sz="1500" dirty="0">
              <a:solidFill>
                <a:schemeClr val="tx2"/>
              </a:solidFill>
              <a:latin typeface="Calibri"/>
              <a:ea typeface="+mn-ea"/>
              <a:cs typeface="+mn-cs"/>
            </a:endParaRPr>
          </a:p>
        </p:txBody>
      </p:sp>
      <p:sp>
        <p:nvSpPr>
          <p:cNvPr id="7" name="TextBox 6"/>
          <p:cNvSpPr txBox="1"/>
          <p:nvPr/>
        </p:nvSpPr>
        <p:spPr>
          <a:xfrm>
            <a:off x="152400" y="2438400"/>
            <a:ext cx="8725979" cy="400110"/>
          </a:xfrm>
          <a:prstGeom prst="rect">
            <a:avLst/>
          </a:prstGeom>
          <a:noFill/>
        </p:spPr>
        <p:txBody>
          <a:bodyPr wrap="none" rtlCol="0">
            <a:spAutoFit/>
          </a:bodyPr>
          <a:lstStyle/>
          <a:p>
            <a:pPr defTabSz="914400" fontAlgn="auto">
              <a:spcBef>
                <a:spcPts val="0"/>
              </a:spcBef>
              <a:spcAft>
                <a:spcPts val="0"/>
              </a:spcAft>
            </a:pPr>
            <a:r>
              <a:rPr lang="en-US" sz="2000" b="1" dirty="0" smtClean="0">
                <a:solidFill>
                  <a:srgbClr val="FF0000"/>
                </a:solidFill>
                <a:latin typeface="Calibri"/>
                <a:ea typeface="+mn-ea"/>
                <a:cs typeface="+mn-cs"/>
              </a:rPr>
              <a:t>Comparison of Attending and Referring Provider Completeness and Linkage Rate</a:t>
            </a:r>
            <a:endParaRPr lang="en-US" sz="2000" b="1" dirty="0">
              <a:solidFill>
                <a:srgbClr val="FF0000"/>
              </a:solidFill>
              <a:latin typeface="Calibri"/>
              <a:ea typeface="+mn-ea"/>
              <a:cs typeface="+mn-cs"/>
            </a:endParaRPr>
          </a:p>
        </p:txBody>
      </p:sp>
    </p:spTree>
    <p:extLst>
      <p:ext uri="{BB962C8B-B14F-4D97-AF65-F5344CB8AC3E}">
        <p14:creationId xmlns:p14="http://schemas.microsoft.com/office/powerpoint/2010/main" val="4061731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7315200" cy="487362"/>
          </a:xfrm>
        </p:spPr>
        <p:txBody>
          <a:bodyPr>
            <a:noAutofit/>
          </a:bodyPr>
          <a:lstStyle/>
          <a:p>
            <a:r>
              <a:rPr lang="en-US" sz="1700" b="1" u="sng" dirty="0">
                <a:solidFill>
                  <a:schemeClr val="tx2"/>
                </a:solidFill>
              </a:rPr>
              <a:t>Question</a:t>
            </a:r>
            <a:r>
              <a:rPr lang="en-US" sz="1700" b="1" dirty="0">
                <a:solidFill>
                  <a:schemeClr val="tx2"/>
                </a:solidFill>
              </a:rPr>
              <a:t>: Where can I find the Insurance </a:t>
            </a:r>
            <a:r>
              <a:rPr lang="en-US" sz="1700" b="1" dirty="0" smtClean="0">
                <a:solidFill>
                  <a:schemeClr val="tx2"/>
                </a:solidFill>
              </a:rPr>
              <a:t>Type </a:t>
            </a:r>
            <a:r>
              <a:rPr lang="en-US" sz="1700" b="1" dirty="0" smtClean="0">
                <a:solidFill>
                  <a:schemeClr val="tx2"/>
                </a:solidFill>
              </a:rPr>
              <a:t>Product </a:t>
            </a:r>
            <a:r>
              <a:rPr lang="en-US" sz="1700" b="1" dirty="0">
                <a:solidFill>
                  <a:schemeClr val="tx2"/>
                </a:solidFill>
              </a:rPr>
              <a:t>C</a:t>
            </a:r>
            <a:r>
              <a:rPr lang="en-US" sz="1700" b="1" dirty="0" smtClean="0">
                <a:solidFill>
                  <a:schemeClr val="tx2"/>
                </a:solidFill>
              </a:rPr>
              <a:t>ode </a:t>
            </a:r>
            <a:r>
              <a:rPr lang="en-US" sz="1700" b="1" dirty="0">
                <a:solidFill>
                  <a:schemeClr val="tx2"/>
                </a:solidFill>
              </a:rPr>
              <a:t>definitions </a:t>
            </a:r>
            <a:r>
              <a:rPr lang="en-US" sz="1700" b="1" dirty="0" smtClean="0">
                <a:solidFill>
                  <a:schemeClr val="tx2"/>
                </a:solidFill>
              </a:rPr>
              <a:t>for </a:t>
            </a:r>
            <a:r>
              <a:rPr lang="en-US" sz="1700" b="1" dirty="0">
                <a:solidFill>
                  <a:srgbClr val="FF0000"/>
                </a:solidFill>
              </a:rPr>
              <a:t>MO</a:t>
            </a:r>
            <a:r>
              <a:rPr lang="en-US" sz="1700" b="1" dirty="0">
                <a:solidFill>
                  <a:schemeClr val="tx2"/>
                </a:solidFill>
              </a:rPr>
              <a:t>, </a:t>
            </a:r>
            <a:r>
              <a:rPr lang="en-US" sz="1700" b="1" dirty="0">
                <a:solidFill>
                  <a:srgbClr val="FF0000"/>
                </a:solidFill>
              </a:rPr>
              <a:t>MS</a:t>
            </a:r>
            <a:r>
              <a:rPr lang="en-US" sz="1700" b="1" dirty="0">
                <a:solidFill>
                  <a:schemeClr val="tx2"/>
                </a:solidFill>
              </a:rPr>
              <a:t>, and </a:t>
            </a:r>
            <a:r>
              <a:rPr lang="en-US" sz="1700" b="1" dirty="0">
                <a:solidFill>
                  <a:srgbClr val="FF0000"/>
                </a:solidFill>
              </a:rPr>
              <a:t>SP</a:t>
            </a:r>
            <a:r>
              <a:rPr lang="en-US" sz="1700" b="1" dirty="0">
                <a:solidFill>
                  <a:schemeClr val="tx2"/>
                </a:solidFill>
              </a:rPr>
              <a:t> </a:t>
            </a:r>
            <a:r>
              <a:rPr lang="en-US" sz="1700" b="1" dirty="0" smtClean="0">
                <a:solidFill>
                  <a:schemeClr val="tx2"/>
                </a:solidFill>
              </a:rPr>
              <a:t>used in </a:t>
            </a:r>
            <a:r>
              <a:rPr lang="en-US" sz="1700" b="1" dirty="0">
                <a:solidFill>
                  <a:schemeClr val="tx2"/>
                </a:solidFill>
              </a:rPr>
              <a:t>the Medical </a:t>
            </a:r>
            <a:r>
              <a:rPr lang="en-US" sz="1700" b="1" dirty="0" smtClean="0">
                <a:solidFill>
                  <a:schemeClr val="tx2"/>
                </a:solidFill>
              </a:rPr>
              <a:t>Claims?  </a:t>
            </a:r>
            <a:r>
              <a:rPr lang="en-US" sz="1700" b="1" dirty="0" smtClean="0">
                <a:solidFill>
                  <a:schemeClr val="tx2"/>
                </a:solidFill>
              </a:rPr>
              <a:t/>
            </a:r>
            <a:br>
              <a:rPr lang="en-US" sz="1700" b="1" dirty="0" smtClean="0">
                <a:solidFill>
                  <a:schemeClr val="tx2"/>
                </a:solidFill>
              </a:rPr>
            </a:br>
            <a:r>
              <a:rPr lang="en-US" sz="1700" b="1" u="sng" dirty="0" smtClean="0">
                <a:solidFill>
                  <a:schemeClr val="tx2"/>
                </a:solidFill>
              </a:rPr>
              <a:t>Answer</a:t>
            </a:r>
            <a:r>
              <a:rPr lang="en-US" sz="1700" b="1" dirty="0">
                <a:solidFill>
                  <a:schemeClr val="tx2"/>
                </a:solidFill>
              </a:rPr>
              <a:t>:</a:t>
            </a:r>
            <a:r>
              <a:rPr lang="en-US" sz="1700" dirty="0">
                <a:solidFill>
                  <a:schemeClr val="tx2"/>
                </a:solidFill>
              </a:rPr>
              <a:t> You can find these definitions  in the Member Eligibility Insurance Type Product Code lookup table.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2605657"/>
              </p:ext>
            </p:extLst>
          </p:nvPr>
        </p:nvGraphicFramePr>
        <p:xfrm>
          <a:off x="228600" y="1295400"/>
          <a:ext cx="8470741" cy="5275326"/>
        </p:xfrm>
        <a:graphic>
          <a:graphicData uri="http://schemas.openxmlformats.org/drawingml/2006/table">
            <a:tbl>
              <a:tblPr firstRow="1" firstCol="1" bandRow="1">
                <a:tableStyleId>{5C22544A-7EE6-4342-B048-85BDC9FD1C3A}</a:tableStyleId>
              </a:tblPr>
              <a:tblGrid>
                <a:gridCol w="381001"/>
                <a:gridCol w="2895600"/>
                <a:gridCol w="685800"/>
                <a:gridCol w="272970"/>
                <a:gridCol w="398376"/>
                <a:gridCol w="3134593"/>
                <a:gridCol w="702401"/>
              </a:tblGrid>
              <a:tr h="287383">
                <a:tc>
                  <a:txBody>
                    <a:bodyPr/>
                    <a:lstStyle/>
                    <a:p>
                      <a:pPr marL="0" marR="0" algn="ctr">
                        <a:lnSpc>
                          <a:spcPct val="115000"/>
                        </a:lnSpc>
                        <a:spcBef>
                          <a:spcPts val="0"/>
                        </a:spcBef>
                        <a:spcAft>
                          <a:spcPts val="0"/>
                        </a:spcAft>
                      </a:pPr>
                      <a:r>
                        <a:rPr lang="en-US" sz="1000" dirty="0">
                          <a:effectLst/>
                        </a:rPr>
                        <a:t>Code</a:t>
                      </a:r>
                      <a:endParaRPr lang="en-US" sz="10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1400" dirty="0">
                          <a:effectLst/>
                        </a:rPr>
                        <a:t>Medical Claims Insurance Type Product Code </a:t>
                      </a:r>
                      <a:r>
                        <a:rPr lang="en-US" sz="1400" dirty="0" smtClean="0">
                          <a:effectLst/>
                        </a:rPr>
                        <a:t>Definitions</a:t>
                      </a:r>
                      <a:endParaRPr lang="en-US" sz="14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1000" dirty="0" smtClean="0">
                          <a:effectLst/>
                        </a:rPr>
                        <a:t>Code</a:t>
                      </a:r>
                    </a:p>
                    <a:p>
                      <a:pPr marL="0" marR="0" algn="ctr">
                        <a:lnSpc>
                          <a:spcPct val="115000"/>
                        </a:lnSpc>
                        <a:spcBef>
                          <a:spcPts val="0"/>
                        </a:spcBef>
                        <a:spcAft>
                          <a:spcPts val="0"/>
                        </a:spcAft>
                      </a:pPr>
                      <a:r>
                        <a:rPr lang="en-US" sz="1000" dirty="0" smtClean="0">
                          <a:effectLst/>
                        </a:rPr>
                        <a:t>Frequency</a:t>
                      </a:r>
                      <a:endParaRPr lang="en-US" sz="1000" dirty="0">
                        <a:effectLst/>
                        <a:latin typeface="Calibri"/>
                        <a:ea typeface="Calibri"/>
                        <a:cs typeface="Times New Roman"/>
                      </a:endParaRPr>
                    </a:p>
                  </a:txBody>
                  <a:tcPr marL="46001" marR="46001" marT="0" marB="0" anchor="b"/>
                </a:tc>
                <a:tc>
                  <a:txBody>
                    <a:bodyPr/>
                    <a:lstStyle/>
                    <a:p>
                      <a:pPr>
                        <a:lnSpc>
                          <a:spcPct val="115000"/>
                        </a:lnSpc>
                      </a:pPr>
                      <a:endParaRPr lang="en-US" sz="1400" dirty="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1000" dirty="0">
                          <a:effectLst/>
                        </a:rPr>
                        <a:t>Code</a:t>
                      </a:r>
                      <a:endParaRPr lang="en-US" sz="10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1400" dirty="0">
                          <a:effectLst/>
                        </a:rPr>
                        <a:t>Member Eligibility Insurance Type Product Code </a:t>
                      </a:r>
                      <a:r>
                        <a:rPr lang="en-US" sz="1400" dirty="0" smtClean="0">
                          <a:effectLst/>
                        </a:rPr>
                        <a:t>Definitions</a:t>
                      </a:r>
                      <a:endParaRPr lang="en-US" sz="14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1000" dirty="0" smtClean="0">
                          <a:effectLst/>
                        </a:rPr>
                        <a:t>Code</a:t>
                      </a:r>
                    </a:p>
                    <a:p>
                      <a:pPr marL="0" marR="0" algn="ctr">
                        <a:lnSpc>
                          <a:spcPct val="115000"/>
                        </a:lnSpc>
                        <a:spcBef>
                          <a:spcPts val="0"/>
                        </a:spcBef>
                        <a:spcAft>
                          <a:spcPts val="0"/>
                        </a:spcAft>
                      </a:pPr>
                      <a:r>
                        <a:rPr lang="en-US" sz="1000" dirty="0" smtClean="0">
                          <a:effectLst/>
                        </a:rPr>
                        <a:t>Frequency</a:t>
                      </a:r>
                      <a:endParaRPr lang="en-US" sz="1000" dirty="0">
                        <a:effectLst/>
                        <a:latin typeface="Calibri"/>
                        <a:ea typeface="Calibri"/>
                        <a:cs typeface="Times New Roman"/>
                      </a:endParaRPr>
                    </a:p>
                  </a:txBody>
                  <a:tcPr marL="46001" marR="46001" marT="0" marB="0" anchor="b"/>
                </a:tc>
              </a:tr>
              <a:tr h="143691">
                <a:tc>
                  <a:txBody>
                    <a:bodyPr/>
                    <a:lstStyle/>
                    <a:p>
                      <a:pPr marL="0" marR="0" algn="ctr">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0.555%</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0.026%</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09</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Self-pay</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0.229%</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dirty="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09</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Self-pay</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0.133%</a:t>
                      </a:r>
                      <a:endParaRPr lang="en-US" sz="90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11</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Other Non-Federal Programs</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2.628%</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11</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Other Non-Federal Programs</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0.045%</a:t>
                      </a:r>
                      <a:endParaRPr lang="en-US" sz="90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12</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Preferred Provider Organization (PPO)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18.091%</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12</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Preferred Provider Organization (PPO)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29.671%</a:t>
                      </a:r>
                      <a:endParaRPr lang="en-US" sz="90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13</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Point of Service (POS)</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4.362%</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13</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Point of Service (POS)</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13.219%</a:t>
                      </a:r>
                      <a:endParaRPr lang="en-US" sz="90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14</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Exclusive Provider Organization (EPO)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1.264%</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14</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Exclusive Provider Organization (EPO)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0.791%</a:t>
                      </a:r>
                      <a:endParaRPr lang="en-US" sz="90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dirty="0">
                          <a:effectLst/>
                        </a:rPr>
                        <a:t>15</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effectLst/>
                        </a:rPr>
                        <a:t>Indemnity Insurance</a:t>
                      </a:r>
                      <a:endParaRPr lang="en-US" sz="9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2.927%</a:t>
                      </a:r>
                      <a:endParaRPr lang="en-US" sz="900" dirty="0">
                        <a:effectLst/>
                        <a:latin typeface="Calibri"/>
                        <a:ea typeface="Calibri"/>
                        <a:cs typeface="Times New Roman"/>
                      </a:endParaRPr>
                    </a:p>
                  </a:txBody>
                  <a:tcPr marL="46001" marR="46001" marT="0" marB="0" anchor="ctr"/>
                </a:tc>
                <a:tc>
                  <a:txBody>
                    <a:bodyPr/>
                    <a:lstStyle/>
                    <a:p>
                      <a:pPr>
                        <a:lnSpc>
                          <a:spcPct val="115000"/>
                        </a:lnSpc>
                      </a:pPr>
                      <a:endParaRPr lang="en-US" sz="900" dirty="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dirty="0">
                          <a:effectLst/>
                        </a:rPr>
                        <a:t>15</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effectLst/>
                        </a:rPr>
                        <a:t>Indemnity Insurance</a:t>
                      </a:r>
                      <a:endParaRPr lang="en-US" sz="9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1.562%</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16</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Health Maintenance Organization (HMO) Medicare Risk</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6.027%</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16</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Health Maintenance Organization (HMO) Medicare Advantage</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2.524%</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17</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Dental Maintenance Organization (DMO)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0.001%</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17</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Dental Maintenance Organization (DMO)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0.130%</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20</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Advantage PPO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0.262%</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BL</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Blue Cross / Blue Shield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0.000%</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BL</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Blue Cross / Blue Shield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0.019%</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CC</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Commonwealth Care</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1.232%</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CC</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Commonwealth Care</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1.038%</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CE</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Commonwealth Choice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0.009%</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CE</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Commonwealth Choice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0.099%</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CI</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Commercial Insurance Co.</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0.331%</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CI</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Commercial Insurance</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0.015%</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DS</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Disability</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0.000%</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DS</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Disability</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0.000%</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HM</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Health Maintenance Organization</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20.008%</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HM</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Health Maintenance Organization</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19.720%</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HN</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HMO Medicare Risk/Medicare Part C</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0.875%</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MA</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Part A</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0.677%</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MA</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Part A</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0.013%</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MB</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Part B</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6.460%</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MB</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effectLst/>
                        </a:rPr>
                        <a:t>Medicare Part B</a:t>
                      </a:r>
                      <a:endParaRPr lang="en-US" sz="9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0.269%</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MC</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Medicaid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33.419%</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MC</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Medicaid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15.011%</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MD</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Part 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4.852%</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1000" b="1">
                          <a:solidFill>
                            <a:srgbClr val="FF0000"/>
                          </a:solidFill>
                          <a:effectLst/>
                        </a:rPr>
                        <a:t>MO</a:t>
                      </a:r>
                      <a:endParaRPr lang="en-US" sz="1000" b="1">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1000" b="1" dirty="0">
                          <a:solidFill>
                            <a:srgbClr val="FF0000"/>
                          </a:solidFill>
                          <a:effectLst/>
                        </a:rPr>
                        <a:t>(See ME Definition)</a:t>
                      </a:r>
                      <a:endParaRPr lang="en-US" sz="1000" b="1"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1.026%</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solidFill>
                            <a:srgbClr val="FF0000"/>
                          </a:solidFill>
                          <a:effectLst/>
                        </a:rPr>
                        <a:t>MO</a:t>
                      </a:r>
                      <a:endParaRPr lang="en-US" sz="900">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solidFill>
                            <a:srgbClr val="FF0000"/>
                          </a:solidFill>
                          <a:effectLst/>
                        </a:rPr>
                        <a:t>Medicaid Managed Care Organization</a:t>
                      </a:r>
                      <a:endParaRPr lang="en-US" sz="900"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4.312%</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MP</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Medicare Primary</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0.184%</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1000" b="1" dirty="0">
                          <a:solidFill>
                            <a:srgbClr val="FF0000"/>
                          </a:solidFill>
                          <a:effectLst/>
                        </a:rPr>
                        <a:t>MS</a:t>
                      </a:r>
                      <a:endParaRPr lang="en-US" sz="1000" b="1" dirty="0">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1000" b="1" dirty="0">
                          <a:solidFill>
                            <a:srgbClr val="FF0000"/>
                          </a:solidFill>
                          <a:effectLst/>
                        </a:rPr>
                        <a:t>(See ME Definition)</a:t>
                      </a:r>
                      <a:endParaRPr lang="en-US" sz="1000" b="1"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0.001%</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solidFill>
                            <a:srgbClr val="FF0000"/>
                          </a:solidFill>
                          <a:effectLst/>
                        </a:rPr>
                        <a:t>MS</a:t>
                      </a:r>
                      <a:endParaRPr lang="en-US" sz="900">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solidFill>
                            <a:srgbClr val="FF0000"/>
                          </a:solidFill>
                          <a:effectLst/>
                        </a:rPr>
                        <a:t>Medicare Secondary Plan</a:t>
                      </a:r>
                      <a:endParaRPr lang="en-US" sz="900"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0.000%</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OF</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Other Federal Program</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0.203%</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OF</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Other Federal Program (e.g. Black Lung)</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0.034%</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SC</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Senior Care Option</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0.370%</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1000" b="1">
                          <a:solidFill>
                            <a:srgbClr val="FF0000"/>
                          </a:solidFill>
                          <a:effectLst/>
                        </a:rPr>
                        <a:t>SP</a:t>
                      </a:r>
                      <a:endParaRPr lang="en-US" sz="1000" b="1">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1000" b="1" dirty="0">
                          <a:solidFill>
                            <a:srgbClr val="FF0000"/>
                          </a:solidFill>
                          <a:effectLst/>
                        </a:rPr>
                        <a:t>(See ME Definition)</a:t>
                      </a:r>
                      <a:endParaRPr lang="en-US" sz="1000" b="1"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0.005%</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solidFill>
                            <a:srgbClr val="FF0000"/>
                          </a:solidFill>
                          <a:effectLst/>
                        </a:rPr>
                        <a:t>SP</a:t>
                      </a:r>
                      <a:endParaRPr lang="en-US" sz="900">
                        <a:solidFill>
                          <a:srgbClr val="FF0000"/>
                        </a:solidFill>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solidFill>
                            <a:srgbClr val="FF0000"/>
                          </a:solidFill>
                          <a:effectLst/>
                        </a:rPr>
                        <a:t>Supplemental Policy</a:t>
                      </a:r>
                      <a:endParaRPr lang="en-US" sz="900" dirty="0">
                        <a:solidFill>
                          <a:srgbClr val="FF0000"/>
                        </a:solidFill>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1.309%</a:t>
                      </a:r>
                      <a:endParaRPr lang="en-US" sz="900" dirty="0">
                        <a:effectLst/>
                        <a:latin typeface="Calibri"/>
                        <a:ea typeface="Calibri"/>
                        <a:cs typeface="Times New Roman"/>
                      </a:endParaRPr>
                    </a:p>
                  </a:txBody>
                  <a:tcPr marL="46001" marR="46001" marT="0" marB="0" anchor="ctr"/>
                </a:tc>
              </a:tr>
              <a:tr h="143691">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TF</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HSN Trust Fund</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1.370%</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VA</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Veterans Administration Plan</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0.048%</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 </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46001" marR="46001" marT="0" marB="0" anchor="ctr"/>
                </a:tc>
              </a:tr>
              <a:tr h="143691">
                <a:tc>
                  <a:txBody>
                    <a:bodyPr/>
                    <a:lstStyle/>
                    <a:p>
                      <a:pPr marL="0" marR="0" algn="ctr">
                        <a:lnSpc>
                          <a:spcPct val="115000"/>
                        </a:lnSpc>
                        <a:spcBef>
                          <a:spcPts val="0"/>
                        </a:spcBef>
                        <a:spcAft>
                          <a:spcPts val="0"/>
                        </a:spcAft>
                      </a:pPr>
                      <a:r>
                        <a:rPr lang="en-US" sz="900">
                          <a:effectLst/>
                        </a:rPr>
                        <a:t>ZZ</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dirty="0">
                          <a:effectLst/>
                        </a:rPr>
                        <a:t>Other</a:t>
                      </a:r>
                      <a:endParaRPr lang="en-US" sz="900" dirty="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a:effectLst/>
                        </a:rPr>
                        <a:t>0.497%</a:t>
                      </a:r>
                      <a:endParaRPr lang="en-US" sz="900">
                        <a:effectLst/>
                        <a:latin typeface="Calibri"/>
                        <a:ea typeface="Calibri"/>
                        <a:cs typeface="Times New Roman"/>
                      </a:endParaRPr>
                    </a:p>
                  </a:txBody>
                  <a:tcPr marL="46001" marR="46001" marT="0" marB="0" anchor="ctr"/>
                </a:tc>
                <a:tc>
                  <a:txBody>
                    <a:bodyPr/>
                    <a:lstStyle/>
                    <a:p>
                      <a:pPr>
                        <a:lnSpc>
                          <a:spcPct val="115000"/>
                        </a:lnSpc>
                      </a:pPr>
                      <a:endParaRPr lang="en-US" sz="900">
                        <a:effectLst/>
                        <a:latin typeface="Calibri"/>
                      </a:endParaRPr>
                    </a:p>
                  </a:txBody>
                  <a:tcPr marL="46001" marR="46001" marT="0" marB="0" anchor="b"/>
                </a:tc>
                <a:tc>
                  <a:txBody>
                    <a:bodyPr/>
                    <a:lstStyle/>
                    <a:p>
                      <a:pPr marL="0" marR="0" algn="ctr">
                        <a:lnSpc>
                          <a:spcPct val="115000"/>
                        </a:lnSpc>
                        <a:spcBef>
                          <a:spcPts val="0"/>
                        </a:spcBef>
                        <a:spcAft>
                          <a:spcPts val="0"/>
                        </a:spcAft>
                      </a:pPr>
                      <a:r>
                        <a:rPr lang="en-US" sz="900">
                          <a:effectLst/>
                        </a:rPr>
                        <a:t>ZZ</a:t>
                      </a:r>
                      <a:endParaRPr lang="en-US" sz="900">
                        <a:effectLst/>
                        <a:latin typeface="Calibri"/>
                        <a:ea typeface="Calibri"/>
                        <a:cs typeface="Times New Roman"/>
                      </a:endParaRPr>
                    </a:p>
                  </a:txBody>
                  <a:tcPr marL="46001" marR="46001" marT="0" marB="0" anchor="b"/>
                </a:tc>
                <a:tc>
                  <a:txBody>
                    <a:bodyPr/>
                    <a:lstStyle/>
                    <a:p>
                      <a:pPr marL="0" marR="0">
                        <a:lnSpc>
                          <a:spcPct val="115000"/>
                        </a:lnSpc>
                        <a:spcBef>
                          <a:spcPts val="0"/>
                        </a:spcBef>
                        <a:spcAft>
                          <a:spcPts val="0"/>
                        </a:spcAft>
                      </a:pPr>
                      <a:r>
                        <a:rPr lang="en-US" sz="900">
                          <a:effectLst/>
                        </a:rPr>
                        <a:t>Other</a:t>
                      </a:r>
                      <a:endParaRPr lang="en-US" sz="900">
                        <a:effectLst/>
                        <a:latin typeface="Calibri"/>
                        <a:ea typeface="Calibri"/>
                        <a:cs typeface="Times New Roman"/>
                      </a:endParaRPr>
                    </a:p>
                  </a:txBody>
                  <a:tcPr marL="46001" marR="46001" marT="0" marB="0" anchor="b"/>
                </a:tc>
                <a:tc>
                  <a:txBody>
                    <a:bodyPr/>
                    <a:lstStyle/>
                    <a:p>
                      <a:pPr marL="0" marR="0" algn="ctr">
                        <a:lnSpc>
                          <a:spcPct val="115000"/>
                        </a:lnSpc>
                        <a:spcBef>
                          <a:spcPts val="0"/>
                        </a:spcBef>
                        <a:spcAft>
                          <a:spcPts val="0"/>
                        </a:spcAft>
                      </a:pPr>
                      <a:r>
                        <a:rPr lang="en-US" sz="900" dirty="0">
                          <a:effectLst/>
                        </a:rPr>
                        <a:t>2.148%</a:t>
                      </a:r>
                      <a:endParaRPr lang="en-US" sz="900" dirty="0">
                        <a:effectLst/>
                        <a:latin typeface="Calibri"/>
                        <a:ea typeface="Calibri"/>
                        <a:cs typeface="Times New Roman"/>
                      </a:endParaRPr>
                    </a:p>
                  </a:txBody>
                  <a:tcPr marL="46001" marR="46001" marT="0" marB="0" anchor="ctr"/>
                </a:tc>
              </a:tr>
            </a:tbl>
          </a:graphicData>
        </a:graphic>
      </p:graphicFrame>
      <p:sp>
        <p:nvSpPr>
          <p:cNvPr id="5" name="TextBox 4"/>
          <p:cNvSpPr txBox="1"/>
          <p:nvPr/>
        </p:nvSpPr>
        <p:spPr>
          <a:xfrm>
            <a:off x="228600" y="1017639"/>
            <a:ext cx="7736092"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Comparison Medical Claims and Member Eligibility Insurance Type Product Code Values*</a:t>
            </a:r>
            <a:endParaRPr lang="en-US" sz="1600" b="1" dirty="0">
              <a:solidFill>
                <a:srgbClr val="FF0000"/>
              </a:solidFill>
              <a:latin typeface="Calibri"/>
              <a:ea typeface="+mn-ea"/>
              <a:cs typeface="+mn-cs"/>
            </a:endParaRPr>
          </a:p>
        </p:txBody>
      </p:sp>
      <p:pic>
        <p:nvPicPr>
          <p:cNvPr id="6146" name="Picture 2" descr="Image result for health pla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599" y="76200"/>
            <a:ext cx="1661161" cy="53394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81000" y="6519148"/>
            <a:ext cx="3763916" cy="369332"/>
          </a:xfrm>
          <a:prstGeom prst="rect">
            <a:avLst/>
          </a:prstGeom>
          <a:noFill/>
        </p:spPr>
        <p:txBody>
          <a:bodyPr wrap="none" rtlCol="0">
            <a:spAutoFit/>
          </a:bodyPr>
          <a:lstStyle/>
          <a:p>
            <a:pPr defTabSz="914400" fontAlgn="auto">
              <a:spcBef>
                <a:spcPts val="0"/>
              </a:spcBef>
              <a:spcAft>
                <a:spcPts val="0"/>
              </a:spcAft>
            </a:pPr>
            <a:r>
              <a:rPr lang="en-US" dirty="0" smtClean="0">
                <a:solidFill>
                  <a:prstClr val="black"/>
                </a:solidFill>
                <a:latin typeface="Calibri"/>
                <a:ea typeface="+mn-ea"/>
                <a:cs typeface="+mn-cs"/>
              </a:rPr>
              <a:t>*</a:t>
            </a:r>
            <a:r>
              <a:rPr lang="en-US" sz="1400" i="1" dirty="0" smtClean="0">
                <a:solidFill>
                  <a:prstClr val="black"/>
                </a:solidFill>
                <a:latin typeface="Calibri"/>
                <a:ea typeface="+mn-ea"/>
                <a:cs typeface="+mn-cs"/>
              </a:rPr>
              <a:t>Note: Invalid codes like ‘-1’ and ‘P’ not included </a:t>
            </a:r>
            <a:endParaRPr lang="en-US" sz="1400" i="1" dirty="0">
              <a:solidFill>
                <a:prstClr val="black"/>
              </a:solidFill>
              <a:latin typeface="Calibri"/>
              <a:ea typeface="+mn-ea"/>
              <a:cs typeface="+mn-cs"/>
            </a:endParaRPr>
          </a:p>
        </p:txBody>
      </p:sp>
    </p:spTree>
    <p:extLst>
      <p:ext uri="{BB962C8B-B14F-4D97-AF65-F5344CB8AC3E}">
        <p14:creationId xmlns:p14="http://schemas.microsoft.com/office/powerpoint/2010/main" val="2691435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274638"/>
            <a:ext cx="8229600" cy="1706562"/>
          </a:xfrm>
        </p:spPr>
        <p:txBody>
          <a:bodyPr/>
          <a:lstStyle/>
          <a:p>
            <a:r>
              <a:rPr lang="en-US" altLang="en-US" sz="2000" b="1" u="sng" dirty="0">
                <a:solidFill>
                  <a:schemeClr val="tx2"/>
                </a:solidFill>
              </a:rPr>
              <a:t>Question</a:t>
            </a:r>
            <a:r>
              <a:rPr lang="en-US" altLang="en-US" sz="2000" b="1" dirty="0">
                <a:solidFill>
                  <a:schemeClr val="tx2"/>
                </a:solidFill>
              </a:rPr>
              <a:t>:  If I apply </a:t>
            </a:r>
            <a:r>
              <a:rPr lang="en-US" altLang="en-US" sz="2000" b="1" dirty="0" smtClean="0">
                <a:solidFill>
                  <a:schemeClr val="tx2"/>
                </a:solidFill>
              </a:rPr>
              <a:t>Highest </a:t>
            </a:r>
            <a:r>
              <a:rPr lang="en-US" altLang="en-US" sz="2000" b="1" dirty="0">
                <a:solidFill>
                  <a:schemeClr val="tx2"/>
                </a:solidFill>
              </a:rPr>
              <a:t>Version = </a:t>
            </a:r>
            <a:r>
              <a:rPr lang="en-US" altLang="en-US" sz="2000" b="1" dirty="0">
                <a:solidFill>
                  <a:srgbClr val="FF0000"/>
                </a:solidFill>
              </a:rPr>
              <a:t>1</a:t>
            </a:r>
            <a:r>
              <a:rPr lang="en-US" altLang="en-US" sz="2000" b="1" dirty="0">
                <a:solidFill>
                  <a:schemeClr val="tx2"/>
                </a:solidFill>
              </a:rPr>
              <a:t> on all </a:t>
            </a:r>
            <a:r>
              <a:rPr lang="en-US" altLang="en-US" sz="2000" b="1" dirty="0" smtClean="0">
                <a:solidFill>
                  <a:schemeClr val="tx2"/>
                </a:solidFill>
              </a:rPr>
              <a:t>Medical </a:t>
            </a:r>
            <a:r>
              <a:rPr lang="en-US" altLang="en-US" sz="2000" b="1" dirty="0">
                <a:solidFill>
                  <a:schemeClr val="tx2"/>
                </a:solidFill>
              </a:rPr>
              <a:t>C</a:t>
            </a:r>
            <a:r>
              <a:rPr lang="en-US" altLang="en-US" sz="2000" b="1" dirty="0" smtClean="0">
                <a:solidFill>
                  <a:schemeClr val="tx2"/>
                </a:solidFill>
              </a:rPr>
              <a:t>laim </a:t>
            </a:r>
            <a:r>
              <a:rPr lang="en-US" altLang="en-US" sz="2000" b="1" dirty="0">
                <a:solidFill>
                  <a:schemeClr val="tx2"/>
                </a:solidFill>
              </a:rPr>
              <a:t>records, do I still need to use Version Number (MC005A) and Claim Line Type (MC038) to determine the final submission of each claim line?  </a:t>
            </a:r>
            <a:r>
              <a:rPr lang="en-US" altLang="en-US" sz="2000" dirty="0" smtClean="0"/>
              <a:t/>
            </a:r>
            <a:br>
              <a:rPr lang="en-US" altLang="en-US" sz="2000" dirty="0" smtClean="0"/>
            </a:br>
            <a:r>
              <a:rPr lang="en-US" altLang="en-US" sz="2000" dirty="0" smtClean="0"/>
              <a:t/>
            </a:r>
            <a:br>
              <a:rPr lang="en-US" altLang="en-US" sz="2000" dirty="0" smtClean="0"/>
            </a:br>
            <a:endParaRPr lang="en-US" altLang="en-US" sz="2000"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12031246"/>
              </p:ext>
            </p:extLst>
          </p:nvPr>
        </p:nvGraphicFramePr>
        <p:xfrm>
          <a:off x="533400" y="2743200"/>
          <a:ext cx="8153402" cy="2743200"/>
        </p:xfrm>
        <a:graphic>
          <a:graphicData uri="http://schemas.openxmlformats.org/drawingml/2006/table">
            <a:tbl>
              <a:tblPr/>
              <a:tblGrid>
                <a:gridCol w="703488"/>
                <a:gridCol w="1392901"/>
                <a:gridCol w="538166"/>
                <a:gridCol w="1086886"/>
                <a:gridCol w="1378833"/>
                <a:gridCol w="1209995"/>
                <a:gridCol w="1843133"/>
              </a:tblGrid>
              <a:tr h="336885">
                <a:tc>
                  <a:txBody>
                    <a:bodyPr/>
                    <a:lstStyle/>
                    <a:p>
                      <a:pPr algn="ctr" fontAlgn="b"/>
                      <a:r>
                        <a:rPr lang="en-US" sz="1200" b="1" i="0" u="none" strike="noStrike" dirty="0">
                          <a:solidFill>
                            <a:srgbClr val="FFFFFF"/>
                          </a:solidFill>
                          <a:effectLst/>
                          <a:latin typeface="Calibri"/>
                        </a:rPr>
                        <a:t>MEMBID</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a:solidFill>
                            <a:srgbClr val="FFFFFF"/>
                          </a:solidFill>
                          <a:effectLst/>
                          <a:latin typeface="Calibri"/>
                        </a:rPr>
                        <a:t>SERVICEPROVIDER</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a:solidFill>
                            <a:srgbClr val="FFFFFF"/>
                          </a:solidFill>
                          <a:effectLst/>
                          <a:latin typeface="Calibri"/>
                        </a:rPr>
                        <a:t>PCCN</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a:solidFill>
                            <a:srgbClr val="FFFFFF"/>
                          </a:solidFill>
                          <a:effectLst/>
                          <a:latin typeface="Calibri"/>
                        </a:rPr>
                        <a:t>LINECOUNTER</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a:solidFill>
                            <a:srgbClr val="FFFFFF"/>
                          </a:solidFill>
                          <a:effectLst/>
                          <a:latin typeface="Calibri"/>
                        </a:rPr>
                        <a:t>VERSIONNUMBER</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a:solidFill>
                            <a:srgbClr val="FFFFFF"/>
                          </a:solidFill>
                          <a:effectLst/>
                          <a:latin typeface="Calibri"/>
                        </a:rPr>
                        <a:t>CLAIMLINETYPE</a:t>
                      </a:r>
                    </a:p>
                  </a:txBody>
                  <a:tcPr marL="9525" marR="9525" marT="9525" marB="0" anchor="b">
                    <a:lnL>
                      <a:noFill/>
                    </a:lnL>
                    <a:lnR>
                      <a:noFill/>
                    </a:lnR>
                    <a:lnT>
                      <a:noFill/>
                    </a:lnT>
                    <a:lnB>
                      <a:noFill/>
                    </a:lnB>
                    <a:solidFill>
                      <a:srgbClr val="1F497D"/>
                    </a:solidFill>
                  </a:tcPr>
                </a:tc>
                <a:tc>
                  <a:txBody>
                    <a:bodyPr/>
                    <a:lstStyle/>
                    <a:p>
                      <a:pPr algn="ctr" fontAlgn="b"/>
                      <a:r>
                        <a:rPr lang="en-US" sz="1200" b="1" i="0" u="none" strike="noStrike" dirty="0" smtClean="0">
                          <a:solidFill>
                            <a:srgbClr val="FFFFFF"/>
                          </a:solidFill>
                          <a:effectLst/>
                          <a:latin typeface="Calibri"/>
                        </a:rPr>
                        <a:t>HIGHESTVERSIONINDICATOR</a:t>
                      </a:r>
                      <a:endParaRPr lang="en-US" sz="1200" b="1" i="0" u="none" strike="noStrike" dirty="0">
                        <a:solidFill>
                          <a:srgbClr val="FFFFFF"/>
                        </a:solidFill>
                        <a:effectLst/>
                        <a:latin typeface="Calibri"/>
                      </a:endParaRPr>
                    </a:p>
                  </a:txBody>
                  <a:tcPr marL="9525" marR="9525" marT="9525" marB="0" anchor="b">
                    <a:lnL>
                      <a:noFill/>
                    </a:lnL>
                    <a:lnR>
                      <a:noFill/>
                    </a:lnR>
                    <a:lnT>
                      <a:noFill/>
                    </a:lnT>
                    <a:lnB>
                      <a:noFill/>
                    </a:lnB>
                    <a:solidFill>
                      <a:srgbClr val="1F497D"/>
                    </a:solidFill>
                  </a:tcPr>
                </a:tc>
              </a:tr>
              <a:tr h="336885">
                <a:tc>
                  <a:txBody>
                    <a:bodyPr/>
                    <a:lstStyle/>
                    <a:p>
                      <a:pPr algn="ctr" fontAlgn="b"/>
                      <a:r>
                        <a:rPr lang="en-US" sz="1200" b="1" i="0" u="none" strike="noStrike" dirty="0">
                          <a:effectLst/>
                          <a:latin typeface="Calibri"/>
                        </a:rPr>
                        <a:t>ABCD</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0001</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A000A</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O</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0</a:t>
                      </a:r>
                    </a:p>
                  </a:txBody>
                  <a:tcPr marL="9525" marR="9525" marT="9525" marB="0" anchor="b">
                    <a:lnL>
                      <a:noFill/>
                    </a:lnL>
                    <a:lnR>
                      <a:noFill/>
                    </a:lnR>
                    <a:lnT>
                      <a:noFill/>
                    </a:lnT>
                    <a:lnB>
                      <a:noFill/>
                    </a:lnB>
                  </a:tcPr>
                </a:tc>
              </a:tr>
              <a:tr h="336885">
                <a:tc>
                  <a:txBody>
                    <a:bodyPr/>
                    <a:lstStyle/>
                    <a:p>
                      <a:pPr algn="ctr" fontAlgn="b"/>
                      <a:r>
                        <a:rPr lang="en-US" sz="1200" b="1" i="0" u="none" strike="noStrike" dirty="0">
                          <a:solidFill>
                            <a:srgbClr val="00B050"/>
                          </a:solidFill>
                          <a:effectLst/>
                          <a:latin typeface="Calibri"/>
                        </a:rPr>
                        <a:t>ABCD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0001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A000A</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A</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FF0000"/>
                          </a:solidFill>
                          <a:effectLst/>
                          <a:latin typeface="Calibri"/>
                        </a:rPr>
                        <a:t>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336885">
                <a:tc>
                  <a:txBody>
                    <a:bodyPr/>
                    <a:lstStyle/>
                    <a:p>
                      <a:pPr algn="ctr" fontAlgn="b"/>
                      <a:r>
                        <a:rPr lang="en-US" sz="1200" b="1" i="0" u="none" strike="noStrike" dirty="0">
                          <a:effectLst/>
                          <a:latin typeface="Calibri"/>
                        </a:rPr>
                        <a:t>ABCD</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0001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A000A</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O</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52925">
                <a:tc>
                  <a:txBody>
                    <a:bodyPr/>
                    <a:lstStyle/>
                    <a:p>
                      <a:pPr algn="ctr" fontAlgn="b"/>
                      <a:r>
                        <a:rPr lang="en-US" sz="1200" b="1" i="0" u="none" strike="noStrike" dirty="0">
                          <a:solidFill>
                            <a:srgbClr val="00B050"/>
                          </a:solidFill>
                          <a:effectLst/>
                          <a:latin typeface="Calibri"/>
                        </a:rPr>
                        <a:t>ABCD</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0001</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A000A</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2</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2</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A</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FF0000"/>
                          </a:solidFill>
                          <a:effectLst/>
                          <a:latin typeface="Calibri"/>
                        </a:rPr>
                        <a:t>1</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r>
              <a:tr h="352925">
                <a:tc>
                  <a:txBody>
                    <a:bodyPr/>
                    <a:lstStyle/>
                    <a:p>
                      <a:pPr algn="ctr" fontAlgn="b"/>
                      <a:r>
                        <a:rPr lang="en-US" sz="1200" b="1" i="0" u="none" strike="noStrike" dirty="0">
                          <a:effectLst/>
                          <a:latin typeface="Calibri"/>
                        </a:rPr>
                        <a:t>WXYZ</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0002</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B000B</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O</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effectLst/>
                          <a:latin typeface="Calibri"/>
                        </a:rPr>
                        <a:t>0</a:t>
                      </a: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r>
              <a:tr h="336885">
                <a:tc>
                  <a:txBody>
                    <a:bodyPr/>
                    <a:lstStyle/>
                    <a:p>
                      <a:pPr algn="ctr" fontAlgn="b"/>
                      <a:r>
                        <a:rPr lang="en-US" sz="1200" b="1" i="0" u="none" strike="noStrike" dirty="0">
                          <a:effectLst/>
                          <a:latin typeface="Calibri"/>
                        </a:rPr>
                        <a:t>WXYZ</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0002</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B000B</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1</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2</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R</a:t>
                      </a:r>
                    </a:p>
                  </a:txBody>
                  <a:tcPr marL="9525" marR="9525" marT="9525" marB="0" anchor="b">
                    <a:lnL>
                      <a:noFill/>
                    </a:lnL>
                    <a:lnR>
                      <a:noFill/>
                    </a:lnR>
                    <a:lnT>
                      <a:noFill/>
                    </a:lnT>
                    <a:lnB>
                      <a:noFill/>
                    </a:lnB>
                  </a:tcPr>
                </a:tc>
                <a:tc>
                  <a:txBody>
                    <a:bodyPr/>
                    <a:lstStyle/>
                    <a:p>
                      <a:pPr algn="ctr" fontAlgn="b"/>
                      <a:r>
                        <a:rPr lang="en-US" sz="1200" b="1" i="0" u="none" strike="noStrike" dirty="0">
                          <a:effectLst/>
                          <a:latin typeface="Calibri"/>
                        </a:rPr>
                        <a:t>0</a:t>
                      </a:r>
                    </a:p>
                  </a:txBody>
                  <a:tcPr marL="9525" marR="9525" marT="9525" marB="0" anchor="b">
                    <a:lnL>
                      <a:noFill/>
                    </a:lnL>
                    <a:lnR>
                      <a:noFill/>
                    </a:lnR>
                    <a:lnT>
                      <a:noFill/>
                    </a:lnT>
                    <a:lnB>
                      <a:noFill/>
                    </a:lnB>
                  </a:tcPr>
                </a:tc>
              </a:tr>
              <a:tr h="352925">
                <a:tc>
                  <a:txBody>
                    <a:bodyPr/>
                    <a:lstStyle/>
                    <a:p>
                      <a:pPr algn="ctr" fontAlgn="b"/>
                      <a:r>
                        <a:rPr lang="en-US" sz="1200" b="1" i="0" u="none" strike="noStrike" dirty="0">
                          <a:solidFill>
                            <a:srgbClr val="00B050"/>
                          </a:solidFill>
                          <a:effectLst/>
                          <a:latin typeface="Calibri"/>
                        </a:rPr>
                        <a:t>WXYZ</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0002</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B000B</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1</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3</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B050"/>
                          </a:solidFill>
                          <a:effectLst/>
                          <a:latin typeface="Calibri"/>
                        </a:rPr>
                        <a:t>A</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FF0000"/>
                          </a:solidFill>
                          <a:effectLst/>
                          <a:latin typeface="Calibri"/>
                        </a:rPr>
                        <a:t>1</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r>
            </a:tbl>
          </a:graphicData>
        </a:graphic>
      </p:graphicFrame>
      <p:sp>
        <p:nvSpPr>
          <p:cNvPr id="2111" name="Rectangle 5"/>
          <p:cNvSpPr>
            <a:spLocks noChangeArrowheads="1"/>
          </p:cNvSpPr>
          <p:nvPr/>
        </p:nvSpPr>
        <p:spPr bwMode="auto">
          <a:xfrm>
            <a:off x="533400" y="1371600"/>
            <a:ext cx="8305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fontAlgn="auto" hangingPunct="1">
              <a:spcBef>
                <a:spcPct val="0"/>
              </a:spcBef>
              <a:spcAft>
                <a:spcPts val="0"/>
              </a:spcAft>
              <a:buFontTx/>
              <a:buNone/>
            </a:pPr>
            <a:r>
              <a:rPr lang="en-US" altLang="en-US" sz="1800" b="1" u="sng" dirty="0">
                <a:solidFill>
                  <a:schemeClr val="tx2"/>
                </a:solidFill>
                <a:ea typeface="+mn-ea"/>
                <a:cs typeface="+mn-cs"/>
              </a:rPr>
              <a:t>Answer</a:t>
            </a:r>
            <a:r>
              <a:rPr lang="en-US" altLang="en-US" sz="1800" b="1" dirty="0">
                <a:solidFill>
                  <a:schemeClr val="tx2"/>
                </a:solidFill>
                <a:ea typeface="+mn-ea"/>
                <a:cs typeface="+mn-cs"/>
              </a:rPr>
              <a:t>: </a:t>
            </a:r>
            <a:r>
              <a:rPr lang="en-US" altLang="en-US" sz="1800" dirty="0">
                <a:solidFill>
                  <a:schemeClr val="tx2"/>
                </a:solidFill>
                <a:ea typeface="+mn-ea"/>
                <a:cs typeface="+mn-cs"/>
              </a:rPr>
              <a:t>No, when CHIA determines the versioning logic/algorithm for the Highest Version Indicator for each service line, </a:t>
            </a:r>
            <a:r>
              <a:rPr lang="en-US" altLang="en-US" sz="1800" dirty="0" smtClean="0">
                <a:solidFill>
                  <a:schemeClr val="tx2"/>
                </a:solidFill>
                <a:ea typeface="+mn-ea"/>
                <a:cs typeface="+mn-cs"/>
              </a:rPr>
              <a:t>the </a:t>
            </a:r>
            <a:r>
              <a:rPr lang="en-US" altLang="en-US" sz="1800" dirty="0">
                <a:solidFill>
                  <a:schemeClr val="tx2"/>
                </a:solidFill>
                <a:ea typeface="+mn-ea"/>
                <a:cs typeface="+mn-cs"/>
              </a:rPr>
              <a:t>Version Number and Claim Line Type have already been considered in the algorithm. See Example </a:t>
            </a:r>
            <a:r>
              <a:rPr lang="en-US" altLang="en-US" sz="1800" dirty="0" smtClean="0">
                <a:solidFill>
                  <a:schemeClr val="tx2"/>
                </a:solidFill>
                <a:ea typeface="+mn-ea"/>
                <a:cs typeface="+mn-cs"/>
              </a:rPr>
              <a:t>below…</a:t>
            </a:r>
            <a:endParaRPr lang="en-US" altLang="en-US" sz="1800" dirty="0">
              <a:solidFill>
                <a:schemeClr val="tx2"/>
              </a:solidFill>
              <a:ea typeface="+mn-ea"/>
              <a:cs typeface="+mn-cs"/>
            </a:endParaRPr>
          </a:p>
        </p:txBody>
      </p:sp>
      <p:sp>
        <p:nvSpPr>
          <p:cNvPr id="2" name="TextBox 1"/>
          <p:cNvSpPr txBox="1"/>
          <p:nvPr/>
        </p:nvSpPr>
        <p:spPr>
          <a:xfrm>
            <a:off x="209566" y="2438400"/>
            <a:ext cx="8934434"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Claim line </a:t>
            </a:r>
            <a:r>
              <a:rPr lang="en-US" sz="1600" b="1" dirty="0">
                <a:solidFill>
                  <a:srgbClr val="FF0000"/>
                </a:solidFill>
                <a:latin typeface="Calibri"/>
                <a:ea typeface="+mn-ea"/>
                <a:cs typeface="+mn-cs"/>
              </a:rPr>
              <a:t>e</a:t>
            </a:r>
            <a:r>
              <a:rPr lang="en-US" sz="1600" b="1" dirty="0" smtClean="0">
                <a:solidFill>
                  <a:srgbClr val="FF0000"/>
                </a:solidFill>
                <a:latin typeface="Calibri"/>
                <a:ea typeface="+mn-ea"/>
                <a:cs typeface="+mn-cs"/>
              </a:rPr>
              <a:t>xamples by Version Number, PCCN, Service Provider, Claim Line Type and Version Indicator</a:t>
            </a:r>
            <a:endParaRPr lang="en-US" sz="1600" b="1" dirty="0">
              <a:solidFill>
                <a:srgbClr val="FF0000"/>
              </a:solidFill>
              <a:latin typeface="Calibri"/>
              <a:ea typeface="+mn-ea"/>
              <a:cs typeface="+mn-cs"/>
            </a:endParaRPr>
          </a:p>
        </p:txBody>
      </p:sp>
    </p:spTree>
    <p:extLst>
      <p:ext uri="{BB962C8B-B14F-4D97-AF65-F5344CB8AC3E}">
        <p14:creationId xmlns:p14="http://schemas.microsoft.com/office/powerpoint/2010/main" val="440165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74008" y="228600"/>
            <a:ext cx="8969992" cy="1706562"/>
          </a:xfrm>
        </p:spPr>
        <p:txBody>
          <a:bodyPr>
            <a:normAutofit fontScale="90000"/>
          </a:bodyPr>
          <a:lstStyle/>
          <a:p>
            <a:pPr algn="l">
              <a:spcBef>
                <a:spcPts val="600"/>
              </a:spcBef>
              <a:spcAft>
                <a:spcPts val="1200"/>
              </a:spcAft>
            </a:pPr>
            <a:r>
              <a:rPr lang="en-US" altLang="en-US" sz="2000" b="1" u="sng" dirty="0">
                <a:solidFill>
                  <a:schemeClr val="tx2"/>
                </a:solidFill>
              </a:rPr>
              <a:t>Question</a:t>
            </a:r>
            <a:r>
              <a:rPr lang="en-US" altLang="en-US" sz="2000" b="1" dirty="0">
                <a:solidFill>
                  <a:schemeClr val="tx2"/>
                </a:solidFill>
              </a:rPr>
              <a:t>:  </a:t>
            </a:r>
            <a:r>
              <a:rPr lang="en-US" altLang="en-US" sz="2000" b="1" dirty="0" smtClean="0">
                <a:solidFill>
                  <a:schemeClr val="tx2"/>
                </a:solidFill>
              </a:rPr>
              <a:t>If I filtered by only the Highest Version and Claim </a:t>
            </a:r>
            <a:r>
              <a:rPr lang="en-US" altLang="en-US" sz="2000" b="1" dirty="0">
                <a:solidFill>
                  <a:schemeClr val="tx2"/>
                </a:solidFill>
              </a:rPr>
              <a:t>Line Type (Back out, Void, Replacement, </a:t>
            </a:r>
            <a:r>
              <a:rPr lang="en-US" altLang="en-US" sz="2000" b="1" dirty="0" smtClean="0">
                <a:solidFill>
                  <a:schemeClr val="tx2"/>
                </a:solidFill>
              </a:rPr>
              <a:t>Original) </a:t>
            </a:r>
            <a:r>
              <a:rPr lang="en-US" altLang="en-US" sz="2000" b="1" dirty="0" smtClean="0">
                <a:solidFill>
                  <a:schemeClr val="tx2"/>
                </a:solidFill>
              </a:rPr>
              <a:t>what </a:t>
            </a:r>
            <a:r>
              <a:rPr lang="en-US" altLang="en-US" sz="2000" b="1" dirty="0" smtClean="0">
                <a:solidFill>
                  <a:schemeClr val="tx2"/>
                </a:solidFill>
              </a:rPr>
              <a:t>volume </a:t>
            </a:r>
            <a:r>
              <a:rPr lang="en-US" altLang="en-US" sz="2000" b="1" dirty="0" smtClean="0">
                <a:solidFill>
                  <a:schemeClr val="tx2"/>
                </a:solidFill>
              </a:rPr>
              <a:t>and frequency of </a:t>
            </a:r>
            <a:r>
              <a:rPr lang="en-US" altLang="en-US" sz="2000" b="1" dirty="0" smtClean="0">
                <a:solidFill>
                  <a:schemeClr val="tx2"/>
                </a:solidFill>
              </a:rPr>
              <a:t>Highest </a:t>
            </a:r>
            <a:r>
              <a:rPr lang="en-US" altLang="en-US" sz="2000" b="1" dirty="0">
                <a:solidFill>
                  <a:schemeClr val="tx2"/>
                </a:solidFill>
              </a:rPr>
              <a:t>V</a:t>
            </a:r>
            <a:r>
              <a:rPr lang="en-US" altLang="en-US" sz="2000" b="1" dirty="0" smtClean="0">
                <a:solidFill>
                  <a:schemeClr val="tx2"/>
                </a:solidFill>
              </a:rPr>
              <a:t>ersion </a:t>
            </a:r>
            <a:r>
              <a:rPr lang="en-US" altLang="en-US" sz="2000" b="1" dirty="0" smtClean="0">
                <a:solidFill>
                  <a:schemeClr val="tx2"/>
                </a:solidFill>
              </a:rPr>
              <a:t>claim lines should I expect? </a:t>
            </a:r>
            <a:r>
              <a:rPr lang="en-US" altLang="en-US" sz="2000" b="1" dirty="0" smtClean="0">
                <a:solidFill>
                  <a:schemeClr val="tx2"/>
                </a:solidFill>
              </a:rPr>
              <a:t/>
            </a:r>
            <a:br>
              <a:rPr lang="en-US" altLang="en-US" sz="2000" b="1" dirty="0" smtClean="0">
                <a:solidFill>
                  <a:schemeClr val="tx2"/>
                </a:solidFill>
              </a:rPr>
            </a:br>
            <a:r>
              <a:rPr lang="en-US" altLang="en-US" sz="1000" b="1" dirty="0" smtClean="0">
                <a:solidFill>
                  <a:schemeClr val="tx2"/>
                </a:solidFill>
              </a:rPr>
              <a:t>  </a:t>
            </a:r>
            <a:r>
              <a:rPr lang="en-US" altLang="en-US" sz="2000" dirty="0" smtClean="0">
                <a:solidFill>
                  <a:schemeClr val="tx2"/>
                </a:solidFill>
              </a:rPr>
              <a:t/>
            </a:r>
            <a:br>
              <a:rPr lang="en-US" altLang="en-US" sz="2000" dirty="0" smtClean="0">
                <a:solidFill>
                  <a:schemeClr val="tx2"/>
                </a:solidFill>
              </a:rPr>
            </a:br>
            <a:r>
              <a:rPr lang="en-US" altLang="en-US" sz="2000" b="1" u="sng" dirty="0" smtClean="0">
                <a:solidFill>
                  <a:schemeClr val="tx2"/>
                </a:solidFill>
              </a:rPr>
              <a:t>Answer</a:t>
            </a:r>
            <a:r>
              <a:rPr lang="en-US" altLang="en-US" sz="2000" b="1" dirty="0" smtClean="0">
                <a:solidFill>
                  <a:schemeClr val="tx2"/>
                </a:solidFill>
              </a:rPr>
              <a:t>:</a:t>
            </a:r>
            <a:r>
              <a:rPr lang="en-US" altLang="en-US" sz="2000" dirty="0" smtClean="0">
                <a:solidFill>
                  <a:schemeClr val="tx2"/>
                </a:solidFill>
              </a:rPr>
              <a:t> In </a:t>
            </a:r>
            <a:r>
              <a:rPr lang="en-US" altLang="en-US" sz="2000" dirty="0" smtClean="0">
                <a:solidFill>
                  <a:schemeClr val="tx2"/>
                </a:solidFill>
              </a:rPr>
              <a:t>APCD </a:t>
            </a:r>
            <a:r>
              <a:rPr lang="en-US" altLang="en-US" sz="2000" dirty="0" smtClean="0">
                <a:solidFill>
                  <a:schemeClr val="tx2"/>
                </a:solidFill>
              </a:rPr>
              <a:t>Release 5.0 Medical Claims, 81% of Medical Claims are the Highest Version Paid and 12% are Highest Version Denied. See </a:t>
            </a:r>
            <a:r>
              <a:rPr lang="en-US" altLang="en-US" sz="2000" dirty="0" smtClean="0">
                <a:solidFill>
                  <a:schemeClr val="tx2"/>
                </a:solidFill>
              </a:rPr>
              <a:t>below….</a:t>
            </a:r>
            <a:endParaRPr lang="en-US" altLang="en-US" sz="2000" dirty="0" smtClean="0">
              <a:solidFill>
                <a:schemeClr val="tx2"/>
              </a:solidFill>
            </a:endParaRPr>
          </a:p>
        </p:txBody>
      </p:sp>
      <p:grpSp>
        <p:nvGrpSpPr>
          <p:cNvPr id="4" name="Group 3"/>
          <p:cNvGrpSpPr/>
          <p:nvPr/>
        </p:nvGrpSpPr>
        <p:grpSpPr>
          <a:xfrm>
            <a:off x="381000" y="2362200"/>
            <a:ext cx="8486775" cy="1809750"/>
            <a:chOff x="381000" y="2286000"/>
            <a:chExt cx="8486775" cy="1809750"/>
          </a:xfrm>
        </p:grpSpPr>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86000"/>
              <a:ext cx="4067175" cy="1809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2286000"/>
              <a:ext cx="4067175" cy="18002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sp>
        <p:nvSpPr>
          <p:cNvPr id="6" name="TextBox 5"/>
          <p:cNvSpPr txBox="1"/>
          <p:nvPr/>
        </p:nvSpPr>
        <p:spPr>
          <a:xfrm>
            <a:off x="457200" y="1981200"/>
            <a:ext cx="3844322"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Volume of Highest Version Paid Claim Lines</a:t>
            </a:r>
            <a:endParaRPr lang="en-US" sz="1600" b="1" dirty="0">
              <a:solidFill>
                <a:srgbClr val="FF0000"/>
              </a:solidFill>
              <a:latin typeface="Calibri"/>
              <a:ea typeface="+mn-ea"/>
              <a:cs typeface="+mn-cs"/>
            </a:endParaRPr>
          </a:p>
        </p:txBody>
      </p:sp>
      <p:sp>
        <p:nvSpPr>
          <p:cNvPr id="14" name="TextBox 13"/>
          <p:cNvSpPr txBox="1"/>
          <p:nvPr/>
        </p:nvSpPr>
        <p:spPr>
          <a:xfrm>
            <a:off x="4876800" y="1981200"/>
            <a:ext cx="4079130"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Frequency of Highest Version Paid Claim Lines</a:t>
            </a:r>
            <a:endParaRPr lang="en-US" sz="1600" b="1" dirty="0">
              <a:solidFill>
                <a:srgbClr val="FF0000"/>
              </a:solidFill>
              <a:latin typeface="Calibri"/>
              <a:ea typeface="+mn-ea"/>
              <a:cs typeface="+mn-cs"/>
            </a:endParaRPr>
          </a:p>
        </p:txBody>
      </p:sp>
      <p:sp>
        <p:nvSpPr>
          <p:cNvPr id="18" name="TextBox 17"/>
          <p:cNvSpPr txBox="1"/>
          <p:nvPr/>
        </p:nvSpPr>
        <p:spPr>
          <a:xfrm>
            <a:off x="381000" y="4343400"/>
            <a:ext cx="4084003"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Volume of Highest Version Denied Claim Lines</a:t>
            </a:r>
            <a:endParaRPr lang="en-US" sz="1600" b="1" dirty="0">
              <a:solidFill>
                <a:srgbClr val="FF0000"/>
              </a:solidFill>
              <a:latin typeface="Calibri"/>
              <a:ea typeface="+mn-ea"/>
              <a:cs typeface="+mn-cs"/>
            </a:endParaRPr>
          </a:p>
        </p:txBody>
      </p:sp>
      <p:grpSp>
        <p:nvGrpSpPr>
          <p:cNvPr id="8" name="Group 7"/>
          <p:cNvGrpSpPr/>
          <p:nvPr/>
        </p:nvGrpSpPr>
        <p:grpSpPr>
          <a:xfrm>
            <a:off x="304800" y="4648200"/>
            <a:ext cx="8686800" cy="1819275"/>
            <a:chOff x="304800" y="4648200"/>
            <a:chExt cx="8686800" cy="1819275"/>
          </a:xfrm>
        </p:grpSpPr>
        <p:pic>
          <p:nvPicPr>
            <p:cNvPr id="1034"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4648200"/>
              <a:ext cx="4267200" cy="18192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35"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48200"/>
              <a:ext cx="4267200" cy="181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2" name="TextBox 21"/>
          <p:cNvSpPr txBox="1"/>
          <p:nvPr/>
        </p:nvSpPr>
        <p:spPr>
          <a:xfrm>
            <a:off x="4724400" y="4343400"/>
            <a:ext cx="4318811" cy="338554"/>
          </a:xfrm>
          <a:prstGeom prst="rect">
            <a:avLst/>
          </a:prstGeom>
          <a:noFill/>
        </p:spPr>
        <p:txBody>
          <a:bodyPr wrap="none" rtlCol="0">
            <a:spAutoFit/>
          </a:bodyPr>
          <a:lstStyle/>
          <a:p>
            <a:pPr defTabSz="914400" fontAlgn="auto">
              <a:spcBef>
                <a:spcPts val="0"/>
              </a:spcBef>
              <a:spcAft>
                <a:spcPts val="0"/>
              </a:spcAft>
            </a:pPr>
            <a:r>
              <a:rPr lang="en-US" sz="1600" b="1" dirty="0" smtClean="0">
                <a:solidFill>
                  <a:srgbClr val="FF0000"/>
                </a:solidFill>
                <a:latin typeface="Calibri"/>
                <a:ea typeface="+mn-ea"/>
                <a:cs typeface="+mn-cs"/>
              </a:rPr>
              <a:t>Frequency of Highest Version Denied Claim Lines</a:t>
            </a:r>
            <a:endParaRPr lang="en-US" sz="1600" b="1" dirty="0">
              <a:solidFill>
                <a:srgbClr val="FF0000"/>
              </a:solidFill>
              <a:latin typeface="Calibri"/>
              <a:ea typeface="+mn-ea"/>
              <a:cs typeface="+mn-cs"/>
            </a:endParaRPr>
          </a:p>
        </p:txBody>
      </p:sp>
    </p:spTree>
    <p:extLst>
      <p:ext uri="{BB962C8B-B14F-4D97-AF65-F5344CB8AC3E}">
        <p14:creationId xmlns:p14="http://schemas.microsoft.com/office/powerpoint/2010/main" val="38573423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Publications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CHIA is planning on adding a page to the APCD and Case Mix websites that lists publications making use of CHIA data</a:t>
            </a:r>
          </a:p>
          <a:p>
            <a:pPr marL="342900" indent="-342900">
              <a:buFont typeface="Arial" panose="020B0604020202020204" pitchFamily="34" charset="0"/>
              <a:buChar char="•"/>
            </a:pPr>
            <a:r>
              <a:rPr lang="en-US" sz="2400" dirty="0" smtClean="0"/>
              <a:t>If you want to ensure that your publication is included, please email the citation to Adam Tapply (</a:t>
            </a:r>
            <a:r>
              <a:rPr lang="en-US" sz="2400" dirty="0" smtClean="0">
                <a:hlinkClick r:id="rId3"/>
              </a:rPr>
              <a:t>adam.tapply@state.ma.us</a:t>
            </a:r>
            <a:r>
              <a:rPr lang="en-US" sz="2400" dirty="0"/>
              <a:t>)</a:t>
            </a:r>
          </a:p>
        </p:txBody>
      </p:sp>
    </p:spTree>
    <p:extLst>
      <p:ext uri="{BB962C8B-B14F-4D97-AF65-F5344CB8AC3E}">
        <p14:creationId xmlns:p14="http://schemas.microsoft.com/office/powerpoint/2010/main" val="2238667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2017,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2017,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 / Updates on APCD Release </a:t>
            </a:r>
            <a:r>
              <a:rPr lang="en-US" sz="2400" dirty="0" smtClean="0">
                <a:latin typeface="Arial" panose="020B0604020202020204" pitchFamily="34" charset="0"/>
                <a:cs typeface="Arial" panose="020B0604020202020204" pitchFamily="34" charset="0"/>
              </a:rPr>
              <a:t>6.0</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Summarized Data Reports</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User </a:t>
            </a:r>
            <a:r>
              <a:rPr lang="en-US" sz="2400" u="sng" dirty="0" smtClean="0">
                <a:latin typeface="Arial" panose="020B0604020202020204" pitchFamily="34" charset="0"/>
                <a:cs typeface="Arial" panose="020B0604020202020204" pitchFamily="34" charset="0"/>
              </a:rPr>
              <a:t>Support Slide Topics</a:t>
            </a:r>
            <a:r>
              <a:rPr lang="en-US"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marL="1028700" lvl="1" indent="-571500" algn="l">
              <a:buFont typeface="Courier New" panose="02070309020205020404" pitchFamily="49" charset="0"/>
              <a:buChar char="o"/>
            </a:pPr>
            <a:r>
              <a:rPr lang="en-US" sz="1800" dirty="0" smtClean="0">
                <a:solidFill>
                  <a:schemeClr val="tx2"/>
                </a:solidFill>
                <a:ea typeface="Times New Roman"/>
              </a:rPr>
              <a:t>National </a:t>
            </a:r>
            <a:r>
              <a:rPr lang="en-US" sz="1800" dirty="0">
                <a:solidFill>
                  <a:schemeClr val="tx2"/>
                </a:solidFill>
                <a:ea typeface="Times New Roman"/>
              </a:rPr>
              <a:t>Provider ID 1 vs National Provider ID 2</a:t>
            </a:r>
            <a:r>
              <a:rPr lang="en-US" sz="1800" dirty="0" smtClean="0">
                <a:solidFill>
                  <a:schemeClr val="tx2"/>
                </a:solidFill>
                <a:ea typeface="Times New Roman"/>
              </a:rPr>
              <a:t>; </a:t>
            </a:r>
          </a:p>
          <a:p>
            <a:pPr marL="1028700" lvl="1" indent="-571500" algn="l">
              <a:buFont typeface="Courier New" panose="02070309020205020404" pitchFamily="49" charset="0"/>
              <a:buChar char="o"/>
            </a:pPr>
            <a:r>
              <a:rPr lang="en-US" sz="1800" dirty="0" smtClean="0">
                <a:solidFill>
                  <a:schemeClr val="tx2"/>
                </a:solidFill>
                <a:ea typeface="Times New Roman"/>
              </a:rPr>
              <a:t>Linking </a:t>
            </a:r>
            <a:r>
              <a:rPr lang="en-US" sz="1800" dirty="0">
                <a:solidFill>
                  <a:schemeClr val="tx2"/>
                </a:solidFill>
                <a:ea typeface="Times New Roman"/>
              </a:rPr>
              <a:t>attending provider and referring provider IDs; </a:t>
            </a:r>
          </a:p>
          <a:p>
            <a:pPr marL="1028700" lvl="1" indent="-571500" algn="l">
              <a:buFont typeface="Courier New" panose="02070309020205020404" pitchFamily="49" charset="0"/>
              <a:buChar char="o"/>
            </a:pPr>
            <a:r>
              <a:rPr lang="en-US" sz="1800" dirty="0" smtClean="0">
                <a:solidFill>
                  <a:schemeClr val="tx2"/>
                </a:solidFill>
                <a:ea typeface="Times New Roman"/>
              </a:rPr>
              <a:t>Insurance </a:t>
            </a:r>
            <a:r>
              <a:rPr lang="en-US" sz="1800" dirty="0">
                <a:solidFill>
                  <a:schemeClr val="tx2"/>
                </a:solidFill>
                <a:ea typeface="Times New Roman"/>
              </a:rPr>
              <a:t>Type Product Code definitions; </a:t>
            </a:r>
          </a:p>
          <a:p>
            <a:pPr marL="1028700" lvl="1" indent="-571500" algn="l">
              <a:buFont typeface="Courier New" panose="02070309020205020404" pitchFamily="49" charset="0"/>
              <a:buChar char="o"/>
            </a:pPr>
            <a:r>
              <a:rPr lang="en-US" sz="1800" dirty="0" smtClean="0">
                <a:solidFill>
                  <a:schemeClr val="tx2"/>
                </a:solidFill>
                <a:ea typeface="Times New Roman"/>
              </a:rPr>
              <a:t>Highest </a:t>
            </a:r>
            <a:r>
              <a:rPr lang="en-US" sz="1800" dirty="0">
                <a:solidFill>
                  <a:schemeClr val="tx2"/>
                </a:solidFill>
                <a:ea typeface="Times New Roman"/>
              </a:rPr>
              <a:t>Version vs Version Number and Claim Line Type; </a:t>
            </a:r>
          </a:p>
          <a:p>
            <a:pPr marL="1028700" lvl="1" indent="-571500" algn="l">
              <a:buFont typeface="Courier New" panose="02070309020205020404" pitchFamily="49" charset="0"/>
              <a:buChar char="o"/>
            </a:pPr>
            <a:r>
              <a:rPr lang="en-US" sz="1800" dirty="0" smtClean="0">
                <a:solidFill>
                  <a:schemeClr val="tx2"/>
                </a:solidFill>
                <a:ea typeface="Times New Roman"/>
              </a:rPr>
              <a:t>Highest </a:t>
            </a:r>
            <a:r>
              <a:rPr lang="en-US" sz="1800" dirty="0">
                <a:solidFill>
                  <a:schemeClr val="tx2"/>
                </a:solidFill>
                <a:ea typeface="Times New Roman"/>
              </a:rPr>
              <a:t>Version volume and </a:t>
            </a:r>
            <a:r>
              <a:rPr lang="en-US" sz="1800" dirty="0" smtClean="0">
                <a:solidFill>
                  <a:schemeClr val="tx2"/>
                </a:solidFill>
                <a:ea typeface="Times New Roman"/>
              </a:rPr>
              <a:t>frequency</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endParaRPr lang="en-US" sz="2400"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a:t>Will encompass data from January 2012 – December 2016 with six months of claim </a:t>
            </a:r>
            <a:r>
              <a:rPr lang="en-US" sz="2400" dirty="0" smtClean="0"/>
              <a:t>runout</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Target </a:t>
            </a:r>
            <a:r>
              <a:rPr lang="en-US" sz="2400" dirty="0" smtClean="0">
                <a:solidFill>
                  <a:schemeClr val="tx2"/>
                </a:solidFill>
                <a:latin typeface="Arial" panose="020B0604020202020204" pitchFamily="34" charset="0"/>
                <a:cs typeface="Arial" panose="020B0604020202020204" pitchFamily="34" charset="0"/>
              </a:rPr>
              <a:t>release timeframe is </a:t>
            </a:r>
            <a:r>
              <a:rPr lang="en-US" sz="2400" dirty="0" smtClean="0">
                <a:solidFill>
                  <a:schemeClr val="tx2"/>
                </a:solidFill>
                <a:latin typeface="Arial" panose="020B0604020202020204" pitchFamily="34" charset="0"/>
                <a:cs typeface="Arial" panose="020B0604020202020204" pitchFamily="34" charset="0"/>
              </a:rPr>
              <a:t>late Fall 2017</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now by checking boxes in the “Future Data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3"/>
              </a:rPr>
              <a:t>http://</a:t>
            </a:r>
            <a:r>
              <a:rPr lang="en-US" sz="1800" dirty="0" smtClean="0">
                <a:solidFill>
                  <a:schemeClr val="tx2"/>
                </a:solidFill>
                <a:latin typeface="Arial" panose="020B0604020202020204" pitchFamily="34" charset="0"/>
                <a:cs typeface="Arial" panose="020B0604020202020204" pitchFamily="34" charset="0"/>
                <a:hlinkClick r:id="rId3"/>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endParaRPr lang="en-US" sz="1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Make </a:t>
            </a:r>
            <a:r>
              <a:rPr lang="en-US" sz="2400" dirty="0" smtClean="0">
                <a:solidFill>
                  <a:schemeClr val="tx2"/>
                </a:solidFill>
                <a:latin typeface="Arial" panose="020B0604020202020204" pitchFamily="34" charset="0"/>
                <a:cs typeface="Arial" panose="020B0604020202020204" pitchFamily="34" charset="0"/>
              </a:rPr>
              <a:t>sure you’re signed up for CHIA’s email list to receive important announcements:</a:t>
            </a:r>
          </a:p>
          <a:p>
            <a:r>
              <a:rPr lang="en-US" sz="2400" dirty="0" smtClean="0">
                <a:solidFill>
                  <a:schemeClr val="tx2"/>
                </a:solidFill>
                <a:latin typeface="Arial" panose="020B0604020202020204" pitchFamily="34" charset="0"/>
                <a:cs typeface="Arial" panose="020B0604020202020204" pitchFamily="34" charset="0"/>
              </a:rPr>
              <a:t> 	</a:t>
            </a:r>
            <a:r>
              <a:rPr lang="en-US" sz="2800" dirty="0" smtClean="0">
                <a:solidFill>
                  <a:schemeClr val="tx2"/>
                </a:solidFill>
                <a:latin typeface="Arial" panose="020B0604020202020204" pitchFamily="34" charset="0"/>
                <a:cs typeface="Arial" panose="020B0604020202020204" pitchFamily="34" charset="0"/>
                <a:hlinkClick r:id="rId4"/>
              </a:rPr>
              <a:t>Sign Up Here</a:t>
            </a:r>
            <a:endParaRPr lang="en-US" sz="28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a:t>
            </a:r>
            <a:r>
              <a:rPr lang="en-US" sz="3500" dirty="0" smtClean="0"/>
              <a:t>6.0 Highlights</a:t>
            </a:r>
            <a:endParaRPr lang="en-US" sz="3500" dirty="0"/>
          </a:p>
        </p:txBody>
      </p:sp>
      <p:sp>
        <p:nvSpPr>
          <p:cNvPr id="3" name="Subtitle 2"/>
          <p:cNvSpPr>
            <a:spLocks noGrp="1"/>
          </p:cNvSpPr>
          <p:nvPr>
            <p:ph type="subTitle" idx="1"/>
          </p:nvPr>
        </p:nvSpPr>
        <p:spPr/>
        <p:txBody>
          <a:bodyPr/>
          <a:lstStyle/>
          <a:p>
            <a:pPr lvl="0"/>
            <a:r>
              <a:rPr lang="en-US" sz="2800" b="1" u="sng" dirty="0" smtClean="0"/>
              <a:t>Additional Pharmacy Claims versioning</a:t>
            </a:r>
          </a:p>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4 carriers added to the Pharmacy versioning:</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(P1) 301 - Health New England</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(P2) 12226 - Minuteman Health</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(P3) 10632 - Anthem</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(P4) 302 - Health Plans Inc.</a:t>
            </a:r>
          </a:p>
          <a:p>
            <a:pPr lvl="0"/>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198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a:t>
            </a:r>
            <a:r>
              <a:rPr lang="en-US" sz="3500" dirty="0" smtClean="0"/>
              <a:t>6.0 Highlights</a:t>
            </a:r>
            <a:endParaRPr lang="en-US" sz="3500" dirty="0"/>
          </a:p>
        </p:txBody>
      </p:sp>
      <p:sp>
        <p:nvSpPr>
          <p:cNvPr id="3" name="Subtitle 2"/>
          <p:cNvSpPr>
            <a:spLocks noGrp="1"/>
          </p:cNvSpPr>
          <p:nvPr>
            <p:ph type="subTitle" idx="1"/>
          </p:nvPr>
        </p:nvSpPr>
        <p:spPr/>
        <p:txBody>
          <a:bodyPr/>
          <a:lstStyle/>
          <a:p>
            <a:r>
              <a:rPr lang="en-US" sz="2500" b="1" u="sng" dirty="0" smtClean="0"/>
              <a:t>New </a:t>
            </a:r>
            <a:r>
              <a:rPr lang="en-US" sz="2500" b="1" u="sng" dirty="0" smtClean="0">
                <a:solidFill>
                  <a:schemeClr val="tx2"/>
                </a:solidFill>
                <a:latin typeface="Arial" panose="020B0604020202020204" pitchFamily="34" charset="0"/>
                <a:cs typeface="Arial" panose="020B0604020202020204" pitchFamily="34" charset="0"/>
              </a:rPr>
              <a:t>and </a:t>
            </a:r>
            <a:r>
              <a:rPr lang="en-US" sz="2500" b="1" u="sng" dirty="0">
                <a:solidFill>
                  <a:schemeClr val="tx2"/>
                </a:solidFill>
                <a:latin typeface="Arial" panose="020B0604020202020204" pitchFamily="34" charset="0"/>
                <a:cs typeface="Arial" panose="020B0604020202020204" pitchFamily="34" charset="0"/>
              </a:rPr>
              <a:t>improved Member Enterprise ID </a:t>
            </a:r>
            <a:r>
              <a:rPr lang="en-US" sz="2500" b="1" dirty="0">
                <a:solidFill>
                  <a:schemeClr val="tx2"/>
                </a:solidFill>
                <a:latin typeface="Arial" panose="020B0604020202020204" pitchFamily="34" charset="0"/>
                <a:cs typeface="Arial" panose="020B0604020202020204" pitchFamily="34" charset="0"/>
              </a:rPr>
              <a:t>(MEID</a:t>
            </a:r>
            <a:r>
              <a:rPr lang="en-US" sz="2500" b="1" dirty="0" smtClean="0">
                <a:solidFill>
                  <a:schemeClr val="tx2"/>
                </a:solidFill>
                <a:latin typeface="Arial" panose="020B0604020202020204" pitchFamily="34" charset="0"/>
                <a:cs typeface="Arial" panose="020B0604020202020204" pitchFamily="34" charset="0"/>
              </a:rPr>
              <a:t>)</a:t>
            </a:r>
            <a:endParaRPr lang="en-US" sz="2500" b="1" dirty="0" smtClean="0"/>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Master Data Management (MDM) approach updated to work with hashed patient information</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Nickname processing for first names (Joe, Joseph)</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NYSIIS phonetic processing for last names (Smith, Smyth)</a:t>
            </a:r>
          </a:p>
          <a:p>
            <a:pPr marL="342900" lvl="0" indent="-342900">
              <a:spcAft>
                <a:spcPts val="600"/>
              </a:spcAft>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Removed the Pharmacy Benefit Manager data from the MDM process to decrease the duplication of member data by upwards of 40</a:t>
            </a:r>
            <a:r>
              <a:rPr lang="en-US" dirty="0" smtClean="0">
                <a:solidFill>
                  <a:schemeClr val="tx2"/>
                </a:solidFill>
                <a:latin typeface="Arial" panose="020B0604020202020204" pitchFamily="34" charset="0"/>
                <a:cs typeface="Arial" panose="020B0604020202020204" pitchFamily="34" charset="0"/>
              </a:rPr>
              <a:t>%</a:t>
            </a:r>
          </a:p>
          <a:p>
            <a:pPr lvl="0"/>
            <a:r>
              <a:rPr lang="en-US" dirty="0" smtClean="0">
                <a:solidFill>
                  <a:schemeClr val="tx2"/>
                </a:solidFill>
                <a:latin typeface="Arial" panose="020B0604020202020204" pitchFamily="34" charset="0"/>
                <a:cs typeface="Arial" panose="020B0604020202020204" pitchFamily="34" charset="0"/>
              </a:rPr>
              <a:t>CHIA </a:t>
            </a:r>
            <a:r>
              <a:rPr lang="en-US" dirty="0">
                <a:solidFill>
                  <a:schemeClr val="tx2"/>
                </a:solidFill>
                <a:latin typeface="Arial" panose="020B0604020202020204" pitchFamily="34" charset="0"/>
                <a:cs typeface="Arial" panose="020B0604020202020204" pitchFamily="34" charset="0"/>
              </a:rPr>
              <a:t>is testing the newly created MEIDs and finding significant improvement in the match rates and removal of ‘orphan’ records</a:t>
            </a:r>
          </a:p>
          <a:p>
            <a:pPr lvl="0"/>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529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Request Future Years of Data</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 </a:t>
            </a:r>
            <a:r>
              <a:rPr lang="en-US" sz="2400" dirty="0" smtClean="0"/>
              <a:t>for both APCD and Case Mix.</a:t>
            </a:r>
            <a:endParaRPr lang="en-US" sz="2400" u="sng" dirty="0" smtClean="0"/>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 unless your request changes</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420297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is proposing to revise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p>
          <a:p>
            <a:r>
              <a:rPr lang="en-US" sz="1600" b="1" dirty="0" smtClean="0"/>
              <a:t>		Notice </a:t>
            </a:r>
            <a:r>
              <a:rPr lang="en-US" sz="1600" b="1" dirty="0"/>
              <a:t>of Public Hearing: </a:t>
            </a:r>
            <a:r>
              <a:rPr lang="en-US" sz="1600" b="1" dirty="0" smtClean="0"/>
              <a:t>			</a:t>
            </a:r>
            <a:r>
              <a:rPr lang="en-US" sz="1600" b="1" dirty="0" smtClean="0">
                <a:hlinkClick r:id="rId4"/>
              </a:rPr>
              <a:t>http</a:t>
            </a:r>
            <a:r>
              <a:rPr lang="en-US" sz="1600" b="1" dirty="0">
                <a:hlinkClick r:id="rId4"/>
              </a:rPr>
              <a:t>://www.chiamass.gov/regulations/#</a:t>
            </a:r>
            <a:r>
              <a:rPr lang="en-US" sz="1600" b="1" dirty="0" smtClean="0">
                <a:hlinkClick r:id="rId4"/>
              </a:rPr>
              <a:t>publiccomments</a:t>
            </a:r>
            <a:r>
              <a:rPr lang="en-US" sz="1600" b="1" dirty="0" smtClean="0"/>
              <a:t> </a:t>
            </a:r>
          </a:p>
          <a:p>
            <a:pPr marL="342900" indent="-342900">
              <a:buFont typeface="Arial" panose="020B0604020202020204" pitchFamily="34" charset="0"/>
              <a:buChar char="•"/>
            </a:pPr>
            <a:r>
              <a:rPr lang="en-US" dirty="0"/>
              <a:t>W</a:t>
            </a:r>
            <a:r>
              <a:rPr lang="en-US" dirty="0" smtClean="0"/>
              <a:t>ill </a:t>
            </a:r>
            <a:r>
              <a:rPr lang="en-US" dirty="0"/>
              <a:t>contain only aggregate data (data summaries) and De-identified </a:t>
            </a:r>
            <a:r>
              <a:rPr lang="en-US" dirty="0" smtClean="0"/>
              <a:t>Data, sourced from APCD and Case Mix data  </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endParaRPr lang="en-US" sz="2000" b="1" i="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7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Submit the request via a new form (to be published after the revised regulation goes into effect.</a:t>
            </a:r>
          </a:p>
          <a:p>
            <a:pPr marL="342900" indent="-342900">
              <a:buFont typeface="Arial" panose="020B0604020202020204" pitchFamily="34" charset="0"/>
              <a:buChar char="•"/>
            </a:pPr>
            <a:r>
              <a:rPr lang="en-US" dirty="0"/>
              <a:t>The 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72690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44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21783</TotalTime>
  <Words>2158</Words>
  <Application>Microsoft Office PowerPoint</Application>
  <PresentationFormat>On-screen Show (4:3)</PresentationFormat>
  <Paragraphs>451</Paragraphs>
  <Slides>19</Slides>
  <Notes>19</Notes>
  <HiddenSlides>0</HiddenSlides>
  <MMClips>0</MMClips>
  <ScaleCrop>false</ScaleCrop>
  <HeadingPairs>
    <vt:vector size="4" baseType="variant">
      <vt:variant>
        <vt:lpstr>Theme</vt:lpstr>
      </vt:variant>
      <vt:variant>
        <vt:i4>5</vt:i4>
      </vt:variant>
      <vt:variant>
        <vt:lpstr>Slide Titles</vt:lpstr>
      </vt:variant>
      <vt:variant>
        <vt:i4>19</vt:i4>
      </vt:variant>
    </vt:vector>
  </HeadingPairs>
  <TitlesOfParts>
    <vt:vector size="24" baseType="lpstr">
      <vt:lpstr>content option A</vt:lpstr>
      <vt:lpstr>HIT January 2014</vt:lpstr>
      <vt:lpstr>1_content option A</vt:lpstr>
      <vt:lpstr>Office Theme</vt:lpstr>
      <vt:lpstr>1_Office Theme</vt:lpstr>
      <vt:lpstr>MA Center for Health Information &amp; Analysis  MA APCD User Workgroup</vt:lpstr>
      <vt:lpstr>Agenda</vt:lpstr>
      <vt:lpstr>MA APCD Release 6.0</vt:lpstr>
      <vt:lpstr>MA APCD Release 6.0 Highlights</vt:lpstr>
      <vt:lpstr>MA APCD Release 6.0 Highlights</vt:lpstr>
      <vt:lpstr>Request Future Years of Data</vt:lpstr>
      <vt:lpstr>Summarized Data Reports</vt:lpstr>
      <vt:lpstr>Summarized Data Reports</vt:lpstr>
      <vt:lpstr>Case Mix FY16 Release Calendar</vt:lpstr>
      <vt:lpstr>New July 2017 MA APCD Release 5.0 Technical Data Profiling Dashboards for  Member Eligibility (ME) and Medical Claims (MC)</vt:lpstr>
      <vt:lpstr> QUESTIONS?</vt:lpstr>
      <vt:lpstr>Question: What is the difference between National Provider ID 1 and  National Provider ID 2?</vt:lpstr>
      <vt:lpstr>PowerPoint Presentation</vt:lpstr>
      <vt:lpstr>Question: Where can I find the Insurance Type Product Code definitions for MO, MS, and SP used in the Medical Claims?   Answer: You can find these definitions  in the Member Eligibility Insurance Type Product Code lookup table.</vt:lpstr>
      <vt:lpstr>Question:  If I apply Highest Version = 1 on all Medical Claim records, do I still need to use Version Number (MC005A) and Claim Line Type (MC038) to determine the final submission of each claim line?    </vt:lpstr>
      <vt:lpstr>Question:  If I filtered by only the Highest Version and Claim Line Type (Back out, Void, Replacement, Original) what volume and frequency of Highest Version claim lines should I expect?     Answer: In APCD Release 5.0 Medical Claims, 81% of Medical Claims are the Highest Version Paid and 12% are Highest Version Denied. See below….</vt:lpstr>
      <vt:lpstr>Questions?</vt:lpstr>
      <vt:lpstr>Call for Publications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Adam Tapply</cp:lastModifiedBy>
  <cp:revision>483</cp:revision>
  <cp:lastPrinted>2017-10-24T18:47:38Z</cp:lastPrinted>
  <dcterms:created xsi:type="dcterms:W3CDTF">2014-04-22T00:14:56Z</dcterms:created>
  <dcterms:modified xsi:type="dcterms:W3CDTF">2017-10-24T19:40:23Z</dcterms:modified>
</cp:coreProperties>
</file>