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handoutMasterIdLst>
    <p:handoutMasterId r:id="rId22"/>
  </p:handoutMasterIdLst>
  <p:sldIdLst>
    <p:sldId id="259" r:id="rId3"/>
    <p:sldId id="274" r:id="rId4"/>
    <p:sldId id="343" r:id="rId5"/>
    <p:sldId id="351" r:id="rId6"/>
    <p:sldId id="365" r:id="rId7"/>
    <p:sldId id="352" r:id="rId8"/>
    <p:sldId id="318" r:id="rId9"/>
    <p:sldId id="337" r:id="rId10"/>
    <p:sldId id="336" r:id="rId11"/>
    <p:sldId id="366" r:id="rId12"/>
    <p:sldId id="367" r:id="rId13"/>
    <p:sldId id="368" r:id="rId14"/>
    <p:sldId id="369" r:id="rId15"/>
    <p:sldId id="370" r:id="rId16"/>
    <p:sldId id="306" r:id="rId17"/>
    <p:sldId id="358" r:id="rId18"/>
    <p:sldId id="328" r:id="rId19"/>
    <p:sldId id="31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9391"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200" dirty="0" smtClean="0"/>
              <a:t>Figure</a:t>
            </a:r>
            <a:r>
              <a:rPr lang="en-US" sz="1200" baseline="0" dirty="0" smtClean="0"/>
              <a:t> 1.  </a:t>
            </a:r>
            <a:r>
              <a:rPr lang="en-US" sz="1200" dirty="0" smtClean="0"/>
              <a:t>Number of MA</a:t>
            </a:r>
            <a:r>
              <a:rPr lang="en-US" sz="1200" baseline="0" dirty="0" smtClean="0"/>
              <a:t> </a:t>
            </a:r>
            <a:r>
              <a:rPr lang="en-US" sz="1200" dirty="0" smtClean="0"/>
              <a:t>of Ambulance Services*</a:t>
            </a:r>
            <a:endParaRPr lang="en-US" sz="1200" dirty="0"/>
          </a:p>
        </c:rich>
      </c:tx>
      <c:layout/>
      <c:overlay val="0"/>
      <c:spPr>
        <a:noFill/>
        <a:ln>
          <a:noFill/>
        </a:ln>
        <a:effectLst/>
      </c:spPr>
    </c:title>
    <c:autoTitleDeleted val="0"/>
    <c:plotArea>
      <c:layout/>
      <c:pieChart>
        <c:varyColors val="1"/>
        <c:ser>
          <c:idx val="0"/>
          <c:order val="0"/>
          <c:tx>
            <c:strRef>
              <c:f>Sheet1!$B$1</c:f>
              <c:strCache>
                <c:ptCount val="1"/>
                <c:pt idx="0">
                  <c:v>Massachusetts Based Ambulance Services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0"/>
              <c:layout>
                <c:manualLayout>
                  <c:x val="-0.181952358575469"/>
                  <c:y val="-0.0093765226822589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63540140298064"/>
                  <c:y val="-0.462051878077898"/>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Private</c:v>
                </c:pt>
                <c:pt idx="1">
                  <c:v>Municipal</c:v>
                </c:pt>
              </c:strCache>
            </c:strRef>
          </c:cat>
          <c:val>
            <c:numRef>
              <c:f>Sheet1!$B$2:$B$3</c:f>
              <c:numCache>
                <c:formatCode>General</c:formatCode>
                <c:ptCount val="2"/>
                <c:pt idx="0">
                  <c:v>105.0</c:v>
                </c:pt>
                <c:pt idx="1">
                  <c:v>212.0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200" dirty="0" smtClean="0"/>
              <a:t>Figure2. MA</a:t>
            </a:r>
            <a:r>
              <a:rPr lang="en-US" sz="1200" baseline="0" dirty="0" smtClean="0"/>
              <a:t> </a:t>
            </a:r>
            <a:r>
              <a:rPr lang="en-US" sz="1200" dirty="0" smtClean="0"/>
              <a:t> Ambulance Services Vehicles *</a:t>
            </a:r>
            <a:endParaRPr lang="en-US" sz="1200" dirty="0"/>
          </a:p>
        </c:rich>
      </c:tx>
      <c:layout/>
      <c:overlay val="0"/>
      <c:spPr>
        <a:noFill/>
        <a:ln>
          <a:noFill/>
        </a:ln>
        <a:effectLst/>
      </c:spPr>
    </c:title>
    <c:autoTitleDeleted val="0"/>
    <c:plotArea>
      <c:layout/>
      <c:pieChart>
        <c:varyColors val="1"/>
        <c:ser>
          <c:idx val="0"/>
          <c:order val="0"/>
          <c:tx>
            <c:strRef>
              <c:f>Sheet1!$B$1</c:f>
              <c:strCache>
                <c:ptCount val="1"/>
                <c:pt idx="0">
                  <c:v>Massachusetts Based Ambulance Services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0"/>
              <c:layout>
                <c:manualLayout>
                  <c:x val="-0.175547741085202"/>
                  <c:y val="-0.42819126467855"/>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78613907314368"/>
                  <c:y val="-0.00530608100093612"/>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Private</c:v>
                </c:pt>
                <c:pt idx="1">
                  <c:v>Municipal</c:v>
                </c:pt>
              </c:strCache>
            </c:strRef>
          </c:cat>
          <c:val>
            <c:numRef>
              <c:f>Sheet1!$B$2:$B$3</c:f>
              <c:numCache>
                <c:formatCode>General</c:formatCode>
                <c:ptCount val="2"/>
                <c:pt idx="0">
                  <c:v>1286.0</c:v>
                </c:pt>
                <c:pt idx="1">
                  <c:v>684.0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10/27/20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10/27/20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32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00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910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8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5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90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46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8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58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10/27/20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6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10/27/20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F59759F-F6B7-4F8A-9345-BE2E58625604}" type="datetimeFigureOut">
              <a:rPr lang="en-US" smtClean="0">
                <a:solidFill>
                  <a:prstClr val="black">
                    <a:tint val="75000"/>
                  </a:prstClr>
                </a:solidFill>
              </a:rPr>
              <a:pPr defTabSz="914400"/>
              <a:t>10/27/20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6FBFF6A-77A8-48B1-8C5B-9D85B8CA78D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180349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hyperlink" Target="https://www.chiamass.gov/assets/docs/p/apcd/apcd-8.0/APCD-Release-8-Non-Govt-Request-LDS-Data-Specification-Workbook-Vers-2.3.xls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October 27,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st ambulance by loupi on DeviantArt"/>
          <p:cNvPicPr>
            <a:picLocks noChangeAspect="1" noChangeArrowheads="1"/>
          </p:cNvPicPr>
          <p:nvPr/>
        </p:nvPicPr>
        <p:blipFill rotWithShape="1">
          <a:blip r:embed="rId2">
            <a:extLst>
              <a:ext uri="{28A0092B-C50C-407E-A947-70E740481C1C}">
                <a14:useLocalDpi xmlns:a14="http://schemas.microsoft.com/office/drawing/2010/main" val="0"/>
              </a:ext>
            </a:extLst>
          </a:blip>
          <a:srcRect l="32815" t="25958" r="11958" b="22224"/>
          <a:stretch/>
        </p:blipFill>
        <p:spPr bwMode="auto">
          <a:xfrm>
            <a:off x="7252855" y="176645"/>
            <a:ext cx="1718913" cy="12096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1336" y="94784"/>
            <a:ext cx="6951519" cy="1477328"/>
          </a:xfrm>
          <a:prstGeom prst="rect">
            <a:avLst/>
          </a:prstGeom>
        </p:spPr>
        <p:txBody>
          <a:bodyPr wrap="square">
            <a:spAutoFit/>
          </a:bodyPr>
          <a:lstStyle/>
          <a:p>
            <a:pPr defTabSz="914400">
              <a:spcBef>
                <a:spcPct val="0"/>
              </a:spcBef>
            </a:pPr>
            <a:r>
              <a:rPr lang="en-US" sz="1500" b="1" u="sng" dirty="0">
                <a:solidFill>
                  <a:srgbClr val="0070C0"/>
                </a:solidFill>
                <a:latin typeface="Calibri Light" panose="020F0302020204030204"/>
              </a:rPr>
              <a:t>Question</a:t>
            </a:r>
            <a:r>
              <a:rPr lang="en-US" sz="1500" b="1" dirty="0">
                <a:solidFill>
                  <a:srgbClr val="0070C0"/>
                </a:solidFill>
                <a:latin typeface="Calibri Light" panose="020F0302020204030204"/>
              </a:rPr>
              <a:t>: </a:t>
            </a:r>
            <a:r>
              <a:rPr lang="en-US" sz="1500" b="1" dirty="0" smtClean="0">
                <a:solidFill>
                  <a:srgbClr val="0070C0"/>
                </a:solidFill>
                <a:latin typeface="Calibri Light" panose="020F0302020204030204"/>
              </a:rPr>
              <a:t>I am using the decrypted 10-digit National Provider Identifier (NPI) in the MA </a:t>
            </a:r>
            <a:r>
              <a:rPr lang="en-US" sz="1500" b="1" dirty="0">
                <a:solidFill>
                  <a:srgbClr val="0070C0"/>
                </a:solidFill>
                <a:latin typeface="Calibri Light" panose="020F0302020204030204"/>
              </a:rPr>
              <a:t>APCD </a:t>
            </a:r>
            <a:r>
              <a:rPr lang="en-US" sz="1500" b="1" dirty="0" smtClean="0">
                <a:solidFill>
                  <a:srgbClr val="0070C0"/>
                </a:solidFill>
                <a:latin typeface="Calibri Light" panose="020F0302020204030204"/>
              </a:rPr>
              <a:t>to link to </a:t>
            </a:r>
            <a:r>
              <a:rPr lang="en-US" sz="1500" b="1" dirty="0">
                <a:solidFill>
                  <a:srgbClr val="0070C0"/>
                </a:solidFill>
                <a:latin typeface="Calibri Light" panose="020F0302020204030204"/>
              </a:rPr>
              <a:t>the NPIs </a:t>
            </a:r>
            <a:r>
              <a:rPr lang="en-US" sz="1500" b="1" dirty="0" smtClean="0">
                <a:solidFill>
                  <a:srgbClr val="0070C0"/>
                </a:solidFill>
                <a:latin typeface="Calibri Light" panose="020F0302020204030204"/>
              </a:rPr>
              <a:t>in </a:t>
            </a:r>
            <a:r>
              <a:rPr lang="en-US" sz="1500" b="1" dirty="0">
                <a:solidFill>
                  <a:srgbClr val="0070C0"/>
                </a:solidFill>
                <a:latin typeface="Calibri Light" panose="020F0302020204030204"/>
              </a:rPr>
              <a:t>the CMS National Plan and Provider Enumeration System (NPPES</a:t>
            </a:r>
            <a:r>
              <a:rPr lang="en-US" sz="1500" b="1" dirty="0" smtClean="0">
                <a:solidFill>
                  <a:srgbClr val="0070C0"/>
                </a:solidFill>
                <a:latin typeface="Calibri Light" panose="020F0302020204030204"/>
              </a:rPr>
              <a:t>) Registry to obtain organization names and am having a problem finding the names for ambulance services. </a:t>
            </a:r>
            <a:r>
              <a:rPr lang="en-US" sz="1500" b="1" dirty="0">
                <a:solidFill>
                  <a:srgbClr val="0070C0"/>
                </a:solidFill>
                <a:latin typeface="Calibri Light" panose="020F0302020204030204"/>
              </a:rPr>
              <a:t>M</a:t>
            </a:r>
            <a:r>
              <a:rPr lang="en-US" sz="1500" b="1" dirty="0" smtClean="0">
                <a:solidFill>
                  <a:srgbClr val="0070C0"/>
                </a:solidFill>
                <a:latin typeface="Calibri Light" panose="020F0302020204030204"/>
              </a:rPr>
              <a:t>any MA APCD medical claims with HCPCS procedure codes (‘A04%’) associated prehospital emergency ambulance care, in the NPI Registry’s Organization Name, sometimes only have a city or town name.  </a:t>
            </a:r>
            <a:endParaRPr lang="en-US" sz="1500" b="1" dirty="0">
              <a:solidFill>
                <a:srgbClr val="0070C0"/>
              </a:solidFill>
              <a:latin typeface="Calibri Light" panose="020F0302020204030204"/>
            </a:endParaRPr>
          </a:p>
        </p:txBody>
      </p:sp>
      <p:sp>
        <p:nvSpPr>
          <p:cNvPr id="7" name="TextBox 6"/>
          <p:cNvSpPr txBox="1"/>
          <p:nvPr/>
        </p:nvSpPr>
        <p:spPr>
          <a:xfrm>
            <a:off x="301336" y="1572112"/>
            <a:ext cx="8520546" cy="1815882"/>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As of July 2020, Massachusetts has 317 licensed ambulance services and </a:t>
            </a:r>
            <a:r>
              <a:rPr lang="en-US" sz="1400" b="1" i="1" u="sng" dirty="0" smtClean="0">
                <a:solidFill>
                  <a:prstClr val="black"/>
                </a:solidFill>
              </a:rPr>
              <a:t>67% of those ambulance services are based in fire departments</a:t>
            </a:r>
            <a:r>
              <a:rPr lang="en-US" sz="1400" i="1" dirty="0" smtClean="0">
                <a:solidFill>
                  <a:prstClr val="black"/>
                </a:solidFill>
              </a:rPr>
              <a:t> operating under municipal government budgets. Therefore, on both their state license application name with MDPH and on their NPI organization name with CMS, the municipality is listed as the </a:t>
            </a:r>
            <a:r>
              <a:rPr lang="en-US" sz="1400" b="1" i="1" u="sng" dirty="0" smtClean="0">
                <a:solidFill>
                  <a:prstClr val="black"/>
                </a:solidFill>
              </a:rPr>
              <a:t>Provider Organization’s Legal Business Name</a:t>
            </a:r>
            <a:r>
              <a:rPr lang="en-US" sz="1400" i="1" dirty="0" smtClean="0">
                <a:solidFill>
                  <a:prstClr val="black"/>
                </a:solidFill>
              </a:rPr>
              <a:t>.  In the NPI Registry, in on order to obtain the specific name of the ambulance service when it is not listed as the legal business name, you can download the </a:t>
            </a:r>
            <a:r>
              <a:rPr lang="en-US" sz="1400" b="1" i="1" u="sng" dirty="0" smtClean="0">
                <a:solidFill>
                  <a:prstClr val="black"/>
                </a:solidFill>
              </a:rPr>
              <a:t>Provider Other Organization Doing Business as Name</a:t>
            </a:r>
            <a:r>
              <a:rPr lang="en-US" sz="1400" i="1" dirty="0" smtClean="0">
                <a:solidFill>
                  <a:prstClr val="black"/>
                </a:solidFill>
              </a:rPr>
              <a:t>. Table 1 below shows examples from the NPI registry where you can see that while the municipality is listed as the legal business name, a fire department or ambulance service is listed as the other organization name with the Fire Chief as authorized official’s title.</a:t>
            </a:r>
            <a:endParaRPr lang="en-US" sz="1400" i="1" dirty="0">
              <a:solidFill>
                <a:prstClr val="black"/>
              </a:solidFill>
            </a:endParaRPr>
          </a:p>
        </p:txBody>
      </p:sp>
      <p:graphicFrame>
        <p:nvGraphicFramePr>
          <p:cNvPr id="4" name="Table 3"/>
          <p:cNvGraphicFramePr>
            <a:graphicFrameLocks noGrp="1"/>
          </p:cNvGraphicFramePr>
          <p:nvPr>
            <p:extLst/>
          </p:nvPr>
        </p:nvGraphicFramePr>
        <p:xfrm>
          <a:off x="581891" y="3639051"/>
          <a:ext cx="7845136" cy="2976372"/>
        </p:xfrm>
        <a:graphic>
          <a:graphicData uri="http://schemas.openxmlformats.org/drawingml/2006/table">
            <a:tbl>
              <a:tblPr firstRow="1" firstCol="1" bandRow="1">
                <a:tableStyleId>{5C22544A-7EE6-4342-B048-85BDC9FD1C3A}</a:tableStyleId>
              </a:tblPr>
              <a:tblGrid>
                <a:gridCol w="3116421"/>
                <a:gridCol w="2650533"/>
                <a:gridCol w="2078182"/>
              </a:tblGrid>
              <a:tr h="0">
                <a:tc>
                  <a:txBody>
                    <a:bodyPr/>
                    <a:lstStyle/>
                    <a:p>
                      <a:pPr marL="0" marR="0" algn="ctr">
                        <a:lnSpc>
                          <a:spcPct val="107000"/>
                        </a:lnSpc>
                        <a:spcBef>
                          <a:spcPts val="0"/>
                        </a:spcBef>
                        <a:spcAft>
                          <a:spcPts val="0"/>
                        </a:spcAft>
                      </a:pPr>
                      <a:r>
                        <a:rPr lang="en-US" sz="1100" dirty="0">
                          <a:effectLst/>
                        </a:rPr>
                        <a:t>Provider Organization Name (Legal Business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100">
                          <a:effectLst/>
                        </a:rPr>
                        <a:t>Provider Other Organization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100">
                          <a:effectLst/>
                        </a:rPr>
                        <a:t>Authorized Official Title or Position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lnSpc>
                          <a:spcPct val="107000"/>
                        </a:lnSpc>
                        <a:spcBef>
                          <a:spcPts val="0"/>
                        </a:spcBef>
                        <a:spcAft>
                          <a:spcPts val="0"/>
                        </a:spcAft>
                      </a:pPr>
                      <a:r>
                        <a:rPr lang="en-US" sz="1100" dirty="0">
                          <a:effectLst/>
                        </a:rPr>
                        <a:t>CITY OF ARLINGTON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ARLINGTON FIRE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dirty="0">
                          <a:effectLst/>
                        </a:rPr>
                        <a:t>CITY OF LAWRENCE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CITY OF LAWRENCE FIRE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FIRE CHIEF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CITY OF NEWTON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NEWTON FIRE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AGAWAM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AGAWAM AMBULANCE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FIRE CHIEF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AMHERST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TOWN OF AMHERST AMBULANCE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FIRE CHIEF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ANDOVER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ANDOVER FIRE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FIRE CHIEF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AVON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AVON FIRE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FIRE CHIEF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BOYLSTON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BOYLSTON FIRE DEPARTMENT AMBULANCE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BRIDGEWATER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BRIDGEWATER FIRE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BURLINGTON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BURLINGTON AMBULANCE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DUDLEY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DUDLEY FIRE AND EMERGENCY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NEEDHAM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NEEDHAM AMBULANCE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WHITMAN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WHITMAN AMBULANCE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nSpc>
                          <a:spcPct val="107000"/>
                        </a:lnSpc>
                        <a:spcBef>
                          <a:spcPts val="0"/>
                        </a:spcBef>
                        <a:spcAft>
                          <a:spcPts val="0"/>
                        </a:spcAft>
                      </a:pPr>
                      <a:r>
                        <a:rPr lang="en-US" sz="1100">
                          <a:effectLst/>
                        </a:rPr>
                        <a:t>TOWN OF WRENTHAM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a:effectLst/>
                        </a:rPr>
                        <a:t>WRENTHAM FIRE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0"/>
                        </a:spcAft>
                      </a:pPr>
                      <a:r>
                        <a:rPr lang="en-US" sz="1100" dirty="0">
                          <a:effectLst/>
                        </a:rPr>
                        <a:t>FIRE CHIEF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bl>
          </a:graphicData>
        </a:graphic>
      </p:graphicFrame>
      <p:sp>
        <p:nvSpPr>
          <p:cNvPr id="5" name="TextBox 4"/>
          <p:cNvSpPr txBox="1"/>
          <p:nvPr/>
        </p:nvSpPr>
        <p:spPr>
          <a:xfrm>
            <a:off x="554872" y="3331274"/>
            <a:ext cx="7872155" cy="307777"/>
          </a:xfrm>
          <a:prstGeom prst="rect">
            <a:avLst/>
          </a:prstGeom>
          <a:noFill/>
        </p:spPr>
        <p:txBody>
          <a:bodyPr wrap="none" rtlCol="0">
            <a:spAutoFit/>
          </a:bodyPr>
          <a:lstStyle/>
          <a:p>
            <a:r>
              <a:rPr lang="en-US" sz="1400" b="1" dirty="0" smtClean="0">
                <a:solidFill>
                  <a:srgbClr val="FF0000"/>
                </a:solidFill>
              </a:rPr>
              <a:t>Table 1. Example from CMS NPI Registry of Provider Organization Legal Business Name and Other Name</a:t>
            </a:r>
            <a:endParaRPr lang="en-US" sz="1400" b="1" dirty="0">
              <a:solidFill>
                <a:srgbClr val="FF0000"/>
              </a:solidFill>
            </a:endParaRPr>
          </a:p>
        </p:txBody>
      </p:sp>
    </p:spTree>
    <p:extLst>
      <p:ext uri="{BB962C8B-B14F-4D97-AF65-F5344CB8AC3E}">
        <p14:creationId xmlns:p14="http://schemas.microsoft.com/office/powerpoint/2010/main" val="75273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ast ambulance by loupi on DeviantArt"/>
          <p:cNvPicPr>
            <a:picLocks noChangeAspect="1" noChangeArrowheads="1"/>
          </p:cNvPicPr>
          <p:nvPr/>
        </p:nvPicPr>
        <p:blipFill rotWithShape="1">
          <a:blip r:embed="rId2">
            <a:extLst>
              <a:ext uri="{28A0092B-C50C-407E-A947-70E740481C1C}">
                <a14:useLocalDpi xmlns:a14="http://schemas.microsoft.com/office/drawing/2010/main" val="0"/>
              </a:ext>
            </a:extLst>
          </a:blip>
          <a:srcRect l="32815" t="25958" r="11958" b="22224"/>
          <a:stretch/>
        </p:blipFill>
        <p:spPr bwMode="auto">
          <a:xfrm>
            <a:off x="7252855" y="176645"/>
            <a:ext cx="1718913" cy="1209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4047" y="93517"/>
            <a:ext cx="8795123" cy="3323987"/>
          </a:xfrm>
          <a:prstGeom prst="rect">
            <a:avLst/>
          </a:prstGeom>
          <a:noFill/>
        </p:spPr>
        <p:txBody>
          <a:bodyPr wrap="square" rtlCol="0">
            <a:spAutoFit/>
          </a:bodyPr>
          <a:lstStyle/>
          <a:p>
            <a:pPr defTabSz="914400"/>
            <a:r>
              <a:rPr lang="en-US" sz="1400" b="1" i="1" u="sng" dirty="0" smtClean="0">
                <a:solidFill>
                  <a:prstClr val="black"/>
                </a:solidFill>
              </a:rPr>
              <a:t>Answer</a:t>
            </a:r>
            <a:r>
              <a:rPr lang="en-US" sz="1400" i="1" u="sng" dirty="0" smtClean="0">
                <a:solidFill>
                  <a:prstClr val="black"/>
                </a:solidFill>
              </a:rPr>
              <a:t> (continued)</a:t>
            </a:r>
            <a:r>
              <a:rPr lang="en-US" sz="1400" b="1" i="1" dirty="0" smtClean="0">
                <a:solidFill>
                  <a:prstClr val="black"/>
                </a:solidFill>
              </a:rPr>
              <a:t>: </a:t>
            </a:r>
            <a:r>
              <a:rPr lang="en-US" sz="1400" i="1" dirty="0" smtClean="0">
                <a:solidFill>
                  <a:prstClr val="black"/>
                </a:solidFill>
              </a:rPr>
              <a:t>As of October 2020, when you download and decompress the CMS NPPES </a:t>
            </a:r>
          </a:p>
          <a:p>
            <a:pPr defTabSz="914400"/>
            <a:r>
              <a:rPr lang="en-US" sz="1400" i="1" dirty="0" smtClean="0">
                <a:solidFill>
                  <a:prstClr val="black"/>
                </a:solidFill>
              </a:rPr>
              <a:t>ZIP file, it will extract to 8 reference files containing NPI data. CMS has conveniently created a </a:t>
            </a:r>
          </a:p>
          <a:p>
            <a:pPr defTabSz="914400"/>
            <a:r>
              <a:rPr lang="en-US" sz="1400" i="1" dirty="0" smtClean="0">
                <a:solidFill>
                  <a:prstClr val="black"/>
                </a:solidFill>
              </a:rPr>
              <a:t>smaller lookup file (called “othername_pfile”) which contains only 3 fields: the </a:t>
            </a:r>
            <a:r>
              <a:rPr lang="en-US" sz="1400" b="1" i="1" u="sng" dirty="0" smtClean="0">
                <a:solidFill>
                  <a:prstClr val="black"/>
                </a:solidFill>
              </a:rPr>
              <a:t>NPI</a:t>
            </a:r>
            <a:r>
              <a:rPr lang="en-US" sz="1400" i="1" dirty="0" smtClean="0">
                <a:solidFill>
                  <a:prstClr val="black"/>
                </a:solidFill>
              </a:rPr>
              <a:t>, the </a:t>
            </a:r>
            <a:r>
              <a:rPr lang="en-US" sz="1400" b="1" i="1" u="sng" dirty="0" smtClean="0">
                <a:solidFill>
                  <a:prstClr val="black"/>
                </a:solidFill>
              </a:rPr>
              <a:t>Provider</a:t>
            </a:r>
          </a:p>
          <a:p>
            <a:pPr defTabSz="914400"/>
            <a:r>
              <a:rPr lang="en-US" sz="1400" b="1" i="1" u="sng" dirty="0" smtClean="0">
                <a:solidFill>
                  <a:prstClr val="black"/>
                </a:solidFill>
              </a:rPr>
              <a:t>Other </a:t>
            </a:r>
            <a:r>
              <a:rPr lang="en-US" sz="1400" b="1" i="1" u="sng" dirty="0">
                <a:solidFill>
                  <a:prstClr val="black"/>
                </a:solidFill>
              </a:rPr>
              <a:t>Organization </a:t>
            </a:r>
            <a:r>
              <a:rPr lang="en-US" sz="1400" i="1" dirty="0" smtClean="0">
                <a:solidFill>
                  <a:prstClr val="black"/>
                </a:solidFill>
              </a:rPr>
              <a:t>(i.e. the Doing </a:t>
            </a:r>
            <a:r>
              <a:rPr lang="en-US" sz="1400" i="1" dirty="0">
                <a:solidFill>
                  <a:prstClr val="black"/>
                </a:solidFill>
              </a:rPr>
              <a:t>Business as </a:t>
            </a:r>
            <a:r>
              <a:rPr lang="en-US" sz="1400" i="1" dirty="0" smtClean="0">
                <a:solidFill>
                  <a:prstClr val="black"/>
                </a:solidFill>
              </a:rPr>
              <a:t>Name) and the </a:t>
            </a:r>
            <a:r>
              <a:rPr lang="en-US" sz="1400" b="1" i="1" u="sng" dirty="0" smtClean="0">
                <a:solidFill>
                  <a:prstClr val="black"/>
                </a:solidFill>
              </a:rPr>
              <a:t>Provider Other Organization </a:t>
            </a:r>
          </a:p>
          <a:p>
            <a:pPr defTabSz="914400"/>
            <a:r>
              <a:rPr lang="en-US" sz="1400" b="1" i="1" u="sng" dirty="0" smtClean="0">
                <a:solidFill>
                  <a:prstClr val="black"/>
                </a:solidFill>
              </a:rPr>
              <a:t>Type Code</a:t>
            </a:r>
            <a:r>
              <a:rPr lang="en-US" sz="1400" i="1" dirty="0" smtClean="0">
                <a:solidFill>
                  <a:prstClr val="black"/>
                </a:solidFill>
              </a:rPr>
              <a:t>. Linking the MA APCD decrypted NPI to this smaller CMS “othername_pfile” is </a:t>
            </a:r>
          </a:p>
          <a:p>
            <a:pPr defTabSz="914400"/>
            <a:r>
              <a:rPr lang="en-US" sz="1400" i="1" dirty="0" smtClean="0">
                <a:solidFill>
                  <a:prstClr val="black"/>
                </a:solidFill>
              </a:rPr>
              <a:t>the quickest way to obtain the names of ambulance services.</a:t>
            </a:r>
          </a:p>
          <a:p>
            <a:pPr defTabSz="914400"/>
            <a:endParaRPr lang="en-US" sz="1400" i="1" dirty="0">
              <a:solidFill>
                <a:prstClr val="black"/>
              </a:solidFill>
            </a:endParaRPr>
          </a:p>
          <a:p>
            <a:pPr defTabSz="914400"/>
            <a:r>
              <a:rPr lang="en-US" sz="1400" i="1" dirty="0" smtClean="0">
                <a:solidFill>
                  <a:prstClr val="black"/>
                </a:solidFill>
              </a:rPr>
              <a:t>In the MA APCD, there are medical claims from ambulance services located in every state in the U.S. You will find the same combination in other states where services may fall under the licensing jurisdiction of a city, town or, in some instances, a village. While in Massachusetts, there are more municipal ambulance services that provide coverage for their specific city or town (and mutual aid to other cities and towns when needed) (</a:t>
            </a:r>
            <a:r>
              <a:rPr lang="en-US" sz="1400" b="1" i="1" dirty="0" smtClean="0">
                <a:solidFill>
                  <a:prstClr val="black"/>
                </a:solidFill>
              </a:rPr>
              <a:t>see Figure 1 below</a:t>
            </a:r>
            <a:r>
              <a:rPr lang="en-US" sz="1400" i="1" dirty="0" smtClean="0">
                <a:solidFill>
                  <a:prstClr val="black"/>
                </a:solidFill>
              </a:rPr>
              <a:t>), private ambulance services have more vehicles and wider geographic range (</a:t>
            </a:r>
            <a:r>
              <a:rPr lang="en-US" sz="1400" b="1" i="1" dirty="0" smtClean="0">
                <a:solidFill>
                  <a:prstClr val="black"/>
                </a:solidFill>
              </a:rPr>
              <a:t>see Figure 2 below</a:t>
            </a:r>
            <a:r>
              <a:rPr lang="en-US" sz="1400" i="1" dirty="0" smtClean="0">
                <a:solidFill>
                  <a:prstClr val="black"/>
                </a:solidFill>
              </a:rPr>
              <a:t>). For example, the non-profit private ambulance service Boston Medflight has 14 vehicles including critical care ground transport vehicles, helicopters and a fixed wing twin-engine aircraft, the latter has geographic coverage capability of 1,380</a:t>
            </a:r>
            <a:r>
              <a:rPr lang="en-US" sz="1400" i="1" dirty="0">
                <a:solidFill>
                  <a:prstClr val="black"/>
                </a:solidFill>
              </a:rPr>
              <a:t> </a:t>
            </a:r>
            <a:r>
              <a:rPr lang="en-US" sz="1400" i="1" dirty="0" smtClean="0">
                <a:solidFill>
                  <a:prstClr val="black"/>
                </a:solidFill>
              </a:rPr>
              <a:t>land miles and has transported patients from Midwest </a:t>
            </a:r>
            <a:r>
              <a:rPr lang="en-US" sz="1400" i="1" dirty="0">
                <a:solidFill>
                  <a:prstClr val="black"/>
                </a:solidFill>
              </a:rPr>
              <a:t>and </a:t>
            </a:r>
            <a:r>
              <a:rPr lang="en-US" sz="1400" i="1" dirty="0" smtClean="0">
                <a:solidFill>
                  <a:prstClr val="black"/>
                </a:solidFill>
              </a:rPr>
              <a:t>Southeastern U.S.</a:t>
            </a:r>
            <a:endParaRPr lang="en-US" sz="1400" i="1" dirty="0">
              <a:solidFill>
                <a:prstClr val="black"/>
              </a:solidFill>
            </a:endParaRPr>
          </a:p>
        </p:txBody>
      </p:sp>
      <p:sp>
        <p:nvSpPr>
          <p:cNvPr id="11" name="TextBox 10"/>
          <p:cNvSpPr txBox="1"/>
          <p:nvPr/>
        </p:nvSpPr>
        <p:spPr>
          <a:xfrm>
            <a:off x="301336" y="6515495"/>
            <a:ext cx="7509941" cy="307777"/>
          </a:xfrm>
          <a:prstGeom prst="rect">
            <a:avLst/>
          </a:prstGeom>
          <a:noFill/>
        </p:spPr>
        <p:txBody>
          <a:bodyPr wrap="none" rtlCol="0">
            <a:spAutoFit/>
          </a:bodyPr>
          <a:lstStyle/>
          <a:p>
            <a:r>
              <a:rPr lang="en-US" sz="1400" i="1" dirty="0" smtClean="0">
                <a:solidFill>
                  <a:prstClr val="black"/>
                </a:solidFill>
              </a:rPr>
              <a:t>* Source: Massachusetts Department of Public Health Ambulance Licensing Database as of July 2020</a:t>
            </a:r>
            <a:endParaRPr lang="en-US" sz="1400" i="1" dirty="0">
              <a:solidFill>
                <a:prstClr val="black"/>
              </a:solidFill>
            </a:endParaRPr>
          </a:p>
        </p:txBody>
      </p:sp>
      <p:grpSp>
        <p:nvGrpSpPr>
          <p:cNvPr id="16" name="Group 15"/>
          <p:cNvGrpSpPr/>
          <p:nvPr/>
        </p:nvGrpSpPr>
        <p:grpSpPr>
          <a:xfrm>
            <a:off x="422564" y="3622967"/>
            <a:ext cx="8430490" cy="2343726"/>
            <a:chOff x="422564" y="1797627"/>
            <a:chExt cx="8430490" cy="2343726"/>
          </a:xfrm>
        </p:grpSpPr>
        <p:graphicFrame>
          <p:nvGraphicFramePr>
            <p:cNvPr id="9" name="Chart 8"/>
            <p:cNvGraphicFramePr/>
            <p:nvPr>
              <p:extLst/>
            </p:nvPr>
          </p:nvGraphicFramePr>
          <p:xfrm>
            <a:off x="422564" y="1797627"/>
            <a:ext cx="4139045" cy="2343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714009" y="1797627"/>
            <a:ext cx="4139045" cy="234372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09254" y="3231573"/>
              <a:ext cx="898003" cy="261610"/>
            </a:xfrm>
            <a:prstGeom prst="rect">
              <a:avLst/>
            </a:prstGeom>
            <a:noFill/>
          </p:spPr>
          <p:txBody>
            <a:bodyPr wrap="none" rtlCol="0">
              <a:spAutoFit/>
            </a:bodyPr>
            <a:lstStyle/>
            <a:p>
              <a:r>
                <a:rPr lang="en-US" sz="1100" dirty="0" smtClean="0">
                  <a:solidFill>
                    <a:prstClr val="black"/>
                  </a:solidFill>
                </a:rPr>
                <a:t>212 Services</a:t>
              </a:r>
              <a:endParaRPr lang="en-US" sz="1100" dirty="0">
                <a:solidFill>
                  <a:prstClr val="black"/>
                </a:solidFill>
              </a:endParaRPr>
            </a:p>
          </p:txBody>
        </p:sp>
        <p:sp>
          <p:nvSpPr>
            <p:cNvPr id="13" name="TextBox 12"/>
            <p:cNvSpPr txBox="1"/>
            <p:nvPr/>
          </p:nvSpPr>
          <p:spPr>
            <a:xfrm>
              <a:off x="2022763" y="2843646"/>
              <a:ext cx="898003" cy="261610"/>
            </a:xfrm>
            <a:prstGeom prst="rect">
              <a:avLst/>
            </a:prstGeom>
            <a:noFill/>
          </p:spPr>
          <p:txBody>
            <a:bodyPr wrap="none" rtlCol="0">
              <a:spAutoFit/>
            </a:bodyPr>
            <a:lstStyle/>
            <a:p>
              <a:r>
                <a:rPr lang="en-US" sz="1100" dirty="0" smtClean="0">
                  <a:solidFill>
                    <a:prstClr val="black"/>
                  </a:solidFill>
                </a:rPr>
                <a:t>105 Services</a:t>
              </a:r>
              <a:endParaRPr lang="en-US" sz="1100" dirty="0">
                <a:solidFill>
                  <a:prstClr val="black"/>
                </a:solidFill>
              </a:endParaRPr>
            </a:p>
          </p:txBody>
        </p:sp>
        <p:sp>
          <p:nvSpPr>
            <p:cNvPr id="14" name="TextBox 13"/>
            <p:cNvSpPr txBox="1"/>
            <p:nvPr/>
          </p:nvSpPr>
          <p:spPr>
            <a:xfrm>
              <a:off x="5472545" y="2843646"/>
              <a:ext cx="906017" cy="261610"/>
            </a:xfrm>
            <a:prstGeom prst="rect">
              <a:avLst/>
            </a:prstGeom>
            <a:noFill/>
          </p:spPr>
          <p:txBody>
            <a:bodyPr wrap="none" rtlCol="0">
              <a:spAutoFit/>
            </a:bodyPr>
            <a:lstStyle/>
            <a:p>
              <a:r>
                <a:rPr lang="en-US" sz="1100" dirty="0" smtClean="0">
                  <a:solidFill>
                    <a:prstClr val="black"/>
                  </a:solidFill>
                </a:rPr>
                <a:t>684 Vehicles</a:t>
              </a:r>
              <a:endParaRPr lang="en-US" sz="1100" dirty="0">
                <a:solidFill>
                  <a:prstClr val="black"/>
                </a:solidFill>
              </a:endParaRPr>
            </a:p>
          </p:txBody>
        </p:sp>
        <p:sp>
          <p:nvSpPr>
            <p:cNvPr id="15" name="TextBox 14"/>
            <p:cNvSpPr txBox="1"/>
            <p:nvPr/>
          </p:nvSpPr>
          <p:spPr>
            <a:xfrm>
              <a:off x="6179127" y="3122363"/>
              <a:ext cx="1013419" cy="261610"/>
            </a:xfrm>
            <a:prstGeom prst="rect">
              <a:avLst/>
            </a:prstGeom>
            <a:noFill/>
          </p:spPr>
          <p:txBody>
            <a:bodyPr wrap="none" rtlCol="0">
              <a:spAutoFit/>
            </a:bodyPr>
            <a:lstStyle/>
            <a:p>
              <a:r>
                <a:rPr lang="en-US" sz="1100" dirty="0" smtClean="0">
                  <a:solidFill>
                    <a:prstClr val="black"/>
                  </a:solidFill>
                </a:rPr>
                <a:t>1,286 Vehicles</a:t>
              </a:r>
              <a:endParaRPr lang="en-US" sz="1100" dirty="0">
                <a:solidFill>
                  <a:prstClr val="black"/>
                </a:solidFill>
              </a:endParaRPr>
            </a:p>
          </p:txBody>
        </p:sp>
      </p:grpSp>
    </p:spTree>
    <p:extLst>
      <p:ext uri="{BB962C8B-B14F-4D97-AF65-F5344CB8AC3E}">
        <p14:creationId xmlns:p14="http://schemas.microsoft.com/office/powerpoint/2010/main" val="397765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3981" y="2982400"/>
            <a:ext cx="4925292" cy="338554"/>
          </a:xfrm>
          <a:prstGeom prst="rect">
            <a:avLst/>
          </a:prstGeom>
        </p:spPr>
        <p:txBody>
          <a:bodyPr wrap="square">
            <a:spAutoFit/>
          </a:bodyPr>
          <a:lstStyle/>
          <a:p>
            <a:r>
              <a:rPr lang="en-US" sz="1600" b="1" dirty="0" smtClean="0">
                <a:solidFill>
                  <a:srgbClr val="000000"/>
                </a:solidFill>
                <a:latin typeface="Arial" panose="020B0604020202020204" pitchFamily="34" charset="0"/>
              </a:rPr>
              <a:t>MA APCD Limited </a:t>
            </a:r>
            <a:r>
              <a:rPr lang="en-US" sz="1600" b="1" dirty="0">
                <a:solidFill>
                  <a:srgbClr val="000000"/>
                </a:solidFill>
                <a:latin typeface="Arial" panose="020B0604020202020204" pitchFamily="34" charset="0"/>
              </a:rPr>
              <a:t>Data Set (LDS) </a:t>
            </a:r>
            <a:r>
              <a:rPr lang="en-US" sz="1600" b="1" dirty="0" smtClean="0">
                <a:solidFill>
                  <a:srgbClr val="000000"/>
                </a:solidFill>
                <a:latin typeface="Arial" panose="020B0604020202020204" pitchFamily="34" charset="0"/>
              </a:rPr>
              <a:t>Provider File</a:t>
            </a:r>
            <a:endParaRPr lang="en-US" sz="1600" b="1" dirty="0">
              <a:solidFill>
                <a:srgbClr val="000000"/>
              </a:solidFill>
              <a:latin typeface="Arial" panose="020B0604020202020204" pitchFamily="34" charset="0"/>
            </a:endParaRPr>
          </a:p>
        </p:txBody>
      </p:sp>
      <p:pic>
        <p:nvPicPr>
          <p:cNvPr id="1026" name="Picture 2" descr="American Academy of HIV Medicine | Supporting HIV Care Provi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327" y="241920"/>
            <a:ext cx="2552411" cy="1435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9380" y="117229"/>
            <a:ext cx="6105946" cy="1015663"/>
          </a:xfrm>
          <a:prstGeom prst="rect">
            <a:avLst/>
          </a:prstGeom>
        </p:spPr>
        <p:txBody>
          <a:bodyPr wrap="square">
            <a:spAutoFit/>
          </a:bodyPr>
          <a:lstStyle/>
          <a:p>
            <a:pPr defTabSz="914400">
              <a:spcBef>
                <a:spcPct val="0"/>
              </a:spcBef>
            </a:pPr>
            <a:r>
              <a:rPr lang="en-US" sz="1500" b="1" u="sng" dirty="0">
                <a:solidFill>
                  <a:srgbClr val="0070C0"/>
                </a:solidFill>
                <a:latin typeface="Calibri Light" panose="020F0302020204030204"/>
              </a:rPr>
              <a:t>Question</a:t>
            </a:r>
            <a:r>
              <a:rPr lang="en-US" sz="1500" b="1" dirty="0">
                <a:solidFill>
                  <a:srgbClr val="0070C0"/>
                </a:solidFill>
                <a:latin typeface="Calibri Light" panose="020F0302020204030204"/>
              </a:rPr>
              <a:t>: </a:t>
            </a:r>
            <a:r>
              <a:rPr lang="en-US" sz="1500" b="1" dirty="0" smtClean="0">
                <a:solidFill>
                  <a:srgbClr val="0070C0"/>
                </a:solidFill>
                <a:latin typeface="Calibri Light" panose="020F0302020204030204"/>
              </a:rPr>
              <a:t>I applied for, was approved and received the Provider file. But my extract is missing copies of I expected to receive. When I looked at the filing specifications, the provider file has at least 60 fields but my extract only has about a dozen fields. Why are all of those fields collected and not released?</a:t>
            </a:r>
            <a:endParaRPr lang="en-US" sz="1500" b="1" dirty="0">
              <a:solidFill>
                <a:srgbClr val="0070C0"/>
              </a:solidFill>
              <a:latin typeface="Calibri Light" panose="020F0302020204030204"/>
            </a:endParaRPr>
          </a:p>
        </p:txBody>
      </p:sp>
      <p:sp>
        <p:nvSpPr>
          <p:cNvPr id="7" name="TextBox 6"/>
          <p:cNvSpPr txBox="1"/>
          <p:nvPr/>
        </p:nvSpPr>
        <p:spPr>
          <a:xfrm>
            <a:off x="149380" y="1125869"/>
            <a:ext cx="8921883" cy="1862048"/>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a:solidFill>
                  <a:prstClr val="black"/>
                </a:solidFill>
              </a:rPr>
              <a:t> </a:t>
            </a:r>
            <a:r>
              <a:rPr lang="en-US" sz="1400" i="1" dirty="0" smtClean="0">
                <a:solidFill>
                  <a:prstClr val="black"/>
                </a:solidFill>
              </a:rPr>
              <a:t>Non-government researchers applying  for the MA APCD should always</a:t>
            </a:r>
          </a:p>
          <a:p>
            <a:pPr defTabSz="914400"/>
            <a:r>
              <a:rPr lang="en-US" sz="1400" i="1" dirty="0" smtClean="0">
                <a:solidFill>
                  <a:prstClr val="black"/>
                </a:solidFill>
              </a:rPr>
              <a:t>defer to fields listed on the LDS spreadsheet available on the CHIA website at:</a:t>
            </a:r>
          </a:p>
          <a:p>
            <a:pPr defTabSz="914400"/>
            <a:endParaRPr lang="en-US" sz="1000" i="1" dirty="0" smtClean="0">
              <a:solidFill>
                <a:prstClr val="black"/>
              </a:solidFill>
            </a:endParaRPr>
          </a:p>
          <a:p>
            <a:pPr defTabSz="914400"/>
            <a:r>
              <a:rPr lang="en-US" sz="1200" i="1" dirty="0">
                <a:solidFill>
                  <a:prstClr val="black"/>
                </a:solidFill>
                <a:hlinkClick r:id="rId3"/>
              </a:rPr>
              <a:t>https://</a:t>
            </a:r>
            <a:r>
              <a:rPr lang="en-US" sz="1200" i="1" dirty="0" smtClean="0">
                <a:solidFill>
                  <a:prstClr val="black"/>
                </a:solidFill>
                <a:hlinkClick r:id="rId3"/>
              </a:rPr>
              <a:t>www.chiamass.gov/assets/docs/p/apcd/apcd-8.0/APCD-Release-8-Non-Govt-Request-LDS-Data-Specification-Workbook-Vers-2.3.xlsx</a:t>
            </a:r>
            <a:endParaRPr lang="en-US" sz="1200" i="1" dirty="0" smtClean="0">
              <a:solidFill>
                <a:prstClr val="black"/>
              </a:solidFill>
            </a:endParaRPr>
          </a:p>
          <a:p>
            <a:pPr defTabSz="914400"/>
            <a:endParaRPr lang="en-US" sz="700" i="1" dirty="0">
              <a:solidFill>
                <a:prstClr val="black"/>
              </a:solidFill>
            </a:endParaRPr>
          </a:p>
          <a:p>
            <a:pPr defTabSz="914400"/>
            <a:r>
              <a:rPr lang="en-US" sz="1400" i="1" dirty="0">
                <a:solidFill>
                  <a:prstClr val="black"/>
                </a:solidFill>
              </a:rPr>
              <a:t>While the filing specifications </a:t>
            </a:r>
            <a:r>
              <a:rPr lang="en-US" sz="1400" i="1" dirty="0" smtClean="0">
                <a:solidFill>
                  <a:prstClr val="black"/>
                </a:solidFill>
              </a:rPr>
              <a:t>are a useful tool for finding definitions and lookup values of particular data elements, they are not intended to provide information on the exact selection of elements in the products released to data applicants. The larger selection of fields are collected for government use only. It is a common oversight on non-government data applications not to heed the exact limited number of data elements available in the LDS provider file. See list below. </a:t>
            </a:r>
            <a:endParaRPr lang="en-US" sz="1400" i="1" dirty="0">
              <a:solidFill>
                <a:prstClr val="black"/>
              </a:solidFill>
            </a:endParaRPr>
          </a:p>
        </p:txBody>
      </p:sp>
      <p:graphicFrame>
        <p:nvGraphicFramePr>
          <p:cNvPr id="10" name="Table 9"/>
          <p:cNvGraphicFramePr>
            <a:graphicFrameLocks noGrp="1"/>
          </p:cNvGraphicFramePr>
          <p:nvPr>
            <p:extLst/>
          </p:nvPr>
        </p:nvGraphicFramePr>
        <p:xfrm>
          <a:off x="1802823" y="3320954"/>
          <a:ext cx="6286500" cy="3382391"/>
        </p:xfrm>
        <a:graphic>
          <a:graphicData uri="http://schemas.openxmlformats.org/drawingml/2006/table">
            <a:tbl>
              <a:tblPr firstRow="1" firstCol="1" bandRow="1">
                <a:tableStyleId>{5C22544A-7EE6-4342-B048-85BDC9FD1C3A}</a:tableStyleId>
              </a:tblPr>
              <a:tblGrid>
                <a:gridCol w="1257300"/>
                <a:gridCol w="1257300"/>
                <a:gridCol w="3771900"/>
              </a:tblGrid>
              <a:tr h="455930">
                <a:tc>
                  <a:txBody>
                    <a:bodyPr/>
                    <a:lstStyle/>
                    <a:p>
                      <a:pPr marL="0" marR="0" algn="ctr">
                        <a:lnSpc>
                          <a:spcPct val="107000"/>
                        </a:lnSpc>
                        <a:spcBef>
                          <a:spcPts val="0"/>
                        </a:spcBef>
                        <a:spcAft>
                          <a:spcPts val="0"/>
                        </a:spcAft>
                      </a:pPr>
                      <a:r>
                        <a:rPr lang="en-US" sz="1100" dirty="0">
                          <a:effectLst/>
                        </a:rPr>
                        <a:t>Release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Data Element Source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Data Element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National 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National Provider ID - Masked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National Provider2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National Provider2 ID - Masked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Release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Provider Delegate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Derived-LDS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CMS Provider Type (1= Individual (Physician),  2= Non-Individual (Entity),  Null= Missing linkage or not present on NPI 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Submission Year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Submission Control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Submitter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Plan 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PV015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Provider DOB (Year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PV021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803049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Determine New vs. Established Patient Status - AAPC Knowledg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65" y="352859"/>
            <a:ext cx="2452253" cy="1634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2117" y="262270"/>
            <a:ext cx="6105946" cy="784830"/>
          </a:xfrm>
          <a:prstGeom prst="rect">
            <a:avLst/>
          </a:prstGeom>
        </p:spPr>
        <p:txBody>
          <a:bodyPr wrap="square">
            <a:spAutoFit/>
          </a:bodyPr>
          <a:lstStyle/>
          <a:p>
            <a:pPr defTabSz="914400">
              <a:spcBef>
                <a:spcPct val="0"/>
              </a:spcBef>
            </a:pPr>
            <a:r>
              <a:rPr lang="en-US" sz="1500" b="1" u="sng" dirty="0">
                <a:solidFill>
                  <a:srgbClr val="0070C0"/>
                </a:solidFill>
                <a:latin typeface="Calibri Light" panose="020F0302020204030204"/>
              </a:rPr>
              <a:t>Question</a:t>
            </a:r>
            <a:r>
              <a:rPr lang="en-US" sz="1500" b="1" dirty="0">
                <a:solidFill>
                  <a:srgbClr val="0070C0"/>
                </a:solidFill>
                <a:latin typeface="Calibri Light" panose="020F0302020204030204"/>
              </a:rPr>
              <a:t>: </a:t>
            </a:r>
            <a:r>
              <a:rPr lang="en-US" sz="1500" b="1" dirty="0" smtClean="0">
                <a:solidFill>
                  <a:srgbClr val="0070C0"/>
                </a:solidFill>
                <a:latin typeface="Calibri Light" panose="020F0302020204030204"/>
              </a:rPr>
              <a:t>I am applying for the MA APCD medical claims data. I see that the medical claims has a “discharge </a:t>
            </a:r>
            <a:r>
              <a:rPr lang="en-US" sz="1500" b="1" dirty="0">
                <a:solidFill>
                  <a:srgbClr val="0070C0"/>
                </a:solidFill>
                <a:latin typeface="Calibri Light" panose="020F0302020204030204"/>
              </a:rPr>
              <a:t>s</a:t>
            </a:r>
            <a:r>
              <a:rPr lang="en-US" sz="1500" b="1" dirty="0" smtClean="0">
                <a:solidFill>
                  <a:srgbClr val="0070C0"/>
                </a:solidFill>
                <a:latin typeface="Calibri Light" panose="020F0302020204030204"/>
              </a:rPr>
              <a:t>tatus.”  Does that field only relate to inpatient acute care or discharge it include discharge from any inpatient care setting?</a:t>
            </a:r>
            <a:endParaRPr lang="en-US" sz="1500" b="1" dirty="0">
              <a:solidFill>
                <a:srgbClr val="0070C0"/>
              </a:solidFill>
              <a:latin typeface="Calibri Light" panose="020F0302020204030204"/>
            </a:endParaRPr>
          </a:p>
        </p:txBody>
      </p:sp>
      <p:sp>
        <p:nvSpPr>
          <p:cNvPr id="6" name="TextBox 5"/>
          <p:cNvSpPr txBox="1"/>
          <p:nvPr/>
        </p:nvSpPr>
        <p:spPr>
          <a:xfrm>
            <a:off x="222117" y="1198605"/>
            <a:ext cx="8849146" cy="1815882"/>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a:solidFill>
                  <a:prstClr val="black"/>
                </a:solidFill>
              </a:rPr>
              <a:t> </a:t>
            </a:r>
            <a:r>
              <a:rPr lang="en-US" sz="1400" i="1" dirty="0" smtClean="0">
                <a:solidFill>
                  <a:prstClr val="black"/>
                </a:solidFill>
              </a:rPr>
              <a:t>In the </a:t>
            </a:r>
            <a:r>
              <a:rPr lang="en-US" sz="1400" b="1" i="1" dirty="0" smtClean="0">
                <a:solidFill>
                  <a:prstClr val="black"/>
                </a:solidFill>
              </a:rPr>
              <a:t>discharge status field </a:t>
            </a:r>
            <a:r>
              <a:rPr lang="en-US" sz="1400" i="1" dirty="0" smtClean="0">
                <a:solidFill>
                  <a:prstClr val="black"/>
                </a:solidFill>
              </a:rPr>
              <a:t>(MC023), carriers are required to populate the</a:t>
            </a:r>
          </a:p>
          <a:p>
            <a:pPr defTabSz="914400"/>
            <a:r>
              <a:rPr lang="en-US" sz="1400" i="1" dirty="0">
                <a:solidFill>
                  <a:prstClr val="black"/>
                </a:solidFill>
              </a:rPr>
              <a:t>f</a:t>
            </a:r>
            <a:r>
              <a:rPr lang="en-US" sz="1400" i="1" dirty="0" smtClean="0">
                <a:solidFill>
                  <a:prstClr val="black"/>
                </a:solidFill>
              </a:rPr>
              <a:t>ield when </a:t>
            </a:r>
            <a:r>
              <a:rPr lang="en-US" sz="1400" b="1" i="1" dirty="0" smtClean="0">
                <a:solidFill>
                  <a:prstClr val="black"/>
                </a:solidFill>
              </a:rPr>
              <a:t>type of claim </a:t>
            </a:r>
            <a:r>
              <a:rPr lang="en-US" sz="1400" i="1" dirty="0" smtClean="0">
                <a:solidFill>
                  <a:prstClr val="black"/>
                </a:solidFill>
              </a:rPr>
              <a:t>(MC094) equals </a:t>
            </a:r>
            <a:r>
              <a:rPr lang="en-US" sz="1400" b="1" i="1" dirty="0" smtClean="0">
                <a:solidFill>
                  <a:prstClr val="black"/>
                </a:solidFill>
              </a:rPr>
              <a:t>facility </a:t>
            </a:r>
            <a:r>
              <a:rPr lang="en-US" sz="1400" i="1" dirty="0" smtClean="0">
                <a:solidFill>
                  <a:prstClr val="black"/>
                </a:solidFill>
              </a:rPr>
              <a:t>(code 002) </a:t>
            </a:r>
            <a:r>
              <a:rPr lang="en-US" sz="1400" i="1" dirty="0">
                <a:solidFill>
                  <a:prstClr val="black"/>
                </a:solidFill>
              </a:rPr>
              <a:t>and </a:t>
            </a:r>
            <a:r>
              <a:rPr lang="en-US" sz="1400" b="1" i="1" dirty="0" smtClean="0">
                <a:solidFill>
                  <a:prstClr val="black"/>
                </a:solidFill>
              </a:rPr>
              <a:t>discharge date</a:t>
            </a:r>
          </a:p>
          <a:p>
            <a:pPr defTabSz="914400"/>
            <a:r>
              <a:rPr lang="en-US" sz="1400" i="1" dirty="0">
                <a:solidFill>
                  <a:prstClr val="black"/>
                </a:solidFill>
              </a:rPr>
              <a:t>(</a:t>
            </a:r>
            <a:r>
              <a:rPr lang="en-US" sz="1400" i="1" dirty="0" smtClean="0">
                <a:solidFill>
                  <a:prstClr val="black"/>
                </a:solidFill>
              </a:rPr>
              <a:t>MC069) </a:t>
            </a:r>
            <a:r>
              <a:rPr lang="en-US" sz="1400" b="1" i="1" dirty="0">
                <a:solidFill>
                  <a:prstClr val="black"/>
                </a:solidFill>
              </a:rPr>
              <a:t>is populated</a:t>
            </a:r>
            <a:r>
              <a:rPr lang="en-US" sz="1400" i="1" dirty="0">
                <a:solidFill>
                  <a:prstClr val="black"/>
                </a:solidFill>
              </a:rPr>
              <a:t>. May be present without </a:t>
            </a:r>
            <a:r>
              <a:rPr lang="en-US" sz="1400" i="1" dirty="0" smtClean="0">
                <a:solidFill>
                  <a:prstClr val="black"/>
                </a:solidFill>
              </a:rPr>
              <a:t>discharge date when the type of</a:t>
            </a:r>
          </a:p>
          <a:p>
            <a:pPr defTabSz="914400"/>
            <a:r>
              <a:rPr lang="en-US" sz="1400" i="1" dirty="0">
                <a:solidFill>
                  <a:prstClr val="black"/>
                </a:solidFill>
              </a:rPr>
              <a:t>c</a:t>
            </a:r>
            <a:r>
              <a:rPr lang="en-US" sz="1400" i="1" dirty="0" smtClean="0">
                <a:solidFill>
                  <a:prstClr val="black"/>
                </a:solidFill>
              </a:rPr>
              <a:t>laim equals facility  </a:t>
            </a:r>
            <a:r>
              <a:rPr lang="en-US" sz="1400" i="1" dirty="0">
                <a:solidFill>
                  <a:prstClr val="black"/>
                </a:solidFill>
              </a:rPr>
              <a:t>populated when </a:t>
            </a:r>
            <a:r>
              <a:rPr lang="en-US" sz="1400" i="1" dirty="0" smtClean="0">
                <a:solidFill>
                  <a:prstClr val="black"/>
                </a:solidFill>
              </a:rPr>
              <a:t>and the discharge status code equals code 30</a:t>
            </a:r>
          </a:p>
          <a:p>
            <a:pPr defTabSz="914400"/>
            <a:r>
              <a:rPr lang="en-US" sz="1400" i="1" dirty="0" smtClean="0">
                <a:solidFill>
                  <a:prstClr val="black"/>
                </a:solidFill>
              </a:rPr>
              <a:t>(still a patient).  The reporting of discharge status is </a:t>
            </a:r>
            <a:r>
              <a:rPr lang="en-US" sz="1400" i="1" u="sng" dirty="0" smtClean="0">
                <a:solidFill>
                  <a:prstClr val="black"/>
                </a:solidFill>
              </a:rPr>
              <a:t>not</a:t>
            </a:r>
            <a:r>
              <a:rPr lang="en-US" sz="1400" i="1" dirty="0" smtClean="0">
                <a:solidFill>
                  <a:prstClr val="black"/>
                </a:solidFill>
              </a:rPr>
              <a:t> limited acute care facilities</a:t>
            </a:r>
            <a:r>
              <a:rPr lang="en-US" sz="1400" dirty="0" smtClean="0">
                <a:solidFill>
                  <a:prstClr val="black"/>
                </a:solidFill>
              </a:rPr>
              <a:t>. </a:t>
            </a:r>
            <a:r>
              <a:rPr lang="en-US" sz="1400" i="1" dirty="0">
                <a:solidFill>
                  <a:prstClr val="black"/>
                </a:solidFill>
              </a:rPr>
              <a:t>General acute care hospitals have a higher volume of facility </a:t>
            </a:r>
            <a:r>
              <a:rPr lang="en-US" sz="1400" i="1" dirty="0" smtClean="0">
                <a:solidFill>
                  <a:prstClr val="black"/>
                </a:solidFill>
              </a:rPr>
              <a:t>claims. That </a:t>
            </a:r>
            <a:r>
              <a:rPr lang="en-US" sz="1400" i="1" dirty="0">
                <a:solidFill>
                  <a:prstClr val="black"/>
                </a:solidFill>
              </a:rPr>
              <a:t>is the reason it might appear that discharge status is limited to acute care. </a:t>
            </a:r>
            <a:r>
              <a:rPr lang="en-US" sz="1400" dirty="0" smtClean="0">
                <a:solidFill>
                  <a:prstClr val="black"/>
                </a:solidFill>
              </a:rPr>
              <a:t>In looking at all of the medical claims in MA APCD Release 7.0 by type of facility (MC245), in addition to general acute care, as you can </a:t>
            </a:r>
            <a:r>
              <a:rPr lang="en-US" sz="1400" b="1" dirty="0" smtClean="0">
                <a:solidFill>
                  <a:prstClr val="black"/>
                </a:solidFill>
              </a:rPr>
              <a:t>see in Table 1  below</a:t>
            </a:r>
            <a:r>
              <a:rPr lang="en-US" sz="1400" dirty="0" smtClean="0">
                <a:solidFill>
                  <a:prstClr val="black"/>
                </a:solidFill>
              </a:rPr>
              <a:t>, the discharge status field is populated in 10 other inpatient facility types. </a:t>
            </a:r>
          </a:p>
        </p:txBody>
      </p:sp>
      <p:graphicFrame>
        <p:nvGraphicFramePr>
          <p:cNvPr id="4" name="Table 3"/>
          <p:cNvGraphicFramePr>
            <a:graphicFrameLocks noGrp="1"/>
          </p:cNvGraphicFramePr>
          <p:nvPr>
            <p:extLst/>
          </p:nvPr>
        </p:nvGraphicFramePr>
        <p:xfrm>
          <a:off x="1939058" y="3590320"/>
          <a:ext cx="5552787" cy="2739542"/>
        </p:xfrm>
        <a:graphic>
          <a:graphicData uri="http://schemas.openxmlformats.org/drawingml/2006/table">
            <a:tbl>
              <a:tblPr firstRow="1" firstCol="1" bandRow="1">
                <a:tableStyleId>{5C22544A-7EE6-4342-B048-85BDC9FD1C3A}</a:tableStyleId>
              </a:tblPr>
              <a:tblGrid>
                <a:gridCol w="781624"/>
                <a:gridCol w="3842984"/>
                <a:gridCol w="928179"/>
              </a:tblGrid>
              <a:tr h="0">
                <a:tc>
                  <a:txBody>
                    <a:bodyPr/>
                    <a:lstStyle/>
                    <a:p>
                      <a:pPr marL="0" marR="0" algn="ctr">
                        <a:lnSpc>
                          <a:spcPct val="107000"/>
                        </a:lnSpc>
                        <a:spcBef>
                          <a:spcPts val="0"/>
                        </a:spcBef>
                        <a:spcAft>
                          <a:spcPts val="0"/>
                        </a:spcAft>
                      </a:pPr>
                      <a:r>
                        <a:rPr lang="en-US" sz="1400" dirty="0">
                          <a:effectLst/>
                        </a:rPr>
                        <a:t>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Frequency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General Acute Care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66.16%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Other Type of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19.65%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VNA/Home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7.77%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Skilled Nursing Facility/Long Term Care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3.66%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Inpatient Rehabilitation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Designated Cancer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Inpatient </a:t>
                      </a:r>
                      <a:r>
                        <a:rPr lang="en-US" sz="1400" dirty="0" smtClean="0">
                          <a:effectLst/>
                        </a:rPr>
                        <a:t>Psychiatric </a:t>
                      </a:r>
                      <a:r>
                        <a:rPr lang="en-US" sz="1400" dirty="0">
                          <a:effectLst/>
                        </a:rPr>
                        <a:t>Hospital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Critical Access Hospital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Hospice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Intermediate Care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Designated Inpatient Children’s Hospital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TextBox 6"/>
          <p:cNvSpPr txBox="1"/>
          <p:nvPr/>
        </p:nvSpPr>
        <p:spPr>
          <a:xfrm>
            <a:off x="1672937" y="3045264"/>
            <a:ext cx="6273449" cy="369332"/>
          </a:xfrm>
          <a:prstGeom prst="rect">
            <a:avLst/>
          </a:prstGeom>
          <a:noFill/>
        </p:spPr>
        <p:txBody>
          <a:bodyPr wrap="none" rtlCol="0">
            <a:spAutoFit/>
          </a:bodyPr>
          <a:lstStyle/>
          <a:p>
            <a:r>
              <a:rPr lang="en-US" b="1" dirty="0" smtClean="0">
                <a:solidFill>
                  <a:srgbClr val="FF0000"/>
                </a:solidFill>
              </a:rPr>
              <a:t>Table 1. Frequency of Discharge Status Field Use by Facility Type</a:t>
            </a:r>
            <a:endParaRPr lang="en-US" b="1" dirty="0">
              <a:solidFill>
                <a:srgbClr val="FF0000"/>
              </a:solidFill>
            </a:endParaRPr>
          </a:p>
        </p:txBody>
      </p:sp>
    </p:spTree>
    <p:extLst>
      <p:ext uri="{BB962C8B-B14F-4D97-AF65-F5344CB8AC3E}">
        <p14:creationId xmlns:p14="http://schemas.microsoft.com/office/powerpoint/2010/main" val="174563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35" t="16444"/>
          <a:stretch/>
        </p:blipFill>
        <p:spPr>
          <a:xfrm>
            <a:off x="6265718" y="197427"/>
            <a:ext cx="2691245" cy="1267170"/>
          </a:xfrm>
          <a:prstGeom prst="rect">
            <a:avLst/>
          </a:prstGeom>
        </p:spPr>
      </p:pic>
      <p:sp>
        <p:nvSpPr>
          <p:cNvPr id="5" name="Rectangle 4"/>
          <p:cNvSpPr/>
          <p:nvPr/>
        </p:nvSpPr>
        <p:spPr>
          <a:xfrm>
            <a:off x="301336" y="117229"/>
            <a:ext cx="5964382" cy="1815882"/>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I am applying for the MA APCD to study blood transfusion related adverse reactions, including adverse reaction rates for different transfused components, diagnostic and therapeutic interventions for different types of adverse reactions, and analyze the blood transfusion chain in both the outpatient and inpatient care settings. I wanted to verify that the MA APCD medical claims had a specific field from which I would be able to quantify the units of blood transfused.</a:t>
            </a:r>
            <a:endParaRPr lang="en-US" sz="1600" b="1" dirty="0">
              <a:solidFill>
                <a:srgbClr val="0070C0"/>
              </a:solidFill>
              <a:latin typeface="Calibri Light" panose="020F0302020204030204"/>
            </a:endParaRPr>
          </a:p>
        </p:txBody>
      </p:sp>
      <p:sp>
        <p:nvSpPr>
          <p:cNvPr id="6" name="TextBox 5"/>
          <p:cNvSpPr txBox="1"/>
          <p:nvPr/>
        </p:nvSpPr>
        <p:spPr>
          <a:xfrm>
            <a:off x="294854" y="1841242"/>
            <a:ext cx="8849146" cy="5016758"/>
          </a:xfrm>
          <a:prstGeom prst="rect">
            <a:avLst/>
          </a:prstGeom>
          <a:noFill/>
        </p:spPr>
        <p:txBody>
          <a:bodyPr wrap="square" rtlCol="0">
            <a:spAutoFit/>
          </a:bodyPr>
          <a:lstStyle/>
          <a:p>
            <a:pPr defTabSz="914400"/>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Yes, the limited data set released to non-government data applicants does contain 14 fields that with information on blood transfusion and units of blood.  Government data users can apply for additional fields with information such as on donations on a patient’s behalf contain in the value code fields, and related information in the occurrence code and condition code fields.</a:t>
            </a:r>
          </a:p>
          <a:p>
            <a:pPr defTabSz="914400"/>
            <a:endParaRPr lang="en-US" sz="1600" i="1" dirty="0">
              <a:solidFill>
                <a:prstClr val="black"/>
              </a:solidFill>
            </a:endParaRPr>
          </a:p>
          <a:p>
            <a:pPr lvl="1" fontAlgn="t"/>
            <a:r>
              <a:rPr lang="en-US" sz="1600" b="1" u="sng" dirty="0">
                <a:solidFill>
                  <a:prstClr val="black"/>
                </a:solidFill>
              </a:rPr>
              <a:t>Non-Government Limited Data </a:t>
            </a:r>
            <a:r>
              <a:rPr lang="en-US" sz="1600" b="1" u="sng" dirty="0" smtClean="0">
                <a:solidFill>
                  <a:prstClr val="black"/>
                </a:solidFill>
              </a:rPr>
              <a:t>Set</a:t>
            </a:r>
          </a:p>
          <a:p>
            <a:pPr lvl="1" fontAlgn="t"/>
            <a:r>
              <a:rPr lang="en-US" sz="1600" i="1" dirty="0" smtClean="0">
                <a:solidFill>
                  <a:prstClr val="black"/>
                </a:solidFill>
              </a:rPr>
              <a:t>MC054	Revenue Code</a:t>
            </a:r>
            <a:endParaRPr lang="en-US" sz="1600" i="1" dirty="0">
              <a:solidFill>
                <a:prstClr val="black"/>
              </a:solidFill>
            </a:endParaRPr>
          </a:p>
          <a:p>
            <a:pPr lvl="1" fontAlgn="t"/>
            <a:r>
              <a:rPr lang="en-US" sz="1600" i="1" dirty="0">
                <a:solidFill>
                  <a:prstClr val="black"/>
                </a:solidFill>
              </a:rPr>
              <a:t>MC061	Quantity</a:t>
            </a:r>
            <a:endParaRPr lang="en-US" sz="1600" dirty="0">
              <a:solidFill>
                <a:prstClr val="black"/>
              </a:solidFill>
            </a:endParaRPr>
          </a:p>
          <a:p>
            <a:pPr lvl="1" fontAlgn="t"/>
            <a:r>
              <a:rPr lang="en-US" sz="1600" i="1" dirty="0">
                <a:solidFill>
                  <a:prstClr val="black"/>
                </a:solidFill>
              </a:rPr>
              <a:t>MC055	Procedure Code</a:t>
            </a:r>
            <a:endParaRPr lang="en-US" sz="1600" dirty="0">
              <a:solidFill>
                <a:prstClr val="black"/>
              </a:solidFill>
            </a:endParaRPr>
          </a:p>
          <a:p>
            <a:pPr lvl="1" fontAlgn="t"/>
            <a:r>
              <a:rPr lang="en-US" sz="1600" i="1" dirty="0">
                <a:solidFill>
                  <a:prstClr val="black"/>
                </a:solidFill>
              </a:rPr>
              <a:t>MC056	Procedure Modifier - 1</a:t>
            </a:r>
            <a:endParaRPr lang="en-US" sz="1600" dirty="0">
              <a:solidFill>
                <a:prstClr val="black"/>
              </a:solidFill>
            </a:endParaRPr>
          </a:p>
          <a:p>
            <a:pPr lvl="1" fontAlgn="t"/>
            <a:r>
              <a:rPr lang="en-US" sz="1600" i="1" dirty="0">
                <a:solidFill>
                  <a:prstClr val="black"/>
                </a:solidFill>
              </a:rPr>
              <a:t>MC057	Procedure Modifier - 2</a:t>
            </a:r>
            <a:endParaRPr lang="en-US" sz="1600" dirty="0">
              <a:solidFill>
                <a:prstClr val="black"/>
              </a:solidFill>
            </a:endParaRPr>
          </a:p>
          <a:p>
            <a:pPr lvl="1" fontAlgn="t"/>
            <a:r>
              <a:rPr lang="en-US" sz="1600" i="1" dirty="0">
                <a:solidFill>
                  <a:prstClr val="black"/>
                </a:solidFill>
              </a:rPr>
              <a:t>MC108	Procedure Modifier - 3</a:t>
            </a:r>
            <a:endParaRPr lang="en-US" sz="1600" dirty="0">
              <a:solidFill>
                <a:prstClr val="black"/>
              </a:solidFill>
            </a:endParaRPr>
          </a:p>
          <a:p>
            <a:pPr lvl="1" fontAlgn="t"/>
            <a:r>
              <a:rPr lang="en-US" sz="1600" i="1" dirty="0">
                <a:solidFill>
                  <a:prstClr val="black"/>
                </a:solidFill>
              </a:rPr>
              <a:t>MC109	Procedure Modifier - 4</a:t>
            </a:r>
            <a:endParaRPr lang="en-US" sz="1600" dirty="0">
              <a:solidFill>
                <a:prstClr val="black"/>
              </a:solidFill>
            </a:endParaRPr>
          </a:p>
          <a:p>
            <a:pPr lvl="1" fontAlgn="t"/>
            <a:r>
              <a:rPr lang="en-US" sz="1600" i="1" dirty="0">
                <a:solidFill>
                  <a:prstClr val="black"/>
                </a:solidFill>
              </a:rPr>
              <a:t>MC058	ICD-CM Procedure Code</a:t>
            </a:r>
            <a:endParaRPr lang="en-US" sz="1600" dirty="0">
              <a:solidFill>
                <a:prstClr val="black"/>
              </a:solidFill>
            </a:endParaRPr>
          </a:p>
          <a:p>
            <a:pPr lvl="1" fontAlgn="t"/>
            <a:r>
              <a:rPr lang="en-US" sz="1600" i="1" dirty="0">
                <a:solidFill>
                  <a:prstClr val="black"/>
                </a:solidFill>
              </a:rPr>
              <a:t>MC083	Other ICD-CM Procedure Code - 1</a:t>
            </a:r>
            <a:endParaRPr lang="en-US" sz="1600" dirty="0">
              <a:solidFill>
                <a:prstClr val="black"/>
              </a:solidFill>
            </a:endParaRPr>
          </a:p>
          <a:p>
            <a:pPr lvl="1" fontAlgn="t"/>
            <a:r>
              <a:rPr lang="en-US" sz="1600" i="1" dirty="0">
                <a:solidFill>
                  <a:prstClr val="black"/>
                </a:solidFill>
              </a:rPr>
              <a:t>MC084	Other ICD-CM Procedure Code - 2</a:t>
            </a:r>
            <a:endParaRPr lang="en-US" sz="1600" dirty="0">
              <a:solidFill>
                <a:prstClr val="black"/>
              </a:solidFill>
            </a:endParaRPr>
          </a:p>
          <a:p>
            <a:pPr lvl="1" fontAlgn="t"/>
            <a:r>
              <a:rPr lang="en-US" sz="1600" i="1" dirty="0">
                <a:solidFill>
                  <a:prstClr val="black"/>
                </a:solidFill>
              </a:rPr>
              <a:t>MC085	Other ICD-CM Procedure Code - 3</a:t>
            </a:r>
            <a:endParaRPr lang="en-US" sz="1600" dirty="0">
              <a:solidFill>
                <a:prstClr val="black"/>
              </a:solidFill>
            </a:endParaRPr>
          </a:p>
          <a:p>
            <a:pPr lvl="1" fontAlgn="t"/>
            <a:r>
              <a:rPr lang="en-US" sz="1600" i="1" dirty="0">
                <a:solidFill>
                  <a:prstClr val="black"/>
                </a:solidFill>
              </a:rPr>
              <a:t>MC086	Other ICD-CM Procedure Code - 4</a:t>
            </a:r>
            <a:endParaRPr lang="en-US" sz="1600" dirty="0">
              <a:solidFill>
                <a:prstClr val="black"/>
              </a:solidFill>
            </a:endParaRPr>
          </a:p>
          <a:p>
            <a:pPr lvl="1" fontAlgn="t"/>
            <a:r>
              <a:rPr lang="en-US" sz="1600" i="1" dirty="0">
                <a:solidFill>
                  <a:prstClr val="black"/>
                </a:solidFill>
              </a:rPr>
              <a:t>MC087	Other ICD-CM Procedure Code - 5</a:t>
            </a:r>
            <a:endParaRPr lang="en-US" sz="1600" dirty="0">
              <a:solidFill>
                <a:prstClr val="black"/>
              </a:solidFill>
            </a:endParaRPr>
          </a:p>
          <a:p>
            <a:pPr lvl="1" fontAlgn="t"/>
            <a:r>
              <a:rPr lang="en-US" sz="1600" i="1" dirty="0">
                <a:solidFill>
                  <a:prstClr val="black"/>
                </a:solidFill>
              </a:rPr>
              <a:t>MC088	Other ICD-CM Procedure Code - 6 </a:t>
            </a:r>
            <a:endParaRPr lang="en-US" sz="1600" i="1" dirty="0" smtClean="0">
              <a:solidFill>
                <a:prstClr val="black"/>
              </a:solidFill>
            </a:endParaRPr>
          </a:p>
        </p:txBody>
      </p:sp>
    </p:spTree>
    <p:extLst>
      <p:ext uri="{BB962C8B-B14F-4D97-AF65-F5344CB8AC3E}">
        <p14:creationId xmlns:p14="http://schemas.microsoft.com/office/powerpoint/2010/main" val="49446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800" dirty="0" smtClean="0"/>
              <a:t>The next User Group will meet Tuesday, November 24.</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3088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Municipal </a:t>
            </a:r>
            <a:r>
              <a:rPr lang="en-US" dirty="0">
                <a:solidFill>
                  <a:srgbClr val="63666A"/>
                </a:solidFill>
              </a:rPr>
              <a:t>Ambulance Billing</a:t>
            </a:r>
          </a:p>
          <a:p>
            <a:pPr marL="800100" lvl="1" indent="-342900">
              <a:buFont typeface="Wingdings" panose="05000000000000000000" pitchFamily="2" charset="2"/>
              <a:buChar char="Ø"/>
            </a:pPr>
            <a:r>
              <a:rPr lang="en-US" dirty="0" smtClean="0">
                <a:solidFill>
                  <a:srgbClr val="63666A"/>
                </a:solidFill>
              </a:rPr>
              <a:t>ICU </a:t>
            </a:r>
            <a:r>
              <a:rPr lang="en-US" dirty="0">
                <a:solidFill>
                  <a:srgbClr val="63666A"/>
                </a:solidFill>
              </a:rPr>
              <a:t>utilization</a:t>
            </a:r>
          </a:p>
          <a:p>
            <a:pPr marL="800100" lvl="1" indent="-342900">
              <a:buFont typeface="Wingdings" panose="05000000000000000000" pitchFamily="2" charset="2"/>
              <a:buChar char="Ø"/>
            </a:pPr>
            <a:r>
              <a:rPr lang="en-US" dirty="0" smtClean="0">
                <a:solidFill>
                  <a:srgbClr val="63666A"/>
                </a:solidFill>
              </a:rPr>
              <a:t>Blood </a:t>
            </a:r>
            <a:r>
              <a:rPr lang="en-US" dirty="0">
                <a:solidFill>
                  <a:srgbClr val="63666A"/>
                </a:solidFill>
              </a:rPr>
              <a:t>draw and transfusion</a:t>
            </a:r>
          </a:p>
          <a:p>
            <a:pPr marL="800100" lvl="1" indent="-342900">
              <a:buFont typeface="Wingdings" panose="05000000000000000000" pitchFamily="2" charset="2"/>
              <a:buChar char="Ø"/>
            </a:pPr>
            <a:r>
              <a:rPr lang="en-US" dirty="0" smtClean="0">
                <a:solidFill>
                  <a:srgbClr val="63666A"/>
                </a:solidFill>
              </a:rPr>
              <a:t>Patient </a:t>
            </a:r>
            <a:r>
              <a:rPr lang="en-US" dirty="0">
                <a:solidFill>
                  <a:srgbClr val="63666A"/>
                </a:solidFill>
              </a:rPr>
              <a:t>status</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5407</TotalTime>
  <Words>2345</Words>
  <Application>Microsoft Macintosh PowerPoint</Application>
  <PresentationFormat>On-screen Show (4:3)</PresentationFormat>
  <Paragraphs>288</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161</cp:revision>
  <cp:lastPrinted>2019-07-23T18:41:08Z</cp:lastPrinted>
  <dcterms:created xsi:type="dcterms:W3CDTF">2018-01-09T20:21:29Z</dcterms:created>
  <dcterms:modified xsi:type="dcterms:W3CDTF">2020-10-27T21:05:15Z</dcterms:modified>
</cp:coreProperties>
</file>