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3" r:id="rId2"/>
    <p:sldMasterId id="2147483696" r:id="rId3"/>
    <p:sldMasterId id="2147483710" r:id="rId4"/>
    <p:sldMasterId id="2147483723" r:id="rId5"/>
  </p:sldMasterIdLst>
  <p:notesMasterIdLst>
    <p:notesMasterId r:id="rId20"/>
  </p:notesMasterIdLst>
  <p:handoutMasterIdLst>
    <p:handoutMasterId r:id="rId21"/>
  </p:handoutMasterIdLst>
  <p:sldIdLst>
    <p:sldId id="317" r:id="rId6"/>
    <p:sldId id="264" r:id="rId7"/>
    <p:sldId id="654" r:id="rId8"/>
    <p:sldId id="714" r:id="rId9"/>
    <p:sldId id="695" r:id="rId10"/>
    <p:sldId id="685" r:id="rId11"/>
    <p:sldId id="709" r:id="rId12"/>
    <p:sldId id="574" r:id="rId13"/>
    <p:sldId id="719" r:id="rId14"/>
    <p:sldId id="720" r:id="rId15"/>
    <p:sldId id="702" r:id="rId16"/>
    <p:sldId id="715" r:id="rId17"/>
    <p:sldId id="296" r:id="rId18"/>
    <p:sldId id="560" r:id="rId1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11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91" autoAdjust="0"/>
    <p:restoredTop sz="89371" autoAdjust="0"/>
  </p:normalViewPr>
  <p:slideViewPr>
    <p:cSldViewPr snapToGrid="0" snapToObjects="1" showGuides="1">
      <p:cViewPr>
        <p:scale>
          <a:sx n="97" d="100"/>
          <a:sy n="97" d="100"/>
        </p:scale>
        <p:origin x="-336" y="-48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30" y="115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>
              <a:defRPr sz="1200"/>
            </a:lvl1pPr>
          </a:lstStyle>
          <a:p>
            <a:fld id="{68947E9A-3C6F-41DD-BBC5-2694D84AAA9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>
              <a:defRPr sz="1200"/>
            </a:lvl1pPr>
          </a:lstStyle>
          <a:p>
            <a:fld id="{85CE1E24-110A-4009-8ADF-6D5C1F3C4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9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6" rIns="93170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0" tIns="46586" rIns="93170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6" rIns="93170" bIns="46586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740DF7E-2CE3-4527-A1D6-065B53C955C7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775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77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95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80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12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56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16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42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63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776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406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23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82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828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E89B3731-7AA3-4A02-A8AE-C7A470E7CD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0122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572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2898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46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7613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4831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6379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0071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7272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9057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0537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236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E89B3731-7AA3-4A02-A8AE-C7A470E7CD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0263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2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0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74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8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92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0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123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2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473" y="166053"/>
            <a:ext cx="91598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0185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0" kern="1200">
          <a:solidFill>
            <a:schemeClr val="tx1"/>
          </a:solidFill>
          <a:latin typeface="Arial" panose="020B0604020202020204" pitchFamily="34" charset="0"/>
          <a:ea typeface="ＭＳ Ｐゴシック" charset="0"/>
          <a:cs typeface="Arial" panose="020B0604020202020204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763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DE8BF1D4-CFB1-4B69-AB54-06CC329992A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9/26/2018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46BB2F3C-91C2-4FEA-ADC6-B3AC15A34D1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605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://www.google.com/url?sa=i&amp;rct=j&amp;q=&amp;esrc=s&amp;frm=1&amp;source=images&amp;cd=&amp;cad=rja&amp;uact=8&amp;ved=0CAcQjRxqFQoTCLPq6KDp3cYCFQRoPgodmTsIhw&amp;url=http://computerbasicsebook.com/computer-basics-cut-copy-and-paste/&amp;ei=-K2mVbOOM4TQ-QGZ96C4CA&amp;bvm=bv.97653015,d.cWw&amp;psig=AFQjCNHKwPB7l73RKVGa2sk14VgHFexN7A&amp;ust=1437073223253245" TargetMode="Externa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ma-apcd-and-case-mix-user-workgroup-information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chiamass.gov/ma-apcd-and-case-mix-user-workgroup-information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pcd.data@state.ma.u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casemix.data@state.ma.u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ma-apcd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chiamass.gov/application-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visitor.r20.constantcontact.com/d.jsp?llr=efmhfytab&amp;p=oi&amp;m=1120723513508&amp;sit=xcruu7sjb&amp;f=e1fbb9c6-ba86-47fe-a9d7-0cec812f8ea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application-document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 Center for Health Information &amp; Analysis</a:t>
            </a:r>
            <a:b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 APCD User Workgroup</a:t>
            </a:r>
            <a:endParaRPr lang="en-US" sz="3200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September 25, 2018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AutoShape 6" descr="data:image/jpeg;base64,/9j/4AAQSkZJRgABAQAAAQABAAD/2wCEAAkGBxQSEBUUEhQUFRQXFRQXGBQYGBQZHhgdHB0XGBgYGCEYHCggGB8lHBYXITEkJSksLi4uGh8zODMsNygtLiwBCgoKDg0OGxAQGzAkHyQvLCwsLywsLCwwLS8sLCwsLCwsLCwsLCwsLCwsLCwsLCwsLCwsLCwsLCwsLCwsLCwsLP/AABEIAJAAyAMBEQACEQEDEQH/xAAcAAEAAgMBAQEAAAAAAAAAAAAABQYBBAcCAwj/xAA/EAABAwIEBAMFBgIJBQAAAAABAAIDBBEFBhIhBzFBURNhcRQiUoGRMkKhscHhI2IVFyQlM0NygoM1c5LC0f/EABsBAQACAwEBAAAAAAAAAAAAAAADBAIFBgEH/8QANxEAAgICAAUCBAUCBQQDAAAAAAECAwQRBRIhMUETUSIyYXEUgZGh0TPBIzRCsfAVUuHxBiQ1/9oADAMBAAIRAxEAPwDuKAIAgCAIAgCAIAgCAIAgCAIAgCAIAgCAIAgCAIAgCAIAgCAIAgCAIAgCAIAgCAIAgCAIAgCAIAgCAIAgCAIAgCAIAgCAIAgCAIAgCAIAgCAIAgCAIAgCAIAgCAIAgCAIAgCAIAgCAIDWr6xsMbpHmzWgkryT0tmdVcrJqEe7ILKucoa5zmsa5jm72d1HdRwtU3pF7N4bZixUpPaZZQpTXGUAQBAEAQBAEAQBAYugF0BlAEAQBAYQGCUB5bKDyIPzCHvK13R6uh4Y1i9ri/ZBp62ekB5c8DmQPUoepN9iBz5/06o/0KK75GXeGf5qH3Oe8Jz/AG4/9p35hVMX5zoOOf5dfc7EFsDkTKAIAgCAIAgMIBdAYJQEFjObqWmvrkBd8DdyopWwiXcfh99/yroR2D8QaWeQRnVGXbNLtgfJYRyIyZYv4PfVDn7ot4KsGqMoAgCA1cTrWwRPlebNYCSsZPS2SVVStmoR7s4jjeZKmultd4a42ZCz9bc1r7LJTekdpjYNGLDrr6tmvVYXV0dnvbLFys8Hbyv2WLjOHUlhfi5O4pp/Q6Nw7za6q1QTW8VgBDvjHX5q3j283RnOcW4dHH1ZX8r8exQ8w4nIMUkk1uDmTWbYnYAj3VVlJ+ps3uLRB4cYa7rZ3NhuB6BbI4h9zjfFOpea/Tc2jY0tt0J3uFQyW+c7DglUfw+15fU2M5xVc0UM3vOg8Bmqx2B6ly9u5mk/BHw2WPXOUP8AVzP/AIiqYXSzSv004c59r2abGygipN/D3NrdZXXHdr6fU7Vkmmnio2MqSTICeZuQOgK2NKkofEcZxGdU8hyp+UnwpSiZQBAEBhAEB8ppQ1pcdgASfkvG9dTKMXJ6Rz/FuJ8YuKaMyH4nHSP3VaWUl8pvsfgM3/VlopWL5rqqm4fKWtP3G7D91VlbOXc3WPw+in5I9fcgxbyUZe6np4uCg8ndMjYkaihie43cBpd6jZbOmXNBHC8So9HJlFdu5YFKUTKAICkcWqgtomtHJ8gBVbKeoG64HBPI2/CIXhDhwLppyLluljfLmSfyUeLFbbLnHr2lGtPv1Z0evo2TRujkF2uFiFcktrTOdqsdU1OPRopWUMjPpKt0r5AWNBDABub/ABKvTQ4SbNxn8VjkUquK6vuU3F8BqZa+YxwvIMxIdaw5jcKvKuTkbjHy6YY0Yykt6O2xD3R6BbD6HGPW3ooebcltqap00lS2JpaBba+3qVWtpU3ts3mDxOVFKrjDmLHU0EDcP8KV94BGGl97XA67KZpKGn2NdG22WTzwXxb7EVlQYayfTRkGXSdxc7bXUdXp7+Et5zzZV7v7bLgApzUGV6AgMAoD51E7WDU9waO5IA/FePS7mUYSk9RWypYvxEpobiMmZ3ZvL5kqCWTGPRG1o4NkWfMtIpGLcQKqa4aRC09G7n6lVp5Epdjd4/B6KvmW2XLhdiRnpHskcXOY8gkm5IdyVnGnzR0abjNCrvUoLSf9jmWOYa6GomZpcWseRqsbW6bqnOLUn0Olx8hW1Rk31a7EvkvKTq5xc8lsDTYkc3HsFnTVz9+xU4lxBYq1FfEy60mE4SX+zt8N0nK1zcn1U/JVvlNNPJ4go+q96+xT885R9icJIiTC4235sPQed1DdVyPa7G34XxH8SnCfzL9yd4QV+00B6ESN+dw79FLiS7oo8fp1yW/kdLCtHOGV6AgKhxKpoX0zDUSOjY2QbtFySeQ8lBek49TbcInbG5+ktto0+GlTS2mipjISC1x8S1ze4uLeixx3DqkS8YhkbjO7X5F2e8AEk2AFz5Ky+hpUm3pFOwDPjamtMAjIYdXhvvz087+qrwvUp8ujb5XCXTj+q318r7lPzFm+sZVSxiYtYyUgAAcgq9ls1LXg2+Lw3GdEZuO20dfgk1MaRvcA3V9dTkZR5ZNHFeJM+vEJQDcNa1tr7XtutdfLc2dnweHLjRb7l7xAf3D/AMDVaf8ASNHV/wDo/mU/hQP7d/xO/RV8b5jccd/y35nZFf2ceLoCBxjN9LTX1yBzvhb7x/Dko5XRj5L1HDsi7rGPT6lHxfibK+4p4xGPicbn8FWnlPwjd4/Aq49bXv7FMxHE5pzeaRz/ACJ2+nJV3KT6tm5porpXwJI8UVFJK7RCxz3fC0cvXsvFHfY9tthWtzekTr8i1wZqMQ5cg4X+ik9CfsUVxbFcuVSLbwtghiic4yWqJHFroibEaellYx9JfU1PG522SS18C7M2uJWPezxeC2IEztcPENrDv6lZZNnKtEfB8T1p+o5fL4NjAaVwwVrYBd7oTa3VxWUVqroRZVifEHKztsqWEcOJQGyVMrIA0h232ged9V7BV4Y77yejb38bre4UxctkrxAzPBJSmmiPjPNruaLhtvvEhSX2Jx5V1KfCsG2N3qz+Ffz4KrkKv8GviN/deSw/Pl+NlXplyzRtuK0+pjS+nU7kFsziD0gCAi8yYUKqmfCTbUNj2PQrCyCnHRZxMh0WqxeDiMctRh9Tcgxyt23vpcP1BWtXNXI7SUaM2ro9p/sSuN5/qKiIxkNja7Zxbck+SklkOa0Vsfg9NM+fv9yd4X5ceJPapGlrQLRg7E35uPlZS41b3zMo8bzY8voQ7+SD4kYS6CtfIQfDm94O6X6tPZRZEHGW/Bd4Pkxsx1BP4onigztWRwCBhDttLXWJd8kjfLWke28Kx5WepL8/YiMewuWmLfHvrlZr3579D5qOcZLq/Jbxciu7fpdl0Oux0LpcHEQHvOgAA87XV5JurRyTtVedz+OY5DguKS0kwkjAEjQWlrh9QVQhJwe0ddkUV5NfI+zLRTcTKlofrjjeTbTa40+vdWPxMjVz4FQ9abRA4vmiqqf8SUhvwN90KGVspeS/RgY9Hyx6+7IYN32vc/UlYaLj6dWWrCcg1c41ENiB5F/P6KaGPORqr+MY9T0uv2NTNGUp6Foe8tkZy1tFrH+ZY2Uygtk2FxKrJfKlp/U6Bh8H9HYV4sEfiSlgee5Lu/kFaSVde13Oftm8zM5LJajsruC8QKtriZ4XSsPwtLSD5XUcL576o2OTwfHlHVckn9yuHGj/AEkKos8M+KHFh5gcjf5KDnfPt9DYrFX4R0J76dzofFSiEtE2Uc43B3yOxVvIXNDZz/BLXXkOv/u/sZ4XYoJaPwb+/ESLdbHdp9F7jS3HRjxrHdd/qa6MpmbMHrzUubJ4szS7+G4XsR0G3ZV7YWb9zc4OTiKrmjqL8lrwTCGYbh00lQG+I9p1DbbYhrB9VNCCqhtmrycqWdlxhX2T/wDbOVRyFlnDYtIcPIg3Co9mdVKKe4+/Q/ReG1HiQxv+JrT+C28XtbPnl0OSxx9mbS9IwgMFAaldhsUwtLG148xdYuKl3JarrKvkejTpss0kZBZBGD3ssVXFeCWedkTWnNksApCr37lG4i5qbABTsY2SRwudW4YO57lVr7VHprZuuE4Ern6rbiv9zlsD5C8ujDtQ3uwH3fS3JUo7fVHUyjWocsn0+pK0OaJA9vtLRUxtd9mQbjzB6LJWtfN1KtvD63F+k+Vvyi/51zX4dDE+mNjPsx3wgW1W8xcK5bbqC0aDh/DnPIlG3/T3+pyNz7kkkkm5JPXuVr97Ot7LSJPAcBmrHlsLRYfaeeQ/dSQrc3pFXKzKsaPxv8ibxLh3VQsL2lktty1t7/Lus548oroUqONY9kuV7Ru8KMMZJNLM8AmKwa0/dJ3LvVZ40E22yHjl84VxhH/UfHMOdqqapdHSkta1xa0NFy+21z5Lyy+blqJnicKx6qlO7q9dd+DoFTRPqcOMdQ0CR8R1Ab+9ZWtOVepdzn4WxoylKp9E/wBikZW4iCCFsNSxx0e6Ht622sR5KtXkqK5WbvN4M7Zu2l9+uib/AKzaQfckt30jZSfiYexS/wCh5D8ocR8PhnoPaGgam6XNfaxIO1j9V7fGMocw4RdZVlejJ9Ou0SGWKhlfhjWPNyWeG8dQRtdZVNWV6K+ZCeJlc6XnaK7jeHU+EwtfTyH2q4sSb6x1Dh8KilFVR2u5sca67iFnJYv8P/b7Gt/WnNot7OzV8Ws/W1lj+KZJ/wBBq5uk3r7FUxzHp6twdM7YXswbNChnY5dza4uHVjLUEa2FYc+qlbFECS42J6NHUlYxi5PoS33woi7JM/QdDTiONjBya0N+i2qWlo4Cybsk5vybC9MAgCAIDCAIDgmc5S7EKguvtIQPQclq7us2d3w5KONBL2Op8PKeNlBEYwLuF3u6l3W/or1CXJ0OW4rObyZKXjsUbinTxsrGlgAc6O7wO99iVWyUlJaN5wSc50NS7J9CKqoXOwqCTm1k8rP/AC02/IqOW/TTLMJRjmzgu7iv2J3hPFE+eZr2tc7Q0tuL7AkO5+oUuKk29lLjrnGuDi9LfUmc2Ym3Comw0jQHzOe+5+7yufx2UlklUtLyU8Gh59jsvfSKSPHD7OctRKYKgguIux42vbmCF5Rc5PTPeKcNhVD1au3kj82YRNHibWUjzF7WDct2At9on63WNkWrNR8ljByK54blct8nv+xI10tNgsbWxx+JUvBIJ5nuSegWTcKV9SvWsjik25S1BG3w2xqaqbO6c6rSCx6C4+yPIfqs8eblvZDxfFqocFX7f8Zp4RQ09NiNTFUNZ/GIfC54FiDfU0X5blYRjGM2pE1911+LXOpv4ej0ZnyBQseZHzWivq8Iubb0ve9kdEN7bPI8XypR5Ix+L3ITPebI52Clpv8ACaRqf0NuTQOyjuuTXLEvcM4bZXJ3W/MyoUlbLESYpHx356SRdV1Ll7PRt7Kq7Pnin9z4SSFzrkuc897klNtmaiox0uiRP4Tk2rqLaY9Dfjft+HNSQpnIoX8Txqeje39C7YPwyhZY1D3Sn4R7rf3VmOLFdzS5HHLZ9KlyoudDh0ULbRRtYPIAfVWFFLsaa26yx/G2zbWRGZQBAEAQBAeSh4cl4p4IY6gVDR7kgs4/C4cr+qoZMNS5l5Or4LlKdfovuiHyvm2WijkY1ocH7tBP2Hd/RYV3OC0XM3h1eVKMpPWv3I+lp56+ps275Xm7nHk0dz2CwSlZIsTnViVb7JeDqeMZaazCX07Nyxmq/dw3JV6VWq+U5bHznLNVsvL1+RznIWIeFXwu+68lp/3fuqdD5ZnR8Up58aS8rqW/i/hxLYZwNmFzHeQdYg/UKxlRb00ajgF6UpVPu+q/IpuRw44jT6eeq59Oqr09Z9DccTaWLPZ0bOeKspqyie/lqkDj2aQBf5FW7pKM4s53h+PK/HtjH6ft4NrMuWqavDJXSadI2e0jdp3sbr2yuNmm2R4eZfiNwjHe/DKpi+a46IR0+HBpaw3kcdw7+W/n3UMrVD4Ym0o4fPKcrsp9X2+hWs25jdXyMc9gYGAgNG/Pn+Shssc3s2eBgrEi4rrshJHXHvEkeZv+aiLyWuqN/CsEqKk2hic4fFaw+pWca5S7IrX5VNP9SRdcI4YOO9TLb+Rg3+ZP6KxDF8yZpcjjy7VR39WXjCMs01MP4UTQfiIufxVmNUY9jS3519z+ORMBSFQWQGUAQBAEAQBAYKA1MUr2QROlkNmtFyf0HmsZSUVtklVM7pqEO7OLZqzbLWGx9yEH3Yx183f/ABa+21z6HZ4PDq8ZbS3L3ISop3xkCRhaXAOAO1x3UTTRdhOE18D2dG4U4xHpdTFrWy/aDusg8/MK3izXy+TneOY9m/W3tdtexN58zX7GxrGND5JL7HkG8iSpb7eToUuF8P8AxMm5PSRxoyFp1t2IdqFuhvda7Z2LimtM7xLiDH0HjPb4kZjDnNte46racycNnCxonHK9OL099CvYdjWFUjTJBpDnDkBd3p5KKNlUeqL9uLxDIahZ2Rz7NGOuragykaWgaWM52H7qnZZ6j2dDg4ixquVd/JFeIbW1ODe2o2Xm2WuVd9L9D1SUzpHaYmue7s0XXiTfY8nZGC3Loi34Tw4qZbGVzYW9vtO/ZTwxm+rNRfxqivpBczLvg+Q6SCxLPEd8T91ZhRCJpMji2Rd03pfQtEcYAsAAOw2UyWjWttvbPS9PAgMoAgCAIAgCAIAgMFAcu4wV51wwfds57h3OwF/xVLKk9qJ03AaVyysf2NDhhgrKid8sg1Ni06WnlqPUrHHrUnt+CxxnKnTVGEXpy3+hec75aFZB7thNHcxn/wBT5FWbq+eJo+G5zxrOvyvv/JxiKR8UocLskjdfzaRzBWvXwyOykoWQafVNG3mLGn1cvjSAA6QLDkLc17Oxye2Q4mJHHh6cex7xrBX08dO93+cwu9D2+hBXs63FLZ5jZSvlOK/0vR0rhpUCfDjE7fQXRn0PJW8d80NHOcYrdOUprzpnJayl8KV8Vvea9zbAfRUmmpNHVVz561P3WydwfJdXUWIj8NnxP2+g6qSNM5FLI4pj095bfsi7YPwyhYbzvMp7fZb+6sQxkvmNJkcdtl0qWkXSiw+OFumJjWDsAArCil2NPZdZa9zezYCyIzKAygCAIAgCAIAgCAIAgCAwUByzi/RESwzfdLXMJ7HYj9VSyo9pHUcAujySrfcjOG+PtpZ3MkNo5be90a4crrDHsUXp+SxxfDlfUpQ7o697Q3TfU23O9xZX9rvvoci65b0kce4i4hTT1INOLuG0kg5O7Ad/Va++UG+h2HCab6qtWvp4XsVVrrEHY2IO/I233UBtHppo7BhdfTYxSmKQaXtA1M6tI5Ob5LYRlG6OmchfTdw67ni9p+fc2sn5SNA+QiYva+3ukWta+/4r2qn02R8Q4isyMdx00TUWEQtkdK2NgkcbufYXUvJHe9FKWRY4KDk9LwbyyITQxjGoaVmqd4aDs0c3OPZoG7j6KajHsvly1rf9vuYTsjBfEyMfm0NGp1LWCO1/E8LYDuQDqH0VhYLfRWR37b/v2/cj9fXVxevt/wAZv4RmKmqjaCVryGhxAvcA9+yhvxLqP6kdeDOFsJ/Kz3jOOQ0rQZnWLjZrAC5zz2a0bleUY1l7agu3d+F92ezsjDuyPlzLI0ajQ1ejne0RNu+kP1fhdTrDg3r1Y7/P/fWiN3NdeR/t/Jt4DmWnrATA8Ejmw7OHqDuosnDux3/iR/Px+plXdCz5Wa+Yc1x0R/jRTaTa0jWAtJ7XvsfVSYuDPJ/ptb9t9Ty2+NfzJmtBnRskXixUtXJHv7zY29OdgXXPyBUkuHShP05zin7N/wDgwWSmuZRbR7w7OtPURudAJJHt3MIb/Et3AJ94ehWN3DbqZJWaSfZ76fqZQyITW4/oatNxCppJBFHHUPkJI0BliCOd9RFrKWfCL64Oc2lFedmEcuuT5VvZN43jQpWB745Xt3LjG3VoAtu7fb9lSx8d3y5U0n9Xrf2JrLORbaPll/MTKwF0UcoZ0ke3S13+nfdZ5OJLHfLNrfsn1R5XarFtLoTKqkoQBAYKAj8awqOqhdFINj17HoQsZxUlpk+NkTosVkDjmPZNqaZx9wyx9HtF9vMLXzokjr8XidN6T3qX1ITwpbaLSkfDZ/5KPlkXeatfFtE/l/I9TUuGpphj6vcN7fyjupK6JSfUo5XFaaV0fM/YtGZ+HbfCa6j2extiw/5luvkVNZjLXwmrw+NS53G/s/PsVfI2HznEIi1j2aCdZIIsOoPdQ0xamuhs+J31fhpJtPfY7ctijizK9B5mkDWlx5AEn5L1Jt6Qb0c04ePNfXVFZP7xj0iJp3DNWq1u1g38Sui4rFYmPDHr8/N9dGuxZO2yVkvHY6bZc3o2JXWZfZT1rquItYx0TxLHbmdnBzeg5G6vvLnbQseXVprT/sQelGE3NfmVPhvMa6uqKubdzQ0MB30BxdYN7WDbfMra8XgsXHrx4dnvf11oq4kvVslOR06y5s2JyHiPTmhxCKqg90vu+w2u5pGq/k4OF11nCJLKxZY9nXXT9exqsv8AwrVOPktPEuUPwrWBbU6J1u191rODx5c3l9totZb3TskOHr/7sgJsAGG/Tqd1W4qv/tzX1M8X+kikYZpmzAX0u8bXlz3N5crOPoT9Vu7m6+FqN3d9t/sU4JSytw7G7xNwh1PNHX0/uuDhrt0d91x7g7g/JQcGyI3VyxLeq8fx/BlmVuDVsSbrcd9up4Iac6X1QPiEc4o22EpPnvpHqqVeI8W2dlnaHb6t9v5J5W+rFRj5/ZeS30lM2JjY2ANY0BrQOgHJauc5Tk5S7stRiorSPssT0IAgCAwgFkB48Ic7D6BeaPeZ+57svTwwAvAA3fkPNejbMoDKA+dTEHsc08nAj67L2MuVqXseNbWjkHD6t/o/EJKao93XaMk7DU0nQd+hBP4LrOK1/jMWN9fXXX9e/wChqcSXpWuEvJ2ILkjbkdWYhEZfZiSZHscS1ovpba2p/wAIN9r81NCqah6vhP8AV/T3I3NN8nk5jw+mNBiUlNP7usaLnYEg3Yd+hBNl03FUsvEjdX111/Xv+hrcTdVrhI6+uTNscw4psNVV01LD70o1l1vuh2mxPbYErpOCyWPTZfPt019dbNZmp2TjCPcmeJcAjwrQOTXRNHy2VPg0+bN5n52yxlrVOjOT8Dp6nDaYzwskIYQC4bgXOy8z8q2nLsVcmuvg8oqhOqPMtlrw/DooG6YY2Rt7NAF/XutXZbOx8022/qWowUVpI+OYIWvpZmvALTG+4PoVljycbYyi9PaPLEnB7KBwTiGmpfYarxNv1tZxst//API5PmhHx1Nfw5dJM6gubNmEAQBAEAQBAEAQBAEAQBAYQEHmXKdPXAeM0h4FhI3Zw8uxHkVcw8+7FfwPp7PsQXY8LV8RGUmT6iNoYMSqPCG2kNZqA7Bxvb6KxZxCmb5nRHm/PX6GEcea6c70T+D4LFTNIiBu43e9xLnvPd7juSqN+RZc9zfbsvC+yJoVxgtI18wZYp6wDx2XcBYPGzh6H9CpMXNuxn/hy6e3g8tphZ8yNOHLc7BobiFRo5AFsRcP9xb+illl1SfM6o7/AD1+mzFUyS1zv9jfwXL8NLqMYJkf9uV51Pf6k/kocjKsv0pPouyXZfZGddUYdjXzPlkVzWsfNKyMG5YzRZx6E3aTss8PMeLJyjFN+730/cxup9VabaGX8t+yANZUTOiF7RP8MgX7ENB/FMrM/EPmlBKXut/yKqfT6JvX5E6qZMROPYK6qGn2iaKMtLXMj0DVfuXNJHyVnGyFS+bkTfje+n7kVlfOtba+xD4RkNlK4up6qpYTbULxEOA6EFnr9VcyOKyyFq2uL9u/T9yGvEVfyyf7fwW9aotn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2994" y="0"/>
            <a:ext cx="9187206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l"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altLang="en-US" sz="1800" b="1" u="sng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Question</a:t>
            </a:r>
            <a:r>
              <a:rPr lang="en-US" altLang="en-US" sz="180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: I am filling out the data linkage section of my application and wanted to know if using geographic information systems (</a:t>
            </a:r>
            <a:r>
              <a:rPr lang="en-US" altLang="en-US" sz="1800" b="1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GIS</a:t>
            </a:r>
            <a:r>
              <a:rPr lang="en-US" altLang="en-US" sz="1800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) is considered “data linkage”?</a:t>
            </a:r>
          </a:p>
          <a:p>
            <a:pPr algn="l" defTabSz="914400" fontAlgn="auto">
              <a:spcAft>
                <a:spcPts val="0"/>
              </a:spcAft>
              <a:defRPr/>
            </a:pPr>
            <a:r>
              <a:rPr lang="en-US" altLang="en-US" sz="1400" b="1" u="sng" dirty="0" smtClean="0">
                <a:solidFill>
                  <a:prstClr val="black"/>
                </a:solidFill>
                <a:latin typeface="Calibri"/>
                <a:cs typeface="Arial" charset="0"/>
              </a:rPr>
              <a:t>Answer</a:t>
            </a:r>
            <a:r>
              <a:rPr lang="en-US" altLang="en-US" sz="1400" dirty="0" smtClean="0">
                <a:solidFill>
                  <a:prstClr val="black"/>
                </a:solidFill>
                <a:latin typeface="Calibri"/>
                <a:cs typeface="Arial" charset="0"/>
              </a:rPr>
              <a:t>: Yes. GIS involves linking CHIA data to add spatial data layer attributes (</a:t>
            </a:r>
            <a:r>
              <a:rPr lang="en-US" altLang="en-US" sz="1400" i="1" dirty="0" smtClean="0">
                <a:solidFill>
                  <a:prstClr val="black"/>
                </a:solidFill>
                <a:latin typeface="Calibri"/>
                <a:cs typeface="Arial" charset="0"/>
              </a:rPr>
              <a:t>see Data Layer examples below</a:t>
            </a:r>
            <a:r>
              <a:rPr lang="en-US" altLang="en-US" sz="1400" dirty="0" smtClean="0">
                <a:solidFill>
                  <a:prstClr val="black"/>
                </a:solidFill>
                <a:latin typeface="Calibri"/>
                <a:cs typeface="Arial" charset="0"/>
              </a:rPr>
              <a:t>).  Whenever data linkage is involved, you should </a:t>
            </a:r>
            <a:r>
              <a:rPr lang="en-US" altLang="en-US" sz="1400" b="1" dirty="0" smtClean="0">
                <a:solidFill>
                  <a:srgbClr val="FF0000"/>
                </a:solidFill>
                <a:latin typeface="Calibri"/>
                <a:cs typeface="Arial" charset="0"/>
              </a:rPr>
              <a:t>provide a list all of the data elements that will be added </a:t>
            </a:r>
            <a:r>
              <a:rPr lang="en-US" altLang="en-US" sz="1400" dirty="0" smtClean="0">
                <a:solidFill>
                  <a:prstClr val="black"/>
                </a:solidFill>
                <a:latin typeface="Calibri"/>
                <a:cs typeface="Arial" charset="0"/>
              </a:rPr>
              <a:t>and d</a:t>
            </a: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etermine 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whether linkage is at the person level or facility </a:t>
            </a: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level.</a:t>
            </a:r>
          </a:p>
          <a:p>
            <a:pPr algn="l" defTabSz="914400" fontAlgn="auto">
              <a:spcAft>
                <a:spcPts val="0"/>
              </a:spcAft>
              <a:defRPr/>
            </a:pPr>
            <a:r>
              <a:rPr lang="en-US" sz="13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300" dirty="0" smtClean="0">
                <a:solidFill>
                  <a:prstClr val="black"/>
                </a:solidFill>
                <a:latin typeface="Calibri"/>
              </a:rPr>
              <a:t>                   </a:t>
            </a:r>
            <a:r>
              <a:rPr lang="en-US" sz="1300" b="1" dirty="0" smtClean="0">
                <a:solidFill>
                  <a:prstClr val="black"/>
                </a:solidFill>
                <a:latin typeface="Calibri"/>
              </a:rPr>
              <a:t> Example </a:t>
            </a:r>
            <a:r>
              <a:rPr lang="en-US" sz="1300" b="1" dirty="0">
                <a:solidFill>
                  <a:prstClr val="black"/>
                </a:solidFill>
                <a:latin typeface="Calibri"/>
              </a:rPr>
              <a:t>of Person-Level: Linkage of ZIP code to Contextual Data:</a:t>
            </a:r>
          </a:p>
          <a:p>
            <a:pPr marL="1714500" lvl="3" indent="-3429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300" dirty="0">
                <a:solidFill>
                  <a:prstClr val="black"/>
                </a:solidFill>
                <a:latin typeface="Calibri"/>
              </a:rPr>
              <a:t>Census data – population &amp; housing</a:t>
            </a:r>
          </a:p>
          <a:p>
            <a:pPr marL="1714500" lvl="3" indent="-3429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300" dirty="0">
                <a:solidFill>
                  <a:prstClr val="black"/>
                </a:solidFill>
                <a:latin typeface="Calibri"/>
              </a:rPr>
              <a:t>EPA data – Environmental air quality</a:t>
            </a:r>
          </a:p>
          <a:p>
            <a:pPr marL="1714500" lvl="3" indent="-3429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300" dirty="0">
                <a:solidFill>
                  <a:prstClr val="black"/>
                </a:solidFill>
                <a:latin typeface="Calibri"/>
              </a:rPr>
              <a:t>State level data – generosity of Medicaid payments</a:t>
            </a:r>
          </a:p>
          <a:p>
            <a:pPr lvl="1" defTabSz="914400" fontAlgn="auto">
              <a:spcAft>
                <a:spcPts val="0"/>
              </a:spcAft>
              <a:defRPr/>
            </a:pPr>
            <a:r>
              <a:rPr lang="en-US" altLang="en-US" sz="1300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altLang="en-US" sz="1300" b="1" dirty="0">
                <a:solidFill>
                  <a:prstClr val="black"/>
                </a:solidFill>
                <a:latin typeface="Calibri"/>
              </a:rPr>
              <a:t>Example of Facility-Level: Linkage of Hospital Name to Hospital Characteristic Data:</a:t>
            </a:r>
          </a:p>
          <a:p>
            <a:pPr marL="1657350" lvl="3" indent="-28575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300" dirty="0">
                <a:solidFill>
                  <a:prstClr val="black"/>
                </a:solidFill>
                <a:latin typeface="Calibri"/>
              </a:rPr>
              <a:t>American Hospital Associations Annual Survey of Hospital</a:t>
            </a:r>
          </a:p>
          <a:p>
            <a:pPr algn="l"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en-US" altLang="en-US" sz="18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1751" name="AutoShape 8" descr="Image result for cut and paste computer"/>
          <p:cNvSpPr>
            <a:spLocks noChangeAspect="1" noChangeArrowheads="1"/>
          </p:cNvSpPr>
          <p:nvPr/>
        </p:nvSpPr>
        <p:spPr bwMode="auto">
          <a:xfrm>
            <a:off x="68263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l"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en-US" altLang="en-US" sz="24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31753" name="Picture 2" descr="http://www.public.health.wa.gov.au/cproot/3082/1/networkin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752600"/>
            <a:ext cx="12954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www.mass.gov/anf/images/itd/massgis/datalayers/longtermcar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19400"/>
            <a:ext cx="2811112" cy="184501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ass.gov/anf/images/itd/massgis/datalayers/schooldis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876800"/>
            <a:ext cx="2741460" cy="190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docs.digital.mass.gov/sites/default/files/styles/panopoly_image_original/public/cong114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261" y="2743200"/>
            <a:ext cx="2868316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mass.gov/anf/images/itd/massgis/datalayers/hlspregions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001" y="4876800"/>
            <a:ext cx="2984199" cy="184269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mass.gov/anf/images/itd/massgis/datalayers/chna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19400"/>
            <a:ext cx="3011423" cy="186273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docs.digital.mass.gov/sites/default/files/styles/panopoly_image_original/public/massgischcs.jpg?itok=ebwrVvtS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76800"/>
            <a:ext cx="2810831" cy="187825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772400" y="990600"/>
            <a:ext cx="90825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4000" b="1" cap="all" dirty="0" smtClean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Calibri"/>
                <a:ea typeface="+mn-ea"/>
                <a:cs typeface="+mn-cs"/>
              </a:rPr>
              <a:t>gis</a:t>
            </a:r>
            <a:endParaRPr lang="en-US" sz="4000" b="1" cap="all" dirty="0">
              <a:ln/>
              <a:solidFill>
                <a:srgbClr val="4F81BD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0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Where can I find old User </a:t>
            </a:r>
            <a:r>
              <a:rPr lang="en-US" sz="2800" smtClean="0"/>
              <a:t>Workgroup presentations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>
                <a:hlinkClick r:id="rId3"/>
              </a:rPr>
              <a:t>http://www.chiamass.gov/ma-apcd-and-case-mix-user-workgroup-information</a:t>
            </a:r>
            <a:r>
              <a:rPr lang="en-US" sz="1600" dirty="0" smtClean="0">
                <a:hlinkClick r:id="rId3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25" y="2336224"/>
            <a:ext cx="6711745" cy="44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200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6953148" cy="10179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NEW!  Updates to the User Workgroup Webpage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7761815" cy="769043"/>
          </a:xfrm>
        </p:spPr>
        <p:txBody>
          <a:bodyPr/>
          <a:lstStyle/>
          <a:p>
            <a:r>
              <a:rPr lang="en-US" dirty="0" smtClean="0"/>
              <a:t>User Support slides and tutorials are now available to view and download separately from the presentations.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699" y="2664543"/>
            <a:ext cx="4395044" cy="3969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5415" y="2782529"/>
            <a:ext cx="38899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continue to update this page as new presentations happen from month to month.</a:t>
            </a:r>
          </a:p>
          <a:p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Link: </a:t>
            </a:r>
            <a:r>
              <a:rPr lang="en-US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http://www.chiamass.gov/ma-apcd-and-case-mix-user-workgroup-information</a:t>
            </a:r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/</a:t>
            </a:r>
            <a:r>
              <a:rPr lang="en-US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019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related to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 APCD: </a:t>
            </a:r>
            <a:r>
              <a:rPr lang="en-US" sz="3200" dirty="0">
                <a:latin typeface="+mn-lt"/>
              </a:rPr>
              <a:t>(</a:t>
            </a:r>
            <a:r>
              <a:rPr lang="en-US" sz="3200" dirty="0">
                <a:latin typeface="+mn-lt"/>
                <a:hlinkClick r:id="rId3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Questions related to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Case Mix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>
                <a:latin typeface="+mn-lt"/>
              </a:rPr>
              <a:t>(</a:t>
            </a:r>
            <a:r>
              <a:rPr lang="en-US" sz="3200" dirty="0">
                <a:latin typeface="+mn-lt"/>
                <a:hlinkClick r:id="rId4"/>
              </a:rPr>
              <a:t>casemix.data@state.ma.us</a:t>
            </a:r>
            <a:r>
              <a:rPr lang="en-US" sz="3200" dirty="0" smtClean="0">
                <a:latin typeface="+mn-lt"/>
              </a:rPr>
              <a:t>)</a:t>
            </a:r>
            <a:br>
              <a:rPr lang="en-US" sz="3200" dirty="0" smtClean="0">
                <a:latin typeface="+mn-lt"/>
              </a:rPr>
            </a:b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auto">
              <a:spcAft>
                <a:spcPts val="0"/>
              </a:spcAft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REMINDER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Please include your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IRBNet ID#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if you currently have a project using CHIA data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Call for Topics and Presenters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z="2400" dirty="0"/>
              <a:t>If </a:t>
            </a:r>
            <a:r>
              <a:rPr lang="en-US" sz="2400" dirty="0" smtClean="0"/>
              <a:t>there is a </a:t>
            </a:r>
            <a:r>
              <a:rPr lang="en-US" sz="2400" b="1" dirty="0" smtClean="0"/>
              <a:t>TOPIC</a:t>
            </a:r>
            <a:r>
              <a:rPr lang="en-US" sz="2400" dirty="0" smtClean="0"/>
              <a:t> that you would like to see discussed at an MA </a:t>
            </a:r>
            <a:r>
              <a:rPr lang="en-US" sz="2400" dirty="0"/>
              <a:t>APCD or Case Mix </a:t>
            </a:r>
            <a:r>
              <a:rPr lang="en-US" sz="2400" dirty="0" smtClean="0"/>
              <a:t>workgroup in 2018, contact </a:t>
            </a:r>
            <a:r>
              <a:rPr lang="en-US" sz="2400" dirty="0"/>
              <a:t>Adam Tapply [adam.tapply@state.ma.us</a:t>
            </a:r>
            <a:r>
              <a:rPr lang="en-US" sz="2400" dirty="0" smtClean="0"/>
              <a:t>]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If you are interested in </a:t>
            </a:r>
            <a:r>
              <a:rPr lang="en-US" sz="2400" b="1" dirty="0"/>
              <a:t>PRESENTING</a:t>
            </a:r>
            <a:r>
              <a:rPr lang="en-US" sz="2400" dirty="0"/>
              <a:t> at an MA APCD or Case Mix </a:t>
            </a:r>
            <a:r>
              <a:rPr lang="en-US" sz="2400" dirty="0" smtClean="0"/>
              <a:t>workgroup in 2018, contact </a:t>
            </a:r>
            <a:r>
              <a:rPr lang="en-US" sz="2400" dirty="0"/>
              <a:t>Adam Tapply [adam.tapply@state.ma.us]</a:t>
            </a:r>
          </a:p>
          <a:p>
            <a:pPr lvl="1" algn="l"/>
            <a:r>
              <a:rPr lang="en-US" sz="2000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present </a:t>
            </a:r>
            <a:r>
              <a:rPr lang="en-US" sz="2000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remotely from your own office, or in-person at CHIA.</a:t>
            </a:r>
          </a:p>
          <a:p>
            <a:pPr lvl="0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95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Announcements / Updates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rgbClr val="1F497D"/>
                </a:solidFill>
                <a:latin typeface="Arial"/>
                <a:ea typeface="Times New Roman"/>
              </a:rPr>
              <a:t>MA APCD Release 7.0</a:t>
            </a:r>
            <a:endParaRPr lang="en-US" sz="1600" dirty="0">
              <a:solidFill>
                <a:srgbClr val="1F497D"/>
              </a:solidFill>
              <a:latin typeface="Arial"/>
              <a:ea typeface="Times New Roman"/>
            </a:endParaRP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rgbClr val="1F497D"/>
                </a:solidFill>
                <a:latin typeface="Arial"/>
              </a:rPr>
              <a:t>FY17 Case Mix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More Info on Summarized Data Reports</a:t>
            </a: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User Support Slide Topics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2"/>
                </a:solidFill>
                <a:latin typeface="Arial"/>
                <a:ea typeface="Times New Roman"/>
              </a:rPr>
              <a:t>Determining payments made by patients</a:t>
            </a:r>
            <a:endParaRPr lang="en-US" sz="1600" dirty="0">
              <a:solidFill>
                <a:schemeClr val="tx2"/>
              </a:solidFill>
              <a:latin typeface="Arial"/>
              <a:ea typeface="Times New Roman"/>
            </a:endParaRP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chemeClr val="tx2"/>
                </a:solidFill>
                <a:latin typeface="Arial"/>
                <a:ea typeface="Times New Roman"/>
              </a:rPr>
              <a:t>GIS data linkage</a:t>
            </a:r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Q&amp;A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2800" dirty="0" smtClean="0">
              <a:latin typeface="Calibri"/>
            </a:endParaRPr>
          </a:p>
          <a:p>
            <a:pPr marL="571500" lvl="0" indent="-571500">
              <a:buFont typeface="+mj-lt"/>
              <a:buAutoNum type="romanUcPeriod"/>
            </a:pPr>
            <a:endParaRPr lang="en-US" sz="2800" dirty="0" smtClean="0">
              <a:latin typeface="Calibri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 APCD Release 6.0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Encompasses </a:t>
            </a:r>
            <a:r>
              <a:rPr lang="en-US" sz="2400" dirty="0"/>
              <a:t>data from January 2012 – December 2016 with six months of claim </a:t>
            </a:r>
            <a:r>
              <a:rPr lang="en-US" sz="2400" dirty="0" smtClean="0"/>
              <a:t>runout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 Documentation and Data 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pecifications are now available online</a:t>
            </a:r>
          </a:p>
          <a:p>
            <a:pPr lvl="0"/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Available </a:t>
            </a: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here: </a:t>
            </a: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http://www.chiamass.gov/ma-apcd</a:t>
            </a: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now by listing 2016 (and any other years you want from Release 6.0) in the “Years Requested” section of the current application form</a:t>
            </a:r>
          </a:p>
          <a:p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 here: 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</a:t>
            </a: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www.chiamass.gov/application-documents</a:t>
            </a: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23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 APCD Release 7.0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Expected to be available </a:t>
            </a:r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 2018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 our monthly APCD/Case Mix User Workgroups for updates each month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 up for the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APCD </a:t>
            </a: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Eblast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list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important announcements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encompass data from January 2013 – December 2017 with six months of claim runout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SOON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on how/when to apply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on new data enhancements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updates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LDS data elements</a:t>
            </a:r>
          </a:p>
        </p:txBody>
      </p:sp>
    </p:spTree>
    <p:extLst>
      <p:ext uri="{BB962C8B-B14F-4D97-AF65-F5344CB8AC3E}">
        <p14:creationId xmlns:p14="http://schemas.microsoft.com/office/powerpoint/2010/main" val="452170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Case Mix FY17 Release Calendar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pPr lvl="1" algn="l"/>
            <a:r>
              <a:rPr lang="en-US" sz="20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*CURRENT* RELEASE TIMEFRAMES FOR EACH FILE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Inpatient (HIDD)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l"/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[COMPLETED]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 Department (ED)  </a:t>
            </a:r>
          </a:p>
          <a:p>
            <a:pPr lvl="2" algn="l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  <a:endParaRPr lang="en-US" sz="1600" b="1" dirty="0" smtClean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Outpatient Observation (OOD) </a:t>
            </a:r>
          </a:p>
          <a:p>
            <a:pPr lvl="2" algn="l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endParaRPr lang="en-US" sz="1600" b="1" dirty="0" smtClean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33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Summarized Data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Will contain only aggregate data (data summaries) and De-identified Data, sourced from MA APCD and Case Mix data  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subject to CHIA’s cell suppression policy </a:t>
            </a:r>
            <a:r>
              <a:rPr lang="en-US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cell less than 11 will be displayed)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form can be found on the MA APCD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Documents page: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www.chiamass.gov/application-documents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Management Plan and Data Use Agreement are not required.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support/production fee of $140/hour will be charged</a:t>
            </a:r>
          </a:p>
          <a:p>
            <a:pPr lvl="1" algn="l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**We will let you know the expected number of hours required, as well as when we expect to complete the work, prior to proceeding**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endPara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573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goes into creating a report?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Summarized Data Reports take, on average, </a:t>
            </a:r>
            <a:r>
              <a:rPr lang="en-US" b="1" u="sng" dirty="0" smtClean="0"/>
              <a:t>10 hours</a:t>
            </a:r>
            <a:r>
              <a:rPr lang="en-US" b="1" dirty="0" smtClean="0"/>
              <a:t> </a:t>
            </a:r>
            <a:r>
              <a:rPr lang="en-US" dirty="0" smtClean="0"/>
              <a:t>of CHIA resource time to complete.  </a:t>
            </a:r>
          </a:p>
          <a:p>
            <a:endParaRPr lang="en-US" sz="1000" dirty="0" smtClean="0"/>
          </a:p>
          <a:p>
            <a:r>
              <a:rPr lang="en-US" dirty="0" smtClean="0"/>
              <a:t>Steps include: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Initial review to determine feasibility and spot potential issues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Additional review and revisions with applicant to determine final specifications</a:t>
            </a:r>
            <a:endParaRPr lang="en-US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Final review and Approval to proceed </a:t>
            </a: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with the </a:t>
            </a: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report request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Create documentation</a:t>
            </a: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including code, on steps to complete </a:t>
            </a: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request</a:t>
            </a:r>
            <a:endParaRPr lang="en-US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Independent code </a:t>
            </a: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review </a:t>
            </a: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and QA of </a:t>
            </a: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results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Create documentation </a:t>
            </a: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for the recipient</a:t>
            </a:r>
            <a:endParaRPr lang="en-US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Produce final cut of data / report </a:t>
            </a:r>
            <a:r>
              <a:rPr lang="en-US" sz="1800" dirty="0">
                <a:solidFill>
                  <a:srgbClr val="1F497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results</a:t>
            </a:r>
            <a:endParaRPr lang="en-US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184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QUESTIONS?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5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7848600" cy="762000"/>
          </a:xfrm>
        </p:spPr>
        <p:txBody>
          <a:bodyPr>
            <a:noAutofit/>
          </a:bodyPr>
          <a:lstStyle/>
          <a:p>
            <a:pPr algn="l"/>
            <a:r>
              <a:rPr lang="en-US" sz="1800" b="1" u="sng" dirty="0" smtClean="0">
                <a:solidFill>
                  <a:schemeClr val="tx2"/>
                </a:solidFill>
              </a:rPr>
              <a:t>Question</a:t>
            </a:r>
            <a:r>
              <a:rPr lang="en-US" sz="1800" b="1" dirty="0" smtClean="0">
                <a:solidFill>
                  <a:schemeClr val="tx2"/>
                </a:solidFill>
              </a:rPr>
              <a:t>: </a:t>
            </a:r>
            <a:r>
              <a:rPr lang="en-US" sz="1800" dirty="0" smtClean="0">
                <a:solidFill>
                  <a:schemeClr val="tx2"/>
                </a:solidFill>
              </a:rPr>
              <a:t>The MA APCD Medical </a:t>
            </a:r>
            <a:r>
              <a:rPr lang="en-US" sz="1800" dirty="0">
                <a:solidFill>
                  <a:schemeClr val="tx2"/>
                </a:solidFill>
              </a:rPr>
              <a:t>C</a:t>
            </a:r>
            <a:r>
              <a:rPr lang="en-US" sz="1800" dirty="0" smtClean="0">
                <a:solidFill>
                  <a:schemeClr val="tx2"/>
                </a:solidFill>
              </a:rPr>
              <a:t>laims file has lots of currency fields. What data elements can I use to identify the payments made by the patients?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1400" b="1" u="sng" dirty="0" smtClean="0"/>
              <a:t>Answer</a:t>
            </a:r>
            <a:r>
              <a:rPr lang="en-US" sz="1400" b="1" dirty="0" smtClean="0"/>
              <a:t>:  </a:t>
            </a:r>
            <a:r>
              <a:rPr lang="en-US" sz="1400" dirty="0" smtClean="0"/>
              <a:t>The MA APCD Medical </a:t>
            </a:r>
            <a:r>
              <a:rPr lang="en-US" sz="1400" dirty="0"/>
              <a:t>C</a:t>
            </a:r>
            <a:r>
              <a:rPr lang="en-US" sz="1400" dirty="0" smtClean="0"/>
              <a:t>laims file has twenty-five currency data elements (</a:t>
            </a:r>
            <a:r>
              <a:rPr lang="en-US" sz="1400" b="1" i="1" dirty="0" smtClean="0"/>
              <a:t>See Table 1 below</a:t>
            </a:r>
            <a:r>
              <a:rPr lang="en-US" sz="1400" dirty="0" smtClean="0"/>
              <a:t>).  There are 4 data elements that can be used to identify the amount the member/patient is responsible to pay: MC065 (</a:t>
            </a:r>
            <a:r>
              <a:rPr lang="en-US" sz="1400" b="1" dirty="0" smtClean="0"/>
              <a:t>Copay Amount</a:t>
            </a:r>
            <a:r>
              <a:rPr lang="en-US" sz="1400" dirty="0" smtClean="0"/>
              <a:t>), MC066 (</a:t>
            </a:r>
            <a:r>
              <a:rPr lang="en-US" sz="1400" b="1" dirty="0" smtClean="0"/>
              <a:t>Coinsurance Amount</a:t>
            </a:r>
            <a:r>
              <a:rPr lang="en-US" sz="1400" dirty="0" smtClean="0"/>
              <a:t>), MC067 (</a:t>
            </a:r>
            <a:r>
              <a:rPr lang="en-US" sz="1400" b="1" dirty="0" smtClean="0"/>
              <a:t>Deductible Amount</a:t>
            </a:r>
            <a:r>
              <a:rPr lang="en-US" sz="1400" dirty="0" smtClean="0"/>
              <a:t>) and MC121 </a:t>
            </a:r>
            <a:r>
              <a:rPr lang="en-US" sz="1400" b="1" dirty="0" smtClean="0"/>
              <a:t>(Patient Total Out of Pocket Amount</a:t>
            </a:r>
            <a:r>
              <a:rPr lang="en-US" sz="1400" dirty="0" smtClean="0"/>
              <a:t>) (</a:t>
            </a:r>
            <a:r>
              <a:rPr lang="en-US" sz="1400" b="1" i="1" dirty="0" smtClean="0"/>
              <a:t>See Table 2 Below</a:t>
            </a:r>
            <a:r>
              <a:rPr lang="en-US" sz="1400" dirty="0" smtClean="0"/>
              <a:t>). </a:t>
            </a:r>
            <a:endParaRPr lang="en-US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629939"/>
              </p:ext>
            </p:extLst>
          </p:nvPr>
        </p:nvGraphicFramePr>
        <p:xfrm>
          <a:off x="152400" y="1676400"/>
          <a:ext cx="3352800" cy="5012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921"/>
                <a:gridCol w="2305879"/>
              </a:tblGrid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Element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Description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MC062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Charge Amount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MC063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Paid Amount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MC064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Prepaid Amount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MC065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Copay Amount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MC066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Coinsurance Amount</a:t>
                      </a:r>
                      <a:endParaRPr lang="en-US" sz="11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MC067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Deductible Amount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MC096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Other Insurance Paid Amount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MC097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 Paid Amount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MC098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Allowed amount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MC099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Non-Covered Amount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MC114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Excluded Expenses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MC116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Withhold Amount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MC121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u="none" dirty="0">
                          <a:effectLst/>
                        </a:rPr>
                        <a:t>Patient Total Out of Pocket Amount</a:t>
                      </a:r>
                      <a:endParaRPr lang="en-US" sz="1100" b="0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MC192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Value Amount - 1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MC194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Value Amount - 2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MC196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Value Amount - 3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MC198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Value Amount - 4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MC200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Value Amount - 5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MC202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Value Amount - 6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MC204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Value Amount - 7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MC206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Value Amount - 8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MC208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Value Amount - 9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MC210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Value Amount - 10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MC212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Value Amount - 11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  <a:tr h="174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MC214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Value Amount - 12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 anchor="b"/>
                </a:tc>
              </a:tr>
            </a:tbl>
          </a:graphicData>
        </a:graphic>
      </p:graphicFrame>
      <p:pic>
        <p:nvPicPr>
          <p:cNvPr id="1028" name="Picture 4" descr="Image result for health insurance payment dollar medic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4"/>
            <a:ext cx="1295400" cy="97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" y="1447800"/>
            <a:ext cx="370069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solidFill>
                  <a:srgbClr val="0070C0"/>
                </a:solidFill>
                <a:latin typeface="Calibri"/>
                <a:ea typeface="+mn-ea"/>
                <a:cs typeface="+mn-cs"/>
              </a:rPr>
              <a:t>Table 1: Currency Data in MA APCD Medical Claims</a:t>
            </a:r>
            <a:endParaRPr lang="en-US" sz="1300" b="1" dirty="0">
              <a:solidFill>
                <a:srgbClr val="0070C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581400" y="1676400"/>
            <a:ext cx="5486400" cy="495300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600" b="1" dirty="0" smtClean="0">
                <a:solidFill>
                  <a:prstClr val="black"/>
                </a:solidFill>
              </a:rPr>
              <a:t>MC065 Copayment Amount :   </a:t>
            </a:r>
            <a:r>
              <a:rPr lang="en-US" sz="5600" dirty="0" smtClean="0">
                <a:solidFill>
                  <a:srgbClr val="FF0000"/>
                </a:solidFill>
              </a:rPr>
              <a:t>The carrier’s preset, fixed amount  for the claim line that the patient is responsible to pay. For example, during a routine primary care visit, you might see a sign saying, “Your Co-Pay is Due at Time of Service”.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600" dirty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600" b="1" dirty="0" smtClean="0">
                <a:solidFill>
                  <a:prstClr val="black"/>
                </a:solidFill>
              </a:rPr>
              <a:t>MC066 Coinsurance Amount :  </a:t>
            </a:r>
            <a:r>
              <a:rPr lang="en-US" sz="5600" dirty="0" smtClean="0">
                <a:solidFill>
                  <a:srgbClr val="FF0000"/>
                </a:solidFill>
              </a:rPr>
              <a:t>The carrier’s calculated percentage amount  for claim line service that the patient is responsible to pay.  </a:t>
            </a:r>
            <a:r>
              <a:rPr lang="en-US" sz="5600" dirty="0">
                <a:solidFill>
                  <a:srgbClr val="FF0000"/>
                </a:solidFill>
              </a:rPr>
              <a:t>C</a:t>
            </a:r>
            <a:r>
              <a:rPr lang="en-US" sz="5600" dirty="0" smtClean="0">
                <a:solidFill>
                  <a:srgbClr val="FF0000"/>
                </a:solidFill>
              </a:rPr>
              <a:t>oinsurance is the calculated percent of the </a:t>
            </a:r>
            <a:r>
              <a:rPr lang="en-US" sz="5600" b="1" dirty="0" smtClean="0">
                <a:solidFill>
                  <a:srgbClr val="FF0000"/>
                </a:solidFill>
              </a:rPr>
              <a:t>allowed amount </a:t>
            </a:r>
            <a:r>
              <a:rPr lang="en-US" sz="5600" dirty="0" smtClean="0">
                <a:solidFill>
                  <a:srgbClr val="FF0000"/>
                </a:solidFill>
              </a:rPr>
              <a:t>for the service. The patient typically pays coinsurance plus any deductibles. For example*,  if the coinsurance is 20% and the allowed amount for the visit is $100, the patient would pay $20 and the health plan pays the rest of the allowed amount 80% ($80).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5600" b="1" dirty="0">
              <a:solidFill>
                <a:srgbClr val="FF0000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5600" b="1" dirty="0" smtClean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600" b="1" dirty="0" smtClean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600" b="1" dirty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600" b="1" dirty="0" smtClean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600" b="1" dirty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600" b="1" dirty="0" smtClean="0">
                <a:solidFill>
                  <a:prstClr val="black"/>
                </a:solidFill>
              </a:rPr>
              <a:t>MC067 Deductible Amount :  </a:t>
            </a:r>
            <a:r>
              <a:rPr lang="en-US" sz="5600" dirty="0" smtClean="0">
                <a:solidFill>
                  <a:srgbClr val="FF0000"/>
                </a:solidFill>
              </a:rPr>
              <a:t>The </a:t>
            </a:r>
            <a:r>
              <a:rPr lang="en-US" sz="5600" dirty="0">
                <a:solidFill>
                  <a:srgbClr val="FF0000"/>
                </a:solidFill>
              </a:rPr>
              <a:t>carrier’s preset, fixed amount  for the claim line that the patient is responsible to pay</a:t>
            </a:r>
            <a:r>
              <a:rPr lang="en-US" sz="5600" dirty="0" smtClean="0">
                <a:solidFill>
                  <a:srgbClr val="FF0000"/>
                </a:solidFill>
              </a:rPr>
              <a:t>.  For example, if the deductible is $1,000 and the service is $999.99, the plan’s coinsurance would not apply until after the deductible has been reached. The </a:t>
            </a:r>
            <a:r>
              <a:rPr lang="en-US" sz="5600" dirty="0">
                <a:solidFill>
                  <a:srgbClr val="FF0000"/>
                </a:solidFill>
              </a:rPr>
              <a:t>deductible may not apply to all services.</a:t>
            </a:r>
            <a:endParaRPr lang="en-US" sz="5600" dirty="0" smtClean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200" b="1" dirty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200" b="1" dirty="0" smtClean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200" b="1" dirty="0" smtClean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200" b="1" dirty="0" smtClean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200" b="1" dirty="0" smtClean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solidFill>
                <a:srgbClr val="FF00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86200"/>
            <a:ext cx="140227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80292" y="6596390"/>
            <a:ext cx="57759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100" i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* Reference</a:t>
            </a:r>
            <a:r>
              <a:rPr lang="en-US" sz="1100" i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: https://www.cms.gov/CCIIO/Resources/Files/Downloads/uniform-glossary-final.pdf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57600" y="1447800"/>
            <a:ext cx="459074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solidFill>
                  <a:srgbClr val="0070C0"/>
                </a:solidFill>
                <a:latin typeface="Calibri"/>
                <a:ea typeface="+mn-ea"/>
                <a:cs typeface="+mn-cs"/>
              </a:rPr>
              <a:t>Table 2: Currency Data on amount Patient is Responsible to Pay</a:t>
            </a:r>
            <a:endParaRPr lang="en-US" sz="1300" b="1" dirty="0">
              <a:solidFill>
                <a:srgbClr val="0070C0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715000"/>
            <a:ext cx="1110062" cy="88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Image result for health insurance payment dollar medic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1295400" cy="97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94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23483</TotalTime>
  <Words>991</Words>
  <Application>Microsoft Office PowerPoint</Application>
  <PresentationFormat>On-screen Show (4:3)</PresentationFormat>
  <Paragraphs>168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content option A</vt:lpstr>
      <vt:lpstr>HIT January 2014</vt:lpstr>
      <vt:lpstr>1_content option A</vt:lpstr>
      <vt:lpstr>1_Office Theme</vt:lpstr>
      <vt:lpstr>Office Theme</vt:lpstr>
      <vt:lpstr>MA Center for Health Information &amp; Analysis  MA APCD User Workgroup</vt:lpstr>
      <vt:lpstr>Agenda</vt:lpstr>
      <vt:lpstr>MA APCD Release 6.0</vt:lpstr>
      <vt:lpstr>MA APCD Release 7.0</vt:lpstr>
      <vt:lpstr>Case Mix FY17 Release Calendar</vt:lpstr>
      <vt:lpstr>Summarized Data Reports</vt:lpstr>
      <vt:lpstr>What goes into creating a report?</vt:lpstr>
      <vt:lpstr> QUESTIONS?</vt:lpstr>
      <vt:lpstr>Question: The MA APCD Medical Claims file has lots of currency fields. What data elements can I use to identify the payments made by the patients? Answer:  The MA APCD Medical Claims file has twenty-five currency data elements (See Table 1 below).  There are 4 data elements that can be used to identify the amount the member/patient is responsible to pay: MC065 (Copay Amount), MC066 (Coinsurance Amount), MC067 (Deductible Amount) and MC121 (Patient Total Out of Pocket Amount) (See Table 2 Below). </vt:lpstr>
      <vt:lpstr>PowerPoint Presentation</vt:lpstr>
      <vt:lpstr>Where can I find old User Workgroup presentations?</vt:lpstr>
      <vt:lpstr>NEW!  Updates to the User Workgroup Webpage</vt:lpstr>
      <vt:lpstr>Questions?</vt:lpstr>
      <vt:lpstr>Call for Topics and Presenters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Vogel, Rick</cp:lastModifiedBy>
  <cp:revision>528</cp:revision>
  <cp:lastPrinted>2018-09-25T18:51:25Z</cp:lastPrinted>
  <dcterms:created xsi:type="dcterms:W3CDTF">2014-04-22T00:14:56Z</dcterms:created>
  <dcterms:modified xsi:type="dcterms:W3CDTF">2018-09-26T13:28:02Z</dcterms:modified>
</cp:coreProperties>
</file>