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6" r:id="rId5"/>
    <p:sldId id="257" r:id="rId6"/>
    <p:sldId id="261" r:id="rId7"/>
    <p:sldId id="264" r:id="rId8"/>
    <p:sldId id="265" r:id="rId9"/>
    <p:sldId id="266" r:id="rId10"/>
    <p:sldId id="269" r:id="rId11"/>
    <p:sldId id="271" r:id="rId12"/>
    <p:sldId id="268" r:id="rId13"/>
    <p:sldId id="274" r:id="rId14"/>
    <p:sldId id="272" r:id="rId15"/>
    <p:sldId id="280" r:id="rId16"/>
    <p:sldId id="289" r:id="rId17"/>
    <p:sldId id="288" r:id="rId18"/>
    <p:sldId id="290" r:id="rId19"/>
    <p:sldId id="281" r:id="rId20"/>
    <p:sldId id="291" r:id="rId21"/>
    <p:sldId id="276"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D6ABDC-15E1-47F2-46DF-368CBA4FF7A8}" name="Deborah Gray" initials="DG" userId="S::Deborah.Gray@chiamass.gov::0ecee90e-8459-4c7d-ba54-fe9c523587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41"/>
    <p:restoredTop sz="96240"/>
  </p:normalViewPr>
  <p:slideViewPr>
    <p:cSldViewPr snapToGrid="0">
      <p:cViewPr varScale="1">
        <p:scale>
          <a:sx n="63" d="100"/>
          <a:sy n="63" d="100"/>
        </p:scale>
        <p:origin x="14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Case Mix OSD (FY)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2020</c:v>
                </c:pt>
                <c:pt idx="2">
                  <c:v>2021</c:v>
                </c:pt>
                <c:pt idx="3">
                  <c:v>2022</c:v>
                </c:pt>
              </c:numCache>
            </c:numRef>
          </c:cat>
          <c:val>
            <c:numRef>
              <c:f>Sheet1!$B$2:$B$5</c:f>
              <c:numCache>
                <c:formatCode>General</c:formatCode>
                <c:ptCount val="4"/>
                <c:pt idx="0">
                  <c:v>554</c:v>
                </c:pt>
                <c:pt idx="1">
                  <c:v>403</c:v>
                </c:pt>
                <c:pt idx="2">
                  <c:v>414</c:v>
                </c:pt>
                <c:pt idx="3">
                  <c:v>428</c:v>
                </c:pt>
              </c:numCache>
            </c:numRef>
          </c:val>
          <c:extLst>
            <c:ext xmlns:c16="http://schemas.microsoft.com/office/drawing/2014/chart" uri="{C3380CC4-5D6E-409C-BE32-E72D297353CC}">
              <c16:uniqueId val="{00000000-D8DC-4300-84E0-55DCF76BB297}"/>
            </c:ext>
          </c:extLst>
        </c:ser>
        <c:ser>
          <c:idx val="1"/>
          <c:order val="1"/>
          <c:tx>
            <c:strRef>
              <c:f>Sheet1!$C$1</c:f>
              <c:strCache>
                <c:ptCount val="1"/>
                <c:pt idx="0">
                  <c:v>MA APCD (CY)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2020</c:v>
                </c:pt>
                <c:pt idx="2">
                  <c:v>2021</c:v>
                </c:pt>
                <c:pt idx="3">
                  <c:v>2022</c:v>
                </c:pt>
              </c:numCache>
            </c:numRef>
          </c:cat>
          <c:val>
            <c:numRef>
              <c:f>Sheet1!$C$2:$C$5</c:f>
              <c:numCache>
                <c:formatCode>_(* #,##0_);_(* \(#,##0\);_(* "-"??_);_(@_)</c:formatCode>
                <c:ptCount val="4"/>
                <c:pt idx="0">
                  <c:v>351147</c:v>
                </c:pt>
                <c:pt idx="1">
                  <c:v>253303</c:v>
                </c:pt>
                <c:pt idx="2">
                  <c:v>347701</c:v>
                </c:pt>
                <c:pt idx="3">
                  <c:v>364276</c:v>
                </c:pt>
              </c:numCache>
            </c:numRef>
          </c:val>
          <c:extLst>
            <c:ext xmlns:c16="http://schemas.microsoft.com/office/drawing/2014/chart" uri="{C3380CC4-5D6E-409C-BE32-E72D297353CC}">
              <c16:uniqueId val="{00000001-D8DC-4300-84E0-55DCF76BB297}"/>
            </c:ext>
          </c:extLst>
        </c:ser>
        <c:dLbls>
          <c:dLblPos val="outEnd"/>
          <c:showLegendKey val="0"/>
          <c:showVal val="1"/>
          <c:showCatName val="0"/>
          <c:showSerName val="0"/>
          <c:showPercent val="0"/>
          <c:showBubbleSize val="0"/>
        </c:dLbls>
        <c:gapWidth val="219"/>
        <c:overlap val="-27"/>
        <c:axId val="1247834991"/>
        <c:axId val="1172311968"/>
      </c:barChart>
      <c:catAx>
        <c:axId val="1247834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2311968"/>
        <c:crosses val="autoZero"/>
        <c:auto val="1"/>
        <c:lblAlgn val="ctr"/>
        <c:lblOffset val="100"/>
        <c:noMultiLvlLbl val="0"/>
      </c:catAx>
      <c:valAx>
        <c:axId val="1172311968"/>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783499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2225">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8BF273-6613-4B98-AD43-35689AD7F566}"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CCE025-6D7B-4D96-8F14-316C9FAB0551}" type="slidenum">
              <a:rPr lang="en-US" smtClean="0"/>
              <a:t>‹#›</a:t>
            </a:fld>
            <a:endParaRPr lang="en-US"/>
          </a:p>
        </p:txBody>
      </p:sp>
    </p:spTree>
    <p:extLst>
      <p:ext uri="{BB962C8B-B14F-4D97-AF65-F5344CB8AC3E}">
        <p14:creationId xmlns:p14="http://schemas.microsoft.com/office/powerpoint/2010/main" val="3704007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CCE025-6D7B-4D96-8F14-316C9FAB0551}" type="slidenum">
              <a:rPr lang="en-US" smtClean="0"/>
              <a:t>1</a:t>
            </a:fld>
            <a:endParaRPr lang="en-US"/>
          </a:p>
        </p:txBody>
      </p:sp>
    </p:spTree>
    <p:extLst>
      <p:ext uri="{BB962C8B-B14F-4D97-AF65-F5344CB8AC3E}">
        <p14:creationId xmlns:p14="http://schemas.microsoft.com/office/powerpoint/2010/main" val="3620304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CCE025-6D7B-4D96-8F14-316C9FAB0551}" type="slidenum">
              <a:rPr lang="en-US" smtClean="0"/>
              <a:t>7</a:t>
            </a:fld>
            <a:endParaRPr lang="en-US"/>
          </a:p>
        </p:txBody>
      </p:sp>
    </p:spTree>
    <p:extLst>
      <p:ext uri="{BB962C8B-B14F-4D97-AF65-F5344CB8AC3E}">
        <p14:creationId xmlns:p14="http://schemas.microsoft.com/office/powerpoint/2010/main" val="3523822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29CDB-980D-860A-9FF8-00BF92EABB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EEDD75-78E9-943D-A717-01EFD21C42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CE133A-17F3-B924-CE11-815084F08F09}"/>
              </a:ext>
            </a:extLst>
          </p:cNvPr>
          <p:cNvSpPr>
            <a:spLocks noGrp="1"/>
          </p:cNvSpPr>
          <p:nvPr>
            <p:ph type="dt" sz="half" idx="10"/>
          </p:nvPr>
        </p:nvSpPr>
        <p:spPr/>
        <p:txBody>
          <a:bodyPr/>
          <a:lstStyle/>
          <a:p>
            <a:fld id="{AB13C699-E6DE-A340-9D72-F7BB39535468}" type="datetimeFigureOut">
              <a:rPr lang="en-US" smtClean="0"/>
              <a:t>9/24/2024</a:t>
            </a:fld>
            <a:endParaRPr lang="en-US"/>
          </a:p>
        </p:txBody>
      </p:sp>
      <p:sp>
        <p:nvSpPr>
          <p:cNvPr id="5" name="Footer Placeholder 4">
            <a:extLst>
              <a:ext uri="{FF2B5EF4-FFF2-40B4-BE49-F238E27FC236}">
                <a16:creationId xmlns:a16="http://schemas.microsoft.com/office/drawing/2014/main" id="{4CBD2704-9B88-C11A-E3D4-E12F08766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6B41D-F9FE-A129-4CE0-6A97EFD89BB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23559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5EF7-CEB1-0C66-D0B2-6945909E13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14A197-C319-C571-AEAC-A3EFD1BC1B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13E141-FDE3-E0A4-0CE2-833EB73E2E82}"/>
              </a:ext>
            </a:extLst>
          </p:cNvPr>
          <p:cNvSpPr>
            <a:spLocks noGrp="1"/>
          </p:cNvSpPr>
          <p:nvPr>
            <p:ph type="dt" sz="half" idx="10"/>
          </p:nvPr>
        </p:nvSpPr>
        <p:spPr/>
        <p:txBody>
          <a:bodyPr/>
          <a:lstStyle/>
          <a:p>
            <a:fld id="{AB13C699-E6DE-A340-9D72-F7BB39535468}" type="datetimeFigureOut">
              <a:rPr lang="en-US" smtClean="0"/>
              <a:t>9/24/2024</a:t>
            </a:fld>
            <a:endParaRPr lang="en-US"/>
          </a:p>
        </p:txBody>
      </p:sp>
      <p:sp>
        <p:nvSpPr>
          <p:cNvPr id="5" name="Footer Placeholder 4">
            <a:extLst>
              <a:ext uri="{FF2B5EF4-FFF2-40B4-BE49-F238E27FC236}">
                <a16:creationId xmlns:a16="http://schemas.microsoft.com/office/drawing/2014/main" id="{3708F122-5330-E540-554D-8D80437BB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57918-3BC3-8CCC-7934-4FA013E156F9}"/>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35467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622F65-DA02-E016-E0A3-31E1F58F9A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CF7979-F6AA-6995-FBFA-A080EB39BE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9A4D4-2EDF-7A7B-4C1C-82D6F5E17B77}"/>
              </a:ext>
            </a:extLst>
          </p:cNvPr>
          <p:cNvSpPr>
            <a:spLocks noGrp="1"/>
          </p:cNvSpPr>
          <p:nvPr>
            <p:ph type="dt" sz="half" idx="10"/>
          </p:nvPr>
        </p:nvSpPr>
        <p:spPr/>
        <p:txBody>
          <a:bodyPr/>
          <a:lstStyle/>
          <a:p>
            <a:fld id="{AB13C699-E6DE-A340-9D72-F7BB39535468}" type="datetimeFigureOut">
              <a:rPr lang="en-US" smtClean="0"/>
              <a:t>9/24/2024</a:t>
            </a:fld>
            <a:endParaRPr lang="en-US"/>
          </a:p>
        </p:txBody>
      </p:sp>
      <p:sp>
        <p:nvSpPr>
          <p:cNvPr id="5" name="Footer Placeholder 4">
            <a:extLst>
              <a:ext uri="{FF2B5EF4-FFF2-40B4-BE49-F238E27FC236}">
                <a16:creationId xmlns:a16="http://schemas.microsoft.com/office/drawing/2014/main" id="{BE1A6B3D-9E2C-09E6-41B5-5984BF30BA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E7ADE-F3CB-F8B3-EAC2-BED7A3F9212B}"/>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32143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A8FA-4268-9A4D-5B3A-C539BC1844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AB8E00-B68D-6186-E28D-F504B4B41E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86C96-F319-6FAC-C485-53C4295D1FCB}"/>
              </a:ext>
            </a:extLst>
          </p:cNvPr>
          <p:cNvSpPr>
            <a:spLocks noGrp="1"/>
          </p:cNvSpPr>
          <p:nvPr>
            <p:ph type="dt" sz="half" idx="10"/>
          </p:nvPr>
        </p:nvSpPr>
        <p:spPr/>
        <p:txBody>
          <a:bodyPr/>
          <a:lstStyle/>
          <a:p>
            <a:fld id="{AB13C699-E6DE-A340-9D72-F7BB39535468}" type="datetimeFigureOut">
              <a:rPr lang="en-US" smtClean="0"/>
              <a:t>9/24/2024</a:t>
            </a:fld>
            <a:endParaRPr lang="en-US"/>
          </a:p>
        </p:txBody>
      </p:sp>
      <p:sp>
        <p:nvSpPr>
          <p:cNvPr id="5" name="Footer Placeholder 4">
            <a:extLst>
              <a:ext uri="{FF2B5EF4-FFF2-40B4-BE49-F238E27FC236}">
                <a16:creationId xmlns:a16="http://schemas.microsoft.com/office/drawing/2014/main" id="{42E019A0-047A-A951-C0CE-49FE5376B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7D56D-3827-F4A1-BC60-1C03A6A7F24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289883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D369-CE07-C3AC-AAFE-D506E047D6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0353EF-3892-C865-9342-3E0EBFBCB8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FCBF51-7BC0-5BB6-AA88-E961360EA249}"/>
              </a:ext>
            </a:extLst>
          </p:cNvPr>
          <p:cNvSpPr>
            <a:spLocks noGrp="1"/>
          </p:cNvSpPr>
          <p:nvPr>
            <p:ph type="dt" sz="half" idx="10"/>
          </p:nvPr>
        </p:nvSpPr>
        <p:spPr/>
        <p:txBody>
          <a:bodyPr/>
          <a:lstStyle/>
          <a:p>
            <a:fld id="{AB13C699-E6DE-A340-9D72-F7BB39535468}" type="datetimeFigureOut">
              <a:rPr lang="en-US" smtClean="0"/>
              <a:t>9/24/2024</a:t>
            </a:fld>
            <a:endParaRPr lang="en-US"/>
          </a:p>
        </p:txBody>
      </p:sp>
      <p:sp>
        <p:nvSpPr>
          <p:cNvPr id="5" name="Footer Placeholder 4">
            <a:extLst>
              <a:ext uri="{FF2B5EF4-FFF2-40B4-BE49-F238E27FC236}">
                <a16:creationId xmlns:a16="http://schemas.microsoft.com/office/drawing/2014/main" id="{3B44E788-33F3-BCC8-8DD7-4B50B0EDA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6E126-81D5-4A2B-D056-3ABB0FA5683F}"/>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3820720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B82E-AC5F-621F-A492-6053A4EA73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95224C-2301-652B-B331-20E8756762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C26DF1-450C-D8F4-88B6-7FF93F1FFF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08A1C4-D999-64A0-C579-A77B53D5245C}"/>
              </a:ext>
            </a:extLst>
          </p:cNvPr>
          <p:cNvSpPr>
            <a:spLocks noGrp="1"/>
          </p:cNvSpPr>
          <p:nvPr>
            <p:ph type="dt" sz="half" idx="10"/>
          </p:nvPr>
        </p:nvSpPr>
        <p:spPr/>
        <p:txBody>
          <a:bodyPr/>
          <a:lstStyle/>
          <a:p>
            <a:fld id="{AB13C699-E6DE-A340-9D72-F7BB39535468}" type="datetimeFigureOut">
              <a:rPr lang="en-US" smtClean="0"/>
              <a:t>9/24/2024</a:t>
            </a:fld>
            <a:endParaRPr lang="en-US"/>
          </a:p>
        </p:txBody>
      </p:sp>
      <p:sp>
        <p:nvSpPr>
          <p:cNvPr id="6" name="Footer Placeholder 5">
            <a:extLst>
              <a:ext uri="{FF2B5EF4-FFF2-40B4-BE49-F238E27FC236}">
                <a16:creationId xmlns:a16="http://schemas.microsoft.com/office/drawing/2014/main" id="{DBAE471C-86DF-1563-EEF4-9EA3CB6631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19950-3354-121A-4D61-1F434CDC153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220417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D6630-832F-6AA0-3F93-F800CBDFA8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E0A48A-47E6-B8CA-C073-C0724576DE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CBBD8E-7D09-1DCE-710F-166C0EDD01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A6DE05-18A5-6AE7-7716-9A1688CDEA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BC41E5-9F4C-84A9-5D03-CD7D8233BA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14BD51-D4A6-825A-453A-61CAE2592FD6}"/>
              </a:ext>
            </a:extLst>
          </p:cNvPr>
          <p:cNvSpPr>
            <a:spLocks noGrp="1"/>
          </p:cNvSpPr>
          <p:nvPr>
            <p:ph type="dt" sz="half" idx="10"/>
          </p:nvPr>
        </p:nvSpPr>
        <p:spPr/>
        <p:txBody>
          <a:bodyPr/>
          <a:lstStyle/>
          <a:p>
            <a:fld id="{AB13C699-E6DE-A340-9D72-F7BB39535468}" type="datetimeFigureOut">
              <a:rPr lang="en-US" smtClean="0"/>
              <a:t>9/24/2024</a:t>
            </a:fld>
            <a:endParaRPr lang="en-US"/>
          </a:p>
        </p:txBody>
      </p:sp>
      <p:sp>
        <p:nvSpPr>
          <p:cNvPr id="8" name="Footer Placeholder 7">
            <a:extLst>
              <a:ext uri="{FF2B5EF4-FFF2-40B4-BE49-F238E27FC236}">
                <a16:creationId xmlns:a16="http://schemas.microsoft.com/office/drawing/2014/main" id="{715F989D-C9EB-4B5F-F6CC-ED7F37BE0A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FA12C5-9BAB-3565-3E84-4DE91901F7AC}"/>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8419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D3C9C-2D59-E25C-F484-17257EAC58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31B542-5554-3D86-C5CB-6125989A18B2}"/>
              </a:ext>
            </a:extLst>
          </p:cNvPr>
          <p:cNvSpPr>
            <a:spLocks noGrp="1"/>
          </p:cNvSpPr>
          <p:nvPr>
            <p:ph type="dt" sz="half" idx="10"/>
          </p:nvPr>
        </p:nvSpPr>
        <p:spPr/>
        <p:txBody>
          <a:bodyPr/>
          <a:lstStyle/>
          <a:p>
            <a:fld id="{AB13C699-E6DE-A340-9D72-F7BB39535468}" type="datetimeFigureOut">
              <a:rPr lang="en-US" smtClean="0"/>
              <a:t>9/24/2024</a:t>
            </a:fld>
            <a:endParaRPr lang="en-US"/>
          </a:p>
        </p:txBody>
      </p:sp>
      <p:sp>
        <p:nvSpPr>
          <p:cNvPr id="4" name="Footer Placeholder 3">
            <a:extLst>
              <a:ext uri="{FF2B5EF4-FFF2-40B4-BE49-F238E27FC236}">
                <a16:creationId xmlns:a16="http://schemas.microsoft.com/office/drawing/2014/main" id="{E41EAD66-A8B5-B2B3-5954-6A9F90D5F4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F9A426-5916-E4B6-DEAF-F7D6D02B4C43}"/>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491208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85909-B0FE-7945-3E51-8DB3BA107580}"/>
              </a:ext>
            </a:extLst>
          </p:cNvPr>
          <p:cNvSpPr>
            <a:spLocks noGrp="1"/>
          </p:cNvSpPr>
          <p:nvPr>
            <p:ph type="dt" sz="half" idx="10"/>
          </p:nvPr>
        </p:nvSpPr>
        <p:spPr/>
        <p:txBody>
          <a:bodyPr/>
          <a:lstStyle/>
          <a:p>
            <a:fld id="{AB13C699-E6DE-A340-9D72-F7BB39535468}" type="datetimeFigureOut">
              <a:rPr lang="en-US" smtClean="0"/>
              <a:t>9/24/2024</a:t>
            </a:fld>
            <a:endParaRPr lang="en-US"/>
          </a:p>
        </p:txBody>
      </p:sp>
      <p:sp>
        <p:nvSpPr>
          <p:cNvPr id="3" name="Footer Placeholder 2">
            <a:extLst>
              <a:ext uri="{FF2B5EF4-FFF2-40B4-BE49-F238E27FC236}">
                <a16:creationId xmlns:a16="http://schemas.microsoft.com/office/drawing/2014/main" id="{53D78A1B-833B-5A5B-CAA6-8352FA26DD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82FA04-1474-7C1D-F2B0-D881BF3D7F16}"/>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4198772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45334-E7C8-8A6D-FC77-E8ABAACAE3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E2D68B-EA21-A441-BC82-3805804F9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86DC13-7CD9-8227-2258-025E5870D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C11E45-016C-01D4-4F97-ABCABF5FFB84}"/>
              </a:ext>
            </a:extLst>
          </p:cNvPr>
          <p:cNvSpPr>
            <a:spLocks noGrp="1"/>
          </p:cNvSpPr>
          <p:nvPr>
            <p:ph type="dt" sz="half" idx="10"/>
          </p:nvPr>
        </p:nvSpPr>
        <p:spPr/>
        <p:txBody>
          <a:bodyPr/>
          <a:lstStyle/>
          <a:p>
            <a:fld id="{AB13C699-E6DE-A340-9D72-F7BB39535468}" type="datetimeFigureOut">
              <a:rPr lang="en-US" smtClean="0"/>
              <a:t>9/24/2024</a:t>
            </a:fld>
            <a:endParaRPr lang="en-US"/>
          </a:p>
        </p:txBody>
      </p:sp>
      <p:sp>
        <p:nvSpPr>
          <p:cNvPr id="6" name="Footer Placeholder 5">
            <a:extLst>
              <a:ext uri="{FF2B5EF4-FFF2-40B4-BE49-F238E27FC236}">
                <a16:creationId xmlns:a16="http://schemas.microsoft.com/office/drawing/2014/main" id="{8E921F39-D1A9-3BC6-F417-50C9F4B6E7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53B30-CDDD-266C-4583-D055A0D01A6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1595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FD993-8C3A-5012-D6A4-01DC4CA32B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8B84F4-4B95-D9BD-0E35-D8D9FDE565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5969C5-99D3-5798-37A0-779F03C0E1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EFD72E-FEAC-3C19-036C-157764F53306}"/>
              </a:ext>
            </a:extLst>
          </p:cNvPr>
          <p:cNvSpPr>
            <a:spLocks noGrp="1"/>
          </p:cNvSpPr>
          <p:nvPr>
            <p:ph type="dt" sz="half" idx="10"/>
          </p:nvPr>
        </p:nvSpPr>
        <p:spPr/>
        <p:txBody>
          <a:bodyPr/>
          <a:lstStyle/>
          <a:p>
            <a:fld id="{AB13C699-E6DE-A340-9D72-F7BB39535468}" type="datetimeFigureOut">
              <a:rPr lang="en-US" smtClean="0"/>
              <a:t>9/24/2024</a:t>
            </a:fld>
            <a:endParaRPr lang="en-US"/>
          </a:p>
        </p:txBody>
      </p:sp>
      <p:sp>
        <p:nvSpPr>
          <p:cNvPr id="6" name="Footer Placeholder 5">
            <a:extLst>
              <a:ext uri="{FF2B5EF4-FFF2-40B4-BE49-F238E27FC236}">
                <a16:creationId xmlns:a16="http://schemas.microsoft.com/office/drawing/2014/main" id="{B7268180-DB4B-6154-6B3B-23E4059488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D2202-CBBC-3DE1-FB3A-600875E46CD6}"/>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285383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8E71A9-57A5-71B8-FC5E-7EC589095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A80E1E-61FA-8995-84E8-86867DD123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DA625-745D-0AE0-F50E-5A3B01C786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3C699-E6DE-A340-9D72-F7BB39535468}" type="datetimeFigureOut">
              <a:rPr lang="en-US" smtClean="0"/>
              <a:t>9/24/2024</a:t>
            </a:fld>
            <a:endParaRPr lang="en-US"/>
          </a:p>
        </p:txBody>
      </p:sp>
      <p:sp>
        <p:nvSpPr>
          <p:cNvPr id="5" name="Footer Placeholder 4">
            <a:extLst>
              <a:ext uri="{FF2B5EF4-FFF2-40B4-BE49-F238E27FC236}">
                <a16:creationId xmlns:a16="http://schemas.microsoft.com/office/drawing/2014/main" id="{05C0FD83-85A1-E22A-37C4-D61FEF8AE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09D11D-1BDF-3531-9939-AA6D2C62E6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DCCC9-53D2-6244-BBB6-77A96A4145E6}" type="slidenum">
              <a:rPr lang="en-US" smtClean="0"/>
              <a:t>‹#›</a:t>
            </a:fld>
            <a:endParaRPr lang="en-US"/>
          </a:p>
        </p:txBody>
      </p:sp>
    </p:spTree>
    <p:extLst>
      <p:ext uri="{BB962C8B-B14F-4D97-AF65-F5344CB8AC3E}">
        <p14:creationId xmlns:p14="http://schemas.microsoft.com/office/powerpoint/2010/main" val="528776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chiamass.gov/apcd-application-received-and-commenting/" TargetMode="External"/><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www.chiamass.gov/apcd-data-submission-guides/" TargetMode="External"/><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s://www.mass.gov/doc/2-trends-in-spending-and-care-delivery-2023-ctr/download" TargetMode="External"/><Relationship Id="rId4" Type="http://schemas.openxmlformats.org/officeDocument/2006/relationships/hyperlink" Target="https://www.milbank.org/wp-content/uploads/2024/03/Grouping-Outpatient-Hospital-Claims-for-Utliization-and-Spending-Trend-Analyses.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www.chiamass.gov/ma-apcd-and-case-mix-user-workgroup-information/" TargetMode="External"/><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apcd.data@state.ma.us" TargetMode="External"/><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hyperlink" Target="https://www.irbnet.org/release/home.html" TargetMode="External"/><Relationship Id="rId5" Type="http://schemas.openxmlformats.org/officeDocument/2006/relationships/image" Target="../media/image22.emf"/><Relationship Id="rId4" Type="http://schemas.openxmlformats.org/officeDocument/2006/relationships/hyperlink" Target="mailto:casemix.data@state.ma.u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chiamass.gov/case-mix-data/" TargetMode="External"/><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www.chiamass.gov/case-mix-data-documentation-archive/"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www.chiamass.gov/ma-apc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Decorative: Orange sidebar">
            <a:extLst>
              <a:ext uri="{FF2B5EF4-FFF2-40B4-BE49-F238E27FC236}">
                <a16:creationId xmlns:a16="http://schemas.microsoft.com/office/drawing/2014/main" id="{270FA1EA-23C5-DEFC-891A-2D791C8F9BBA}"/>
              </a:ext>
              <a:ext uri="{C183D7F6-B498-43B3-948B-1728B52AA6E4}">
                <adec:decorative xmlns:adec="http://schemas.microsoft.com/office/drawing/2017/decorative" val="1"/>
              </a:ext>
            </a:extLst>
          </p:cNvPr>
          <p:cNvSpPr/>
          <p:nvPr/>
        </p:nvSpPr>
        <p:spPr>
          <a:xfrm>
            <a:off x="-4847" y="-1936"/>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resentation Title">
            <a:extLst>
              <a:ext uri="{FF2B5EF4-FFF2-40B4-BE49-F238E27FC236}">
                <a16:creationId xmlns:a16="http://schemas.microsoft.com/office/drawing/2014/main" id="{9C25D8BB-7720-19D3-D34F-DEF8D0F7A5D6}"/>
              </a:ext>
            </a:extLst>
          </p:cNvPr>
          <p:cNvSpPr txBox="1">
            <a:spLocks/>
          </p:cNvSpPr>
          <p:nvPr/>
        </p:nvSpPr>
        <p:spPr>
          <a:xfrm>
            <a:off x="986657" y="1537878"/>
            <a:ext cx="10626968"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6600" dirty="0">
                <a:solidFill>
                  <a:schemeClr val="bg1"/>
                </a:solidFill>
                <a:latin typeface="Arial" panose="020B0604020202020204" pitchFamily="34" charset="0"/>
                <a:ea typeface="+mn-ea"/>
                <a:cs typeface="Arial" panose="020B0604020202020204" pitchFamily="34" charset="0"/>
              </a:rPr>
              <a:t>CHIA Data User Workgroup</a:t>
            </a:r>
          </a:p>
        </p:txBody>
      </p:sp>
      <p:sp>
        <p:nvSpPr>
          <p:cNvPr id="7" name="Name &amp; Date">
            <a:extLst>
              <a:ext uri="{FF2B5EF4-FFF2-40B4-BE49-F238E27FC236}">
                <a16:creationId xmlns:a16="http://schemas.microsoft.com/office/drawing/2014/main" id="{9AD3CCE8-62E5-16B4-5226-2F2BB0581B3E}"/>
              </a:ext>
            </a:extLst>
          </p:cNvPr>
          <p:cNvSpPr txBox="1"/>
          <p:nvPr/>
        </p:nvSpPr>
        <p:spPr>
          <a:xfrm>
            <a:off x="986657" y="3061610"/>
            <a:ext cx="8397487" cy="1785104"/>
          </a:xfrm>
          <a:prstGeom prst="rect">
            <a:avLst/>
          </a:prstGeom>
          <a:noFill/>
        </p:spPr>
        <p:txBody>
          <a:bodyPr wrap="square" rtlCol="0">
            <a:spAutoFit/>
          </a:bodyPr>
          <a:lstStyle/>
          <a:p>
            <a:pPr>
              <a:spcBef>
                <a:spcPts val="1200"/>
              </a:spcBef>
            </a:pPr>
            <a:r>
              <a:rPr lang="en-US" sz="2000" dirty="0">
                <a:solidFill>
                  <a:schemeClr val="bg1"/>
                </a:solidFill>
                <a:latin typeface="Arial" panose="020B0604020202020204" pitchFamily="34" charset="0"/>
                <a:cs typeface="Arial" panose="020B0604020202020204" pitchFamily="34" charset="0"/>
              </a:rPr>
              <a:t>Donald Kirkwood, Manager of Data Release and Procurement</a:t>
            </a:r>
          </a:p>
          <a:p>
            <a:pPr>
              <a:spcBef>
                <a:spcPts val="1200"/>
              </a:spcBef>
            </a:pPr>
            <a:r>
              <a:rPr lang="en-US" sz="2000" dirty="0">
                <a:solidFill>
                  <a:schemeClr val="bg1"/>
                </a:solidFill>
                <a:latin typeface="Arial" panose="020B0604020202020204" pitchFamily="34" charset="0"/>
                <a:cs typeface="Arial" panose="020B0604020202020204" pitchFamily="34" charset="0"/>
              </a:rPr>
              <a:t>Anne Medinus, Senior Research Account Specialist</a:t>
            </a:r>
          </a:p>
          <a:p>
            <a:pPr>
              <a:spcBef>
                <a:spcPts val="1200"/>
              </a:spcBef>
            </a:pPr>
            <a:r>
              <a:rPr lang="en-US" sz="2000" dirty="0">
                <a:solidFill>
                  <a:schemeClr val="bg1"/>
                </a:solidFill>
                <a:latin typeface="Arial" panose="020B0604020202020204" pitchFamily="34" charset="0"/>
                <a:cs typeface="Arial" panose="020B0604020202020204" pitchFamily="34" charset="0"/>
              </a:rPr>
              <a:t>Sylvia Hobbs, Associate Director of Data Strategy and User Support</a:t>
            </a:r>
          </a:p>
          <a:p>
            <a:pPr>
              <a:spcBef>
                <a:spcPts val="1200"/>
              </a:spcBef>
            </a:pPr>
            <a:r>
              <a:rPr lang="en-US" sz="2000" dirty="0">
                <a:solidFill>
                  <a:schemeClr val="bg1"/>
                </a:solidFill>
                <a:latin typeface="Arial" panose="020B0604020202020204" pitchFamily="34" charset="0"/>
                <a:cs typeface="Arial" panose="020B0604020202020204" pitchFamily="34" charset="0"/>
              </a:rPr>
              <a:t>September 24, 2024</a:t>
            </a:r>
          </a:p>
        </p:txBody>
      </p:sp>
      <p:sp>
        <p:nvSpPr>
          <p:cNvPr id="8" name="Footer">
            <a:extLst>
              <a:ext uri="{FF2B5EF4-FFF2-40B4-BE49-F238E27FC236}">
                <a16:creationId xmlns:a16="http://schemas.microsoft.com/office/drawing/2014/main" id="{A6C39D8E-0FBD-FD09-78BD-4A82D2F583BA}"/>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bg1"/>
                </a:solidFill>
              </a:rPr>
              <a:t>CHIA Data User Workgroup  |  September 24, 2024</a:t>
            </a:r>
          </a:p>
        </p:txBody>
      </p:sp>
      <p:cxnSp>
        <p:nvCxnSpPr>
          <p:cNvPr id="9" name="Decorative: horizontal rule">
            <a:extLst>
              <a:ext uri="{FF2B5EF4-FFF2-40B4-BE49-F238E27FC236}">
                <a16:creationId xmlns:a16="http://schemas.microsoft.com/office/drawing/2014/main" id="{4C4E9E53-94D2-B624-B91B-20D01E3A9A6F}"/>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CHIA Logo" descr="CHIA logo">
            <a:extLst>
              <a:ext uri="{FF2B5EF4-FFF2-40B4-BE49-F238E27FC236}">
                <a16:creationId xmlns:a16="http://schemas.microsoft.com/office/drawing/2014/main" id="{2A76CA9A-1E03-E86F-4C83-4BDE0187B549}"/>
              </a:ext>
            </a:extLst>
          </p:cNvPr>
          <p:cNvPicPr>
            <a:picLocks noChangeAspect="1"/>
          </p:cNvPicPr>
          <p:nvPr/>
        </p:nvPicPr>
        <p:blipFill>
          <a:blip r:embed="rId3"/>
          <a:stretch>
            <a:fillRect/>
          </a:stretch>
        </p:blipFill>
        <p:spPr>
          <a:xfrm>
            <a:off x="11145130" y="6299971"/>
            <a:ext cx="475741" cy="475741"/>
          </a:xfrm>
          <a:prstGeom prst="rect">
            <a:avLst/>
          </a:prstGeom>
        </p:spPr>
      </p:pic>
    </p:spTree>
    <p:extLst>
      <p:ext uri="{BB962C8B-B14F-4D97-AF65-F5344CB8AC3E}">
        <p14:creationId xmlns:p14="http://schemas.microsoft.com/office/powerpoint/2010/main" val="3888889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10</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643813" y="170544"/>
            <a:ext cx="1135535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b="1" dirty="0">
                <a:solidFill>
                  <a:schemeClr val="tx2"/>
                </a:solidFill>
                <a:latin typeface="Arial" panose="020B0604020202020204" pitchFamily="34" charset="0"/>
                <a:ea typeface="+mn-ea"/>
                <a:cs typeface="Arial" panose="020B0604020202020204" pitchFamily="34" charset="0"/>
              </a:rPr>
              <a:t>Data Applications Received and Commenting</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September 24,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0" name="TextBox 9">
            <a:extLst>
              <a:ext uri="{FF2B5EF4-FFF2-40B4-BE49-F238E27FC236}">
                <a16:creationId xmlns:a16="http://schemas.microsoft.com/office/drawing/2014/main" id="{75F6E151-CE22-CED0-258F-1A85F114A862}"/>
              </a:ext>
            </a:extLst>
          </p:cNvPr>
          <p:cNvSpPr txBox="1"/>
          <p:nvPr/>
        </p:nvSpPr>
        <p:spPr>
          <a:xfrm>
            <a:off x="737118" y="909649"/>
            <a:ext cx="11336694" cy="646331"/>
          </a:xfrm>
          <a:prstGeom prst="rect">
            <a:avLst/>
          </a:prstGeom>
          <a:noFill/>
        </p:spPr>
        <p:txBody>
          <a:bodyPr wrap="square">
            <a:spAutoFit/>
          </a:bodyPr>
          <a:lstStyle/>
          <a:p>
            <a:pPr lvl="1">
              <a:buClr>
                <a:schemeClr val="accent1"/>
              </a:buClr>
            </a:pPr>
            <a:r>
              <a:rPr lang="en-US" sz="1800" dirty="0">
                <a:cs typeface="Arial"/>
              </a:rPr>
              <a:t>You can visit the CHIA website </a:t>
            </a:r>
            <a:r>
              <a:rPr lang="en-US" sz="1800" dirty="0">
                <a:cs typeface="Arial"/>
                <a:hlinkClick r:id="rId3"/>
              </a:rPr>
              <a:t>https://www.chiamass.gov/apcd-application-received-and-commenting/</a:t>
            </a:r>
            <a:r>
              <a:rPr lang="en-US" sz="1800" dirty="0">
                <a:cs typeface="Arial"/>
              </a:rPr>
              <a:t> </a:t>
            </a:r>
          </a:p>
          <a:p>
            <a:pPr lvl="1">
              <a:buClr>
                <a:schemeClr val="accent1"/>
              </a:buClr>
            </a:pPr>
            <a:r>
              <a:rPr lang="en-US" sz="1800" dirty="0"/>
              <a:t>to check non-government applications received, </a:t>
            </a:r>
            <a:r>
              <a:rPr lang="en-US" dirty="0"/>
              <a:t>awaiting public comments, and approved.</a:t>
            </a:r>
            <a:endParaRPr lang="en-US" sz="1800" dirty="0">
              <a:solidFill>
                <a:schemeClr val="accent6"/>
              </a:solidFill>
              <a:cs typeface="Arial"/>
            </a:endParaRPr>
          </a:p>
        </p:txBody>
      </p:sp>
      <p:pic>
        <p:nvPicPr>
          <p:cNvPr id="6" name="Picture 5">
            <a:extLst>
              <a:ext uri="{FF2B5EF4-FFF2-40B4-BE49-F238E27FC236}">
                <a16:creationId xmlns:a16="http://schemas.microsoft.com/office/drawing/2014/main" id="{227234D7-BF89-20D0-4899-DDCF528ED273}"/>
              </a:ext>
            </a:extLst>
          </p:cNvPr>
          <p:cNvPicPr>
            <a:picLocks noChangeAspect="1"/>
          </p:cNvPicPr>
          <p:nvPr/>
        </p:nvPicPr>
        <p:blipFill>
          <a:blip r:embed="rId4"/>
          <a:srcRect l="18750" t="24444" r="18917" b="16297"/>
          <a:stretch/>
        </p:blipFill>
        <p:spPr>
          <a:xfrm>
            <a:off x="1814261" y="1587199"/>
            <a:ext cx="8563478" cy="4579400"/>
          </a:xfrm>
          <a:prstGeom prst="rect">
            <a:avLst/>
          </a:prstGeom>
          <a:ln w="22225">
            <a:solidFill>
              <a:schemeClr val="accent1"/>
            </a:solidFill>
          </a:ln>
        </p:spPr>
      </p:pic>
    </p:spTree>
    <p:extLst>
      <p:ext uri="{BB962C8B-B14F-4D97-AF65-F5344CB8AC3E}">
        <p14:creationId xmlns:p14="http://schemas.microsoft.com/office/powerpoint/2010/main" val="2404888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87CE4B48-06A0-BB65-2C81-56762F887270}"/>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chemeClr val="bg1"/>
                </a:solidFill>
              </a:rPr>
              <a:pPr/>
              <a:t>11</a:t>
            </a:fld>
            <a:endParaRPr lang="en-US" dirty="0">
              <a:solidFill>
                <a:schemeClr val="bg1"/>
              </a:solidFill>
            </a:endParaRPr>
          </a:p>
        </p:txBody>
      </p:sp>
      <p:sp>
        <p:nvSpPr>
          <p:cNvPr id="7" name="Footer Placeholder 4">
            <a:extLst>
              <a:ext uri="{FF2B5EF4-FFF2-40B4-BE49-F238E27FC236}">
                <a16:creationId xmlns:a16="http://schemas.microsoft.com/office/drawing/2014/main" id="{C1A82333-4671-8B84-3A6E-5FC44006FE2D}"/>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bg1"/>
                </a:solidFill>
              </a:rPr>
              <a:t>CHIA Data User Workgroup  |  September 24, 2024</a:t>
            </a:r>
          </a:p>
        </p:txBody>
      </p:sp>
      <p:sp>
        <p:nvSpPr>
          <p:cNvPr id="3" name="Decorative: Orange Sidebar">
            <a:extLst>
              <a:ext uri="{FF2B5EF4-FFF2-40B4-BE49-F238E27FC236}">
                <a16:creationId xmlns:a16="http://schemas.microsoft.com/office/drawing/2014/main" id="{58877063-A12E-127D-7A18-5D692EBFDEEC}"/>
              </a:ext>
              <a:ext uri="{C183D7F6-B498-43B3-948B-1728B52AA6E4}">
                <adec:decorative xmlns:adec="http://schemas.microsoft.com/office/drawing/2017/decorative" val="1"/>
              </a:ext>
            </a:extLst>
          </p:cNvPr>
          <p:cNvSpPr/>
          <p:nvPr/>
        </p:nvSpPr>
        <p:spPr>
          <a:xfrm>
            <a:off x="0" y="9427"/>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dline">
            <a:extLst>
              <a:ext uri="{FF2B5EF4-FFF2-40B4-BE49-F238E27FC236}">
                <a16:creationId xmlns:a16="http://schemas.microsoft.com/office/drawing/2014/main" id="{4F94C746-DEB8-D3E3-3763-12C030A60404}"/>
              </a:ext>
            </a:extLst>
          </p:cNvPr>
          <p:cNvSpPr txBox="1">
            <a:spLocks/>
          </p:cNvSpPr>
          <p:nvPr/>
        </p:nvSpPr>
        <p:spPr>
          <a:xfrm>
            <a:off x="525518" y="1710598"/>
            <a:ext cx="11214538"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6600" dirty="0">
                <a:solidFill>
                  <a:schemeClr val="bg1"/>
                </a:solidFill>
                <a:latin typeface="Arial" panose="020B0604020202020204" pitchFamily="34" charset="0"/>
                <a:ea typeface="+mn-ea"/>
                <a:cs typeface="Arial" panose="020B0604020202020204" pitchFamily="34" charset="0"/>
              </a:rPr>
              <a:t>Data User Support Questions</a:t>
            </a:r>
          </a:p>
        </p:txBody>
      </p:sp>
      <p:cxnSp>
        <p:nvCxnSpPr>
          <p:cNvPr id="6" name="Decorative: horizontal rule">
            <a:extLst>
              <a:ext uri="{FF2B5EF4-FFF2-40B4-BE49-F238E27FC236}">
                <a16:creationId xmlns:a16="http://schemas.microsoft.com/office/drawing/2014/main" id="{AA30DF04-E1BF-F511-B59A-3E648DB9925B}"/>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Decorative: CHIA Logo">
            <a:extLst>
              <a:ext uri="{FF2B5EF4-FFF2-40B4-BE49-F238E27FC236}">
                <a16:creationId xmlns:a16="http://schemas.microsoft.com/office/drawing/2014/main" id="{8ED95456-9743-C89B-9B50-3C0E092632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45130" y="6299971"/>
            <a:ext cx="475741" cy="475741"/>
          </a:xfrm>
          <a:prstGeom prst="rect">
            <a:avLst/>
          </a:prstGeom>
        </p:spPr>
      </p:pic>
      <p:sp>
        <p:nvSpPr>
          <p:cNvPr id="9" name="Decorative: Orange sidebar">
            <a:extLst>
              <a:ext uri="{FF2B5EF4-FFF2-40B4-BE49-F238E27FC236}">
                <a16:creationId xmlns:a16="http://schemas.microsoft.com/office/drawing/2014/main" id="{7464B198-C71F-47FA-2EB9-359AE1EB4348}"/>
              </a:ext>
              <a:ext uri="{C183D7F6-B498-43B3-948B-1728B52AA6E4}">
                <adec:decorative xmlns:adec="http://schemas.microsoft.com/office/drawing/2017/decorative" val="1"/>
              </a:ext>
            </a:extLst>
          </p:cNvPr>
          <p:cNvSpPr/>
          <p:nvPr/>
        </p:nvSpPr>
        <p:spPr>
          <a:xfrm>
            <a:off x="-4847" y="1524"/>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53468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12</a:t>
            </a:fld>
            <a:endParaRPr lang="en-US"/>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September 24,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6" name="TextBox 5">
            <a:extLst>
              <a:ext uri="{FF2B5EF4-FFF2-40B4-BE49-F238E27FC236}">
                <a16:creationId xmlns:a16="http://schemas.microsoft.com/office/drawing/2014/main" id="{9BF6BFFC-E27B-B843-AA66-C890DA324C1E}"/>
              </a:ext>
            </a:extLst>
          </p:cNvPr>
          <p:cNvSpPr txBox="1"/>
          <p:nvPr/>
        </p:nvSpPr>
        <p:spPr>
          <a:xfrm>
            <a:off x="543958" y="195682"/>
            <a:ext cx="8939231" cy="1631216"/>
          </a:xfrm>
          <a:prstGeom prst="rect">
            <a:avLst/>
          </a:prstGeom>
          <a:noFill/>
        </p:spPr>
        <p:txBody>
          <a:bodyPr wrap="square">
            <a:spAutoFit/>
          </a:bodyPr>
          <a:lstStyle/>
          <a:p>
            <a:pPr marL="0" marR="0">
              <a:spcBef>
                <a:spcPts val="0"/>
              </a:spcBef>
              <a:spcAft>
                <a:spcPts val="0"/>
              </a:spcAft>
            </a:pPr>
            <a:r>
              <a:rPr lang="en-US" sz="2000" b="1" dirty="0">
                <a:solidFill>
                  <a:schemeClr val="tx2"/>
                </a:solidFill>
                <a:latin typeface="Arial" panose="020B0604020202020204" pitchFamily="34" charset="0"/>
                <a:ea typeface="+mn-ea"/>
                <a:cs typeface="Arial" panose="020B0604020202020204" pitchFamily="34" charset="0"/>
              </a:rPr>
              <a:t>Question</a:t>
            </a:r>
            <a:r>
              <a:rPr lang="en-US" sz="2000" b="1" dirty="0">
                <a:solidFill>
                  <a:schemeClr val="tx2"/>
                </a:solidFill>
                <a:latin typeface="Arial" panose="020B0604020202020204" pitchFamily="34" charset="0"/>
                <a:cs typeface="Arial" panose="020B0604020202020204" pitchFamily="34" charset="0"/>
              </a:rPr>
              <a:t>: We are trying to classify every claim by insurance type in broad classes </a:t>
            </a:r>
            <a:r>
              <a:rPr lang="en-US" sz="2000" b="1" u="sng" dirty="0">
                <a:solidFill>
                  <a:schemeClr val="tx2"/>
                </a:solidFill>
                <a:latin typeface="Arial" panose="020B0604020202020204" pitchFamily="34" charset="0"/>
                <a:cs typeface="Arial" panose="020B0604020202020204" pitchFamily="34" charset="0"/>
              </a:rPr>
              <a:t>Commercial</a:t>
            </a:r>
            <a:r>
              <a:rPr lang="en-US" sz="2000" b="1" dirty="0">
                <a:solidFill>
                  <a:schemeClr val="tx2"/>
                </a:solidFill>
                <a:latin typeface="Arial" panose="020B0604020202020204" pitchFamily="34" charset="0"/>
                <a:cs typeface="Arial" panose="020B0604020202020204" pitchFamily="34" charset="0"/>
              </a:rPr>
              <a:t>, </a:t>
            </a:r>
            <a:r>
              <a:rPr lang="en-US" sz="2000" b="1" u="sng" dirty="0">
                <a:solidFill>
                  <a:schemeClr val="tx2"/>
                </a:solidFill>
                <a:latin typeface="Arial" panose="020B0604020202020204" pitchFamily="34" charset="0"/>
                <a:cs typeface="Arial" panose="020B0604020202020204" pitchFamily="34" charset="0"/>
              </a:rPr>
              <a:t>Medicaid</a:t>
            </a:r>
            <a:r>
              <a:rPr lang="en-US" sz="2000" b="1" dirty="0">
                <a:solidFill>
                  <a:schemeClr val="tx2"/>
                </a:solidFill>
                <a:latin typeface="Arial" panose="020B0604020202020204" pitchFamily="34" charset="0"/>
                <a:cs typeface="Arial" panose="020B0604020202020204" pitchFamily="34" charset="0"/>
              </a:rPr>
              <a:t>, </a:t>
            </a:r>
            <a:r>
              <a:rPr lang="en-US" sz="2000" b="1" u="sng" dirty="0">
                <a:solidFill>
                  <a:schemeClr val="tx2"/>
                </a:solidFill>
                <a:latin typeface="Arial" panose="020B0604020202020204" pitchFamily="34" charset="0"/>
                <a:cs typeface="Arial" panose="020B0604020202020204" pitchFamily="34" charset="0"/>
              </a:rPr>
              <a:t>Medicare</a:t>
            </a:r>
            <a:r>
              <a:rPr lang="en-US" sz="2000" b="1" dirty="0">
                <a:solidFill>
                  <a:schemeClr val="tx2"/>
                </a:solidFill>
                <a:latin typeface="Arial" panose="020B0604020202020204" pitchFamily="34" charset="0"/>
                <a:cs typeface="Arial" panose="020B0604020202020204" pitchFamily="34" charset="0"/>
              </a:rPr>
              <a:t>, and </a:t>
            </a:r>
            <a:r>
              <a:rPr lang="en-US" sz="2000" b="1" u="sng" dirty="0">
                <a:solidFill>
                  <a:schemeClr val="tx2"/>
                </a:solidFill>
                <a:latin typeface="Arial" panose="020B0604020202020204" pitchFamily="34" charset="0"/>
                <a:cs typeface="Arial" panose="020B0604020202020204" pitchFamily="34" charset="0"/>
              </a:rPr>
              <a:t>Other</a:t>
            </a:r>
            <a:r>
              <a:rPr lang="en-US" sz="2000" b="1" dirty="0">
                <a:solidFill>
                  <a:schemeClr val="tx2"/>
                </a:solidFill>
                <a:latin typeface="Arial" panose="020B0604020202020204" pitchFamily="34" charset="0"/>
                <a:cs typeface="Arial" panose="020B0604020202020204" pitchFamily="34" charset="0"/>
              </a:rPr>
              <a:t>. However, a significant number of dental claims (57%) are associated with Medicare. This seems like too many for dental claims. What is the expected distribution of dental claims products types?</a:t>
            </a:r>
            <a:endParaRPr lang="en-US" sz="1800" b="1" dirty="0">
              <a:solidFill>
                <a:schemeClr val="tx2"/>
              </a:solidFill>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213E6DC1-B96D-2DDC-EB02-95A9A6D13A85}"/>
              </a:ext>
            </a:extLst>
          </p:cNvPr>
          <p:cNvSpPr txBox="1"/>
          <p:nvPr/>
        </p:nvSpPr>
        <p:spPr>
          <a:xfrm>
            <a:off x="496750" y="1867072"/>
            <a:ext cx="11531996" cy="923330"/>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Answer</a:t>
            </a:r>
            <a:r>
              <a:rPr lang="en-US" dirty="0">
                <a:latin typeface="Arial" panose="020B0604020202020204" pitchFamily="34" charset="0"/>
                <a:cs typeface="Arial" panose="020B0604020202020204" pitchFamily="34" charset="0"/>
              </a:rPr>
              <a:t>:  In MA APCD CY2021 and CY2022 releases, Medicare is less than 1% of the annual dental claim line volume. The highest proportion of insurance type products in the dental claims are Medicaid, followed by Preferred Provider Organization (See Table 1 below). </a:t>
            </a:r>
            <a:endParaRPr lang="en-US" sz="2000" dirty="0">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44F287D8-74A2-753C-09A2-30BACF124CAF}"/>
              </a:ext>
            </a:extLst>
          </p:cNvPr>
          <p:cNvGrpSpPr/>
          <p:nvPr/>
        </p:nvGrpSpPr>
        <p:grpSpPr>
          <a:xfrm>
            <a:off x="9516187" y="296924"/>
            <a:ext cx="2360664" cy="1570147"/>
            <a:chOff x="9286240" y="296923"/>
            <a:chExt cx="2590612" cy="1856989"/>
          </a:xfrm>
        </p:grpSpPr>
        <p:pic>
          <p:nvPicPr>
            <p:cNvPr id="17" name="Picture 16">
              <a:extLst>
                <a:ext uri="{FF2B5EF4-FFF2-40B4-BE49-F238E27FC236}">
                  <a16:creationId xmlns:a16="http://schemas.microsoft.com/office/drawing/2014/main" id="{FD3EA6B1-73B9-3912-C769-CDACBB00BF76}"/>
                </a:ext>
              </a:extLst>
            </p:cNvPr>
            <p:cNvPicPr>
              <a:picLocks noChangeAspect="1"/>
            </p:cNvPicPr>
            <p:nvPr/>
          </p:nvPicPr>
          <p:blipFill>
            <a:blip r:embed="rId3"/>
            <a:stretch>
              <a:fillRect/>
            </a:stretch>
          </p:blipFill>
          <p:spPr>
            <a:xfrm>
              <a:off x="9286240" y="296923"/>
              <a:ext cx="2590612" cy="1856989"/>
            </a:xfrm>
            <a:prstGeom prst="flowChartAlternateProcess">
              <a:avLst/>
            </a:prstGeom>
            <a:ln w="19050">
              <a:solidFill>
                <a:schemeClr val="accent1"/>
              </a:solidFill>
            </a:ln>
          </p:spPr>
        </p:pic>
        <p:sp>
          <p:nvSpPr>
            <p:cNvPr id="18" name="TextBox 17">
              <a:extLst>
                <a:ext uri="{FF2B5EF4-FFF2-40B4-BE49-F238E27FC236}">
                  <a16:creationId xmlns:a16="http://schemas.microsoft.com/office/drawing/2014/main" id="{9DBE2D4C-2A87-0B61-7D23-C758C5427B19}"/>
                </a:ext>
              </a:extLst>
            </p:cNvPr>
            <p:cNvSpPr txBox="1"/>
            <p:nvPr/>
          </p:nvSpPr>
          <p:spPr>
            <a:xfrm>
              <a:off x="9525362" y="424515"/>
              <a:ext cx="2162474" cy="899086"/>
            </a:xfrm>
            <a:prstGeom prst="rect">
              <a:avLst/>
            </a:prstGeom>
            <a:solidFill>
              <a:schemeClr val="bg1">
                <a:alpha val="74000"/>
              </a:schemeClr>
            </a:solidFill>
          </p:spPr>
          <p:txBody>
            <a:bodyPr wrap="square" lIns="18288" tIns="18288" rIns="18288" bIns="18288" rtlCol="0">
              <a:spAutoFit/>
            </a:bodyPr>
            <a:lstStyle/>
            <a:p>
              <a:r>
                <a:rPr lang="en-US" sz="2200" b="1" dirty="0"/>
                <a:t>Insurance Type Code Product</a:t>
              </a:r>
            </a:p>
            <a:p>
              <a:endParaRPr lang="en-US" sz="300" b="1" dirty="0"/>
            </a:p>
          </p:txBody>
        </p:sp>
      </p:grpSp>
      <p:pic>
        <p:nvPicPr>
          <p:cNvPr id="23" name="Picture 22">
            <a:extLst>
              <a:ext uri="{FF2B5EF4-FFF2-40B4-BE49-F238E27FC236}">
                <a16:creationId xmlns:a16="http://schemas.microsoft.com/office/drawing/2014/main" id="{63589680-7CC7-EB01-5AE7-3201F1F71A44}"/>
              </a:ext>
            </a:extLst>
          </p:cNvPr>
          <p:cNvPicPr>
            <a:picLocks noChangeAspect="1"/>
          </p:cNvPicPr>
          <p:nvPr/>
        </p:nvPicPr>
        <p:blipFill>
          <a:blip r:embed="rId4"/>
          <a:stretch>
            <a:fillRect/>
          </a:stretch>
        </p:blipFill>
        <p:spPr>
          <a:xfrm>
            <a:off x="1473080" y="3055512"/>
            <a:ext cx="7962900" cy="3143250"/>
          </a:xfrm>
          <a:prstGeom prst="rect">
            <a:avLst/>
          </a:prstGeom>
        </p:spPr>
      </p:pic>
      <p:grpSp>
        <p:nvGrpSpPr>
          <p:cNvPr id="26" name="Group 25">
            <a:extLst>
              <a:ext uri="{FF2B5EF4-FFF2-40B4-BE49-F238E27FC236}">
                <a16:creationId xmlns:a16="http://schemas.microsoft.com/office/drawing/2014/main" id="{A40346ED-516D-8DB2-743B-27D14E9E74A4}"/>
              </a:ext>
            </a:extLst>
          </p:cNvPr>
          <p:cNvGrpSpPr/>
          <p:nvPr/>
        </p:nvGrpSpPr>
        <p:grpSpPr>
          <a:xfrm>
            <a:off x="9966201" y="5890985"/>
            <a:ext cx="1729048" cy="307777"/>
            <a:chOff x="9966201" y="5890985"/>
            <a:chExt cx="1729048" cy="307777"/>
          </a:xfrm>
        </p:grpSpPr>
        <p:sp>
          <p:nvSpPr>
            <p:cNvPr id="24" name="TextBox 23">
              <a:extLst>
                <a:ext uri="{FF2B5EF4-FFF2-40B4-BE49-F238E27FC236}">
                  <a16:creationId xmlns:a16="http://schemas.microsoft.com/office/drawing/2014/main" id="{FA2839A0-A392-5223-DE74-005BAE0F6AD2}"/>
                </a:ext>
              </a:extLst>
            </p:cNvPr>
            <p:cNvSpPr txBox="1"/>
            <p:nvPr/>
          </p:nvSpPr>
          <p:spPr>
            <a:xfrm>
              <a:off x="9966201" y="5890985"/>
              <a:ext cx="922112" cy="307777"/>
            </a:xfrm>
            <a:prstGeom prst="rect">
              <a:avLst/>
            </a:prstGeom>
            <a:noFill/>
          </p:spPr>
          <p:txBody>
            <a:bodyPr wrap="none" rtlCol="0">
              <a:spAutoFit/>
            </a:bodyPr>
            <a:lstStyle/>
            <a:p>
              <a:r>
                <a:rPr lang="en-US" sz="1400" dirty="0">
                  <a:solidFill>
                    <a:srgbClr val="FF0000"/>
                  </a:solidFill>
                </a:rPr>
                <a:t>continued</a:t>
              </a:r>
            </a:p>
          </p:txBody>
        </p:sp>
        <p:sp>
          <p:nvSpPr>
            <p:cNvPr id="25" name="Arrow: Right 24">
              <a:extLst>
                <a:ext uri="{FF2B5EF4-FFF2-40B4-BE49-F238E27FC236}">
                  <a16:creationId xmlns:a16="http://schemas.microsoft.com/office/drawing/2014/main" id="{FBD2A3D8-6E3E-3B2A-B147-D7F6362F4C8F}"/>
                </a:ext>
              </a:extLst>
            </p:cNvPr>
            <p:cNvSpPr/>
            <p:nvPr/>
          </p:nvSpPr>
          <p:spPr>
            <a:xfrm>
              <a:off x="10888313" y="5971280"/>
              <a:ext cx="806936" cy="12622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6C606B14-E03C-124A-FB79-680E233AA7E7}"/>
              </a:ext>
            </a:extLst>
          </p:cNvPr>
          <p:cNvSpPr txBox="1"/>
          <p:nvPr/>
        </p:nvSpPr>
        <p:spPr>
          <a:xfrm>
            <a:off x="1481872" y="2754558"/>
            <a:ext cx="8034315" cy="384721"/>
          </a:xfrm>
          <a:prstGeom prst="rect">
            <a:avLst/>
          </a:prstGeom>
          <a:noFill/>
        </p:spPr>
        <p:txBody>
          <a:bodyPr wrap="none" rtlCol="0">
            <a:spAutoFit/>
          </a:bodyPr>
          <a:lstStyle/>
          <a:p>
            <a:r>
              <a:rPr lang="en-US" sz="1900" b="1" u="sng" dirty="0">
                <a:solidFill>
                  <a:schemeClr val="accent1"/>
                </a:solidFill>
              </a:rPr>
              <a:t>Table 1. MA APCD Dental Claim Line Volume by Insurance Type Code Product</a:t>
            </a:r>
          </a:p>
        </p:txBody>
      </p:sp>
    </p:spTree>
    <p:extLst>
      <p:ext uri="{BB962C8B-B14F-4D97-AF65-F5344CB8AC3E}">
        <p14:creationId xmlns:p14="http://schemas.microsoft.com/office/powerpoint/2010/main" val="1756270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13</a:t>
            </a:fld>
            <a:endParaRPr lang="en-US"/>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September 24,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213E6DC1-B96D-2DDC-EB02-95A9A6D13A85}"/>
              </a:ext>
            </a:extLst>
          </p:cNvPr>
          <p:cNvSpPr txBox="1"/>
          <p:nvPr/>
        </p:nvSpPr>
        <p:spPr>
          <a:xfrm>
            <a:off x="416559" y="145730"/>
            <a:ext cx="11575101" cy="1815882"/>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Answer (continued)</a:t>
            </a:r>
            <a:r>
              <a:rPr lang="en-US" sz="1600" dirty="0">
                <a:latin typeface="Arial" panose="020B0604020202020204" pitchFamily="34" charset="0"/>
                <a:cs typeface="Arial" panose="020B0604020202020204" pitchFamily="34" charset="0"/>
              </a:rPr>
              <a:t>: The </a:t>
            </a:r>
            <a:r>
              <a:rPr lang="en-US" sz="1600" b="1" dirty="0">
                <a:latin typeface="Arial" panose="020B0604020202020204" pitchFamily="34" charset="0"/>
                <a:cs typeface="Arial" panose="020B0604020202020204" pitchFamily="34" charset="0"/>
              </a:rPr>
              <a:t>Insurance Type Code Product </a:t>
            </a:r>
            <a:r>
              <a:rPr lang="en-US" sz="1600" dirty="0">
                <a:latin typeface="Arial" panose="020B0604020202020204" pitchFamily="34" charset="0"/>
                <a:cs typeface="Arial" panose="020B0604020202020204" pitchFamily="34" charset="0"/>
              </a:rPr>
              <a:t>field is in the member eligibility file (ME003)</a:t>
            </a:r>
          </a:p>
          <a:p>
            <a:r>
              <a:rPr lang="en-US" sz="1600" dirty="0">
                <a:latin typeface="Arial" panose="020B0604020202020204" pitchFamily="34" charset="0"/>
                <a:cs typeface="Arial" panose="020B0604020202020204" pitchFamily="34" charset="0"/>
              </a:rPr>
              <a:t>that defines the type of insurance under which the member's eligibility is maintained. The medical claims</a:t>
            </a:r>
          </a:p>
          <a:p>
            <a:r>
              <a:rPr lang="en-US" sz="1600" dirty="0">
                <a:latin typeface="Arial" panose="020B0604020202020204" pitchFamily="34" charset="0"/>
                <a:cs typeface="Arial" panose="020B0604020202020204" pitchFamily="34" charset="0"/>
              </a:rPr>
              <a:t>(MC003), dental claims (DC003), and pharmacy claims (PC003) code is the type of insurance under</a:t>
            </a:r>
          </a:p>
          <a:p>
            <a:r>
              <a:rPr lang="en-US" sz="1600" dirty="0">
                <a:latin typeface="Arial" panose="020B0604020202020204" pitchFamily="34" charset="0"/>
                <a:cs typeface="Arial" panose="020B0604020202020204" pitchFamily="34" charset="0"/>
              </a:rPr>
              <a:t>which this patient's claim line was processed. The product line of business (PR004) is the line of </a:t>
            </a:r>
          </a:p>
          <a:p>
            <a:r>
              <a:rPr lang="en-US" sz="1600" dirty="0">
                <a:latin typeface="Arial" panose="020B0604020202020204" pitchFamily="34" charset="0"/>
                <a:cs typeface="Arial" panose="020B0604020202020204" pitchFamily="34" charset="0"/>
              </a:rPr>
              <a:t>business that the product follows.  </a:t>
            </a:r>
            <a:r>
              <a:rPr lang="en-US" sz="1600" b="1" dirty="0">
                <a:latin typeface="Arial" panose="020B0604020202020204" pitchFamily="34" charset="0"/>
                <a:cs typeface="Arial" panose="020B0604020202020204" pitchFamily="34" charset="0"/>
              </a:rPr>
              <a:t>Data users should review the look-up values in the submission </a:t>
            </a:r>
          </a:p>
          <a:p>
            <a:r>
              <a:rPr lang="en-US" sz="1600" b="1" dirty="0">
                <a:latin typeface="Arial" panose="020B0604020202020204" pitchFamily="34" charset="0"/>
                <a:cs typeface="Arial" panose="020B0604020202020204" pitchFamily="34" charset="0"/>
              </a:rPr>
              <a:t>guide. </a:t>
            </a:r>
            <a:r>
              <a:rPr lang="en-US" sz="1600" dirty="0">
                <a:latin typeface="Arial" panose="020B0604020202020204" pitchFamily="34" charset="0"/>
                <a:cs typeface="Arial" panose="020B0604020202020204" pitchFamily="34" charset="0"/>
              </a:rPr>
              <a:t>The values differ by file type. For example, the dental claims field (DC003) contains the value 17 </a:t>
            </a:r>
          </a:p>
          <a:p>
            <a:r>
              <a:rPr lang="en-US" sz="1600" dirty="0">
                <a:latin typeface="Arial" panose="020B0604020202020204" pitchFamily="34" charset="0"/>
                <a:cs typeface="Arial" panose="020B0604020202020204" pitchFamily="34" charset="0"/>
              </a:rPr>
              <a:t>(Dental Maintenance Organization) not present in the medical claims look-up values. See below.</a:t>
            </a:r>
          </a:p>
        </p:txBody>
      </p:sp>
      <p:grpSp>
        <p:nvGrpSpPr>
          <p:cNvPr id="26" name="Group 25">
            <a:extLst>
              <a:ext uri="{FF2B5EF4-FFF2-40B4-BE49-F238E27FC236}">
                <a16:creationId xmlns:a16="http://schemas.microsoft.com/office/drawing/2014/main" id="{A40346ED-516D-8DB2-743B-27D14E9E74A4}"/>
              </a:ext>
            </a:extLst>
          </p:cNvPr>
          <p:cNvGrpSpPr/>
          <p:nvPr/>
        </p:nvGrpSpPr>
        <p:grpSpPr>
          <a:xfrm>
            <a:off x="9966201" y="5890985"/>
            <a:ext cx="1729048" cy="307777"/>
            <a:chOff x="9966201" y="5890985"/>
            <a:chExt cx="1729048" cy="307777"/>
          </a:xfrm>
        </p:grpSpPr>
        <p:sp>
          <p:nvSpPr>
            <p:cNvPr id="24" name="TextBox 23">
              <a:extLst>
                <a:ext uri="{FF2B5EF4-FFF2-40B4-BE49-F238E27FC236}">
                  <a16:creationId xmlns:a16="http://schemas.microsoft.com/office/drawing/2014/main" id="{FA2839A0-A392-5223-DE74-005BAE0F6AD2}"/>
                </a:ext>
              </a:extLst>
            </p:cNvPr>
            <p:cNvSpPr txBox="1"/>
            <p:nvPr/>
          </p:nvSpPr>
          <p:spPr>
            <a:xfrm>
              <a:off x="9966201" y="5890985"/>
              <a:ext cx="922112" cy="307777"/>
            </a:xfrm>
            <a:prstGeom prst="rect">
              <a:avLst/>
            </a:prstGeom>
            <a:noFill/>
          </p:spPr>
          <p:txBody>
            <a:bodyPr wrap="none" rtlCol="0">
              <a:spAutoFit/>
            </a:bodyPr>
            <a:lstStyle/>
            <a:p>
              <a:r>
                <a:rPr lang="en-US" sz="1400" dirty="0">
                  <a:solidFill>
                    <a:srgbClr val="FF0000"/>
                  </a:solidFill>
                </a:rPr>
                <a:t>continued</a:t>
              </a:r>
            </a:p>
          </p:txBody>
        </p:sp>
        <p:sp>
          <p:nvSpPr>
            <p:cNvPr id="25" name="Arrow: Right 24">
              <a:extLst>
                <a:ext uri="{FF2B5EF4-FFF2-40B4-BE49-F238E27FC236}">
                  <a16:creationId xmlns:a16="http://schemas.microsoft.com/office/drawing/2014/main" id="{FBD2A3D8-6E3E-3B2A-B147-D7F6362F4C8F}"/>
                </a:ext>
              </a:extLst>
            </p:cNvPr>
            <p:cNvSpPr/>
            <p:nvPr/>
          </p:nvSpPr>
          <p:spPr>
            <a:xfrm>
              <a:off x="10888313" y="5971280"/>
              <a:ext cx="806936" cy="12622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604F054E-4450-000E-180E-78ED455FCC96}"/>
              </a:ext>
            </a:extLst>
          </p:cNvPr>
          <p:cNvPicPr>
            <a:picLocks noChangeAspect="1"/>
          </p:cNvPicPr>
          <p:nvPr/>
        </p:nvPicPr>
        <p:blipFill>
          <a:blip r:embed="rId3"/>
          <a:stretch>
            <a:fillRect/>
          </a:stretch>
        </p:blipFill>
        <p:spPr>
          <a:xfrm>
            <a:off x="3617428" y="2420231"/>
            <a:ext cx="6223075" cy="3677272"/>
          </a:xfrm>
          <a:prstGeom prst="rect">
            <a:avLst/>
          </a:prstGeom>
        </p:spPr>
      </p:pic>
      <p:pic>
        <p:nvPicPr>
          <p:cNvPr id="5" name="Picture 4">
            <a:extLst>
              <a:ext uri="{FF2B5EF4-FFF2-40B4-BE49-F238E27FC236}">
                <a16:creationId xmlns:a16="http://schemas.microsoft.com/office/drawing/2014/main" id="{3832F858-0A70-8AF5-BFF7-4AA799F63B30}"/>
              </a:ext>
            </a:extLst>
          </p:cNvPr>
          <p:cNvPicPr>
            <a:picLocks noChangeAspect="1"/>
          </p:cNvPicPr>
          <p:nvPr/>
        </p:nvPicPr>
        <p:blipFill>
          <a:blip r:embed="rId4"/>
          <a:stretch>
            <a:fillRect/>
          </a:stretch>
        </p:blipFill>
        <p:spPr>
          <a:xfrm>
            <a:off x="9966201" y="195641"/>
            <a:ext cx="2025460" cy="1358853"/>
          </a:xfrm>
          <a:prstGeom prst="rect">
            <a:avLst/>
          </a:prstGeom>
        </p:spPr>
      </p:pic>
      <p:sp>
        <p:nvSpPr>
          <p:cNvPr id="10" name="TextBox 9">
            <a:extLst>
              <a:ext uri="{FF2B5EF4-FFF2-40B4-BE49-F238E27FC236}">
                <a16:creationId xmlns:a16="http://schemas.microsoft.com/office/drawing/2014/main" id="{6BF99633-3030-D264-7B2F-C37372D82A38}"/>
              </a:ext>
            </a:extLst>
          </p:cNvPr>
          <p:cNvSpPr txBox="1"/>
          <p:nvPr/>
        </p:nvSpPr>
        <p:spPr>
          <a:xfrm>
            <a:off x="3617428" y="2025121"/>
            <a:ext cx="6269601" cy="384721"/>
          </a:xfrm>
          <a:prstGeom prst="rect">
            <a:avLst/>
          </a:prstGeom>
          <a:noFill/>
        </p:spPr>
        <p:txBody>
          <a:bodyPr wrap="none" rtlCol="0">
            <a:spAutoFit/>
          </a:bodyPr>
          <a:lstStyle/>
          <a:p>
            <a:r>
              <a:rPr lang="en-US" sz="1900" b="1" u="sng" dirty="0">
                <a:solidFill>
                  <a:schemeClr val="accent1"/>
                </a:solidFill>
              </a:rPr>
              <a:t>Dental Claims Insurance Type Code Product Lookup Values</a:t>
            </a:r>
          </a:p>
        </p:txBody>
      </p:sp>
      <p:sp>
        <p:nvSpPr>
          <p:cNvPr id="11" name="Arrow: Right 10">
            <a:extLst>
              <a:ext uri="{FF2B5EF4-FFF2-40B4-BE49-F238E27FC236}">
                <a16:creationId xmlns:a16="http://schemas.microsoft.com/office/drawing/2014/main" id="{38E48045-9E65-AA8E-6F98-EB01BEC5D013}"/>
              </a:ext>
            </a:extLst>
          </p:cNvPr>
          <p:cNvSpPr/>
          <p:nvPr/>
        </p:nvSpPr>
        <p:spPr>
          <a:xfrm>
            <a:off x="499381" y="3618818"/>
            <a:ext cx="3054850" cy="8820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Code 17 is unique to Dental Claims</a:t>
            </a:r>
          </a:p>
        </p:txBody>
      </p:sp>
    </p:spTree>
    <p:extLst>
      <p:ext uri="{BB962C8B-B14F-4D97-AF65-F5344CB8AC3E}">
        <p14:creationId xmlns:p14="http://schemas.microsoft.com/office/powerpoint/2010/main" val="1771419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14</a:t>
            </a:fld>
            <a:endParaRPr lang="en-US"/>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September 24,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4" name="TextBox 13">
            <a:extLst>
              <a:ext uri="{FF2B5EF4-FFF2-40B4-BE49-F238E27FC236}">
                <a16:creationId xmlns:a16="http://schemas.microsoft.com/office/drawing/2014/main" id="{04C10F73-7D01-5209-01B7-2F43054F382D}"/>
              </a:ext>
            </a:extLst>
          </p:cNvPr>
          <p:cNvSpPr txBox="1"/>
          <p:nvPr/>
        </p:nvSpPr>
        <p:spPr>
          <a:xfrm>
            <a:off x="308113" y="140407"/>
            <a:ext cx="11883887" cy="1569660"/>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Answer (continued)</a:t>
            </a:r>
            <a:r>
              <a:rPr lang="en-US" sz="1600" dirty="0">
                <a:latin typeface="Arial" panose="020B0604020202020204" pitchFamily="34" charset="0"/>
                <a:cs typeface="Arial" panose="020B0604020202020204" pitchFamily="34" charset="0"/>
              </a:rPr>
              <a:t>: The submission guide look-up values for the </a:t>
            </a:r>
            <a:r>
              <a:rPr lang="en-US" sz="1600" b="1" dirty="0">
                <a:latin typeface="Arial" panose="020B0604020202020204" pitchFamily="34" charset="0"/>
                <a:cs typeface="Arial" panose="020B0604020202020204" pitchFamily="34" charset="0"/>
              </a:rPr>
              <a:t>Insurance Type Code Products</a:t>
            </a:r>
            <a:r>
              <a:rPr lang="en-US" sz="1600" dirty="0">
                <a:latin typeface="Arial" panose="020B0604020202020204" pitchFamily="34" charset="0"/>
                <a:cs typeface="Arial" panose="020B0604020202020204" pitchFamily="34" charset="0"/>
              </a:rPr>
              <a:t> can be found at the following link: </a:t>
            </a:r>
            <a:r>
              <a:rPr lang="en-US" sz="1600" dirty="0">
                <a:latin typeface="Arial" panose="020B0604020202020204" pitchFamily="34" charset="0"/>
                <a:cs typeface="Arial" panose="020B0604020202020204" pitchFamily="34" charset="0"/>
                <a:hlinkClick r:id="rId3"/>
              </a:rPr>
              <a:t>https://www.chiamass.gov/apcd-data-submission-guides/</a:t>
            </a:r>
            <a:r>
              <a:rPr lang="en-US" sz="1600" dirty="0">
                <a:latin typeface="Arial" panose="020B0604020202020204" pitchFamily="34" charset="0"/>
                <a:cs typeface="Arial" panose="020B0604020202020204" pitchFamily="34" charset="0"/>
              </a:rPr>
              <a:t>. The literature shows the most common aggregations are Commercial (Private), Public, and Other (see Table 1 below). Within these common aggregations, there have been sub-category stratifications, for example, metal level (ME121) benefits in member’s eligibility file used in risk assessment, with Bronze plans having the lowest premiums but highest out-of-pocket costs and Platinum plans offering the highest premiums with the lowest out-of-pocket costs (see Table 2 below) and products line of business in the eligibility file (ME055, See Table 3 below). </a:t>
            </a:r>
          </a:p>
        </p:txBody>
      </p:sp>
      <p:sp>
        <p:nvSpPr>
          <p:cNvPr id="23" name="TextBox 22">
            <a:extLst>
              <a:ext uri="{FF2B5EF4-FFF2-40B4-BE49-F238E27FC236}">
                <a16:creationId xmlns:a16="http://schemas.microsoft.com/office/drawing/2014/main" id="{4A598620-8370-A56F-EF5A-AB6FF8359B87}"/>
              </a:ext>
            </a:extLst>
          </p:cNvPr>
          <p:cNvSpPr txBox="1"/>
          <p:nvPr/>
        </p:nvSpPr>
        <p:spPr>
          <a:xfrm>
            <a:off x="526360" y="2064966"/>
            <a:ext cx="5803423" cy="4154984"/>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1. Commercial (Private) Insurance:</a:t>
            </a:r>
          </a:p>
          <a:p>
            <a:pPr lvl="1"/>
            <a:r>
              <a:rPr lang="en-US" sz="1200" dirty="0">
                <a:latin typeface="Arial" panose="020B0604020202020204" pitchFamily="34" charset="0"/>
                <a:cs typeface="Arial" panose="020B0604020202020204" pitchFamily="34" charset="0"/>
              </a:rPr>
              <a:t>Preferred Provider Organization (PPO)</a:t>
            </a:r>
          </a:p>
          <a:p>
            <a:pPr lvl="1"/>
            <a:r>
              <a:rPr lang="en-US" sz="1200" dirty="0">
                <a:latin typeface="Arial" panose="020B0604020202020204" pitchFamily="34" charset="0"/>
                <a:cs typeface="Arial" panose="020B0604020202020204" pitchFamily="34" charset="0"/>
              </a:rPr>
              <a:t>Health Maintenance Organization (HMO)</a:t>
            </a:r>
          </a:p>
          <a:p>
            <a:pPr lvl="1"/>
            <a:r>
              <a:rPr lang="en-US" sz="1200" dirty="0">
                <a:latin typeface="Arial" panose="020B0604020202020204" pitchFamily="34" charset="0"/>
                <a:cs typeface="Arial" panose="020B0604020202020204" pitchFamily="34" charset="0"/>
              </a:rPr>
              <a:t>Exclusive Provider Organization (EPO)</a:t>
            </a:r>
          </a:p>
          <a:p>
            <a:pPr lvl="1"/>
            <a:r>
              <a:rPr lang="en-US" sz="1200" dirty="0">
                <a:latin typeface="Arial" panose="020B0604020202020204" pitchFamily="34" charset="0"/>
                <a:cs typeface="Arial" panose="020B0604020202020204" pitchFamily="34" charset="0"/>
              </a:rPr>
              <a:t>Point of Service (POS)</a:t>
            </a:r>
          </a:p>
          <a:p>
            <a:pPr lvl="1"/>
            <a:r>
              <a:rPr lang="en-US" sz="1200" dirty="0">
                <a:latin typeface="Arial" panose="020B0604020202020204" pitchFamily="34" charset="0"/>
                <a:cs typeface="Arial" panose="020B0604020202020204" pitchFamily="34" charset="0"/>
              </a:rPr>
              <a:t>Indemnity Insurance</a:t>
            </a:r>
          </a:p>
          <a:p>
            <a:pPr lvl="1"/>
            <a:r>
              <a:rPr lang="en-US" sz="1200" dirty="0">
                <a:latin typeface="Arial" panose="020B0604020202020204" pitchFamily="34" charset="0"/>
                <a:cs typeface="Arial" panose="020B0604020202020204" pitchFamily="34" charset="0"/>
              </a:rPr>
              <a:t>Other High-Deductible Health Plans</a:t>
            </a:r>
          </a:p>
          <a:p>
            <a:pPr lvl="1"/>
            <a:r>
              <a:rPr lang="en-US" sz="1200" dirty="0">
                <a:latin typeface="Arial" panose="020B0604020202020204" pitchFamily="34" charset="0"/>
                <a:cs typeface="Arial" panose="020B0604020202020204" pitchFamily="34" charset="0"/>
              </a:rPr>
              <a:t>Blue Cross / Blue Shield</a:t>
            </a:r>
          </a:p>
          <a:p>
            <a:r>
              <a:rPr lang="en-US" sz="1200" b="1" dirty="0">
                <a:latin typeface="Arial" panose="020B0604020202020204" pitchFamily="34" charset="0"/>
                <a:cs typeface="Arial" panose="020B0604020202020204" pitchFamily="34" charset="0"/>
              </a:rPr>
              <a:t>2. Public Insurance:</a:t>
            </a:r>
          </a:p>
          <a:p>
            <a:pPr lvl="1"/>
            <a:r>
              <a:rPr lang="en-US" sz="1200" dirty="0">
                <a:latin typeface="Arial" panose="020B0604020202020204" pitchFamily="34" charset="0"/>
                <a:cs typeface="Arial" panose="020B0604020202020204" pitchFamily="34" charset="0"/>
              </a:rPr>
              <a:t>Medicare (Part A, Part B, Part C/Medicare Advantage, Part D)</a:t>
            </a:r>
          </a:p>
          <a:p>
            <a:pPr lvl="1"/>
            <a:r>
              <a:rPr lang="en-US" sz="1200" dirty="0">
                <a:latin typeface="Arial" panose="020B0604020202020204" pitchFamily="34" charset="0"/>
                <a:cs typeface="Arial" panose="020B0604020202020204" pitchFamily="34" charset="0"/>
              </a:rPr>
              <a:t>Medicaid (including Medicaid Managed Care Organizations)</a:t>
            </a:r>
          </a:p>
          <a:p>
            <a:pPr lvl="1"/>
            <a:r>
              <a:rPr lang="en-US" sz="1200" dirty="0">
                <a:latin typeface="Arial" panose="020B0604020202020204" pitchFamily="34" charset="0"/>
                <a:cs typeface="Arial" panose="020B0604020202020204" pitchFamily="34" charset="0"/>
              </a:rPr>
              <a:t>Veterans Health Administration (VA) and TRICARE/CHAMPUS</a:t>
            </a:r>
          </a:p>
          <a:p>
            <a:pPr lvl="1"/>
            <a:r>
              <a:rPr lang="en-US" sz="1200" dirty="0">
                <a:latin typeface="Arial" panose="020B0604020202020204" pitchFamily="34" charset="0"/>
                <a:cs typeface="Arial" panose="020B0604020202020204" pitchFamily="34" charset="0"/>
              </a:rPr>
              <a:t>State-specific programs like Commonwealth Care, Senior Care Options, etc.</a:t>
            </a:r>
          </a:p>
          <a:p>
            <a:pPr lvl="1"/>
            <a:r>
              <a:rPr lang="en-US" sz="1200" dirty="0">
                <a:latin typeface="Arial" panose="020B0604020202020204" pitchFamily="34" charset="0"/>
                <a:cs typeface="Arial" panose="020B0604020202020204" pitchFamily="34" charset="0"/>
              </a:rPr>
              <a:t>Dual-eligibility for Medicare and Medicaid</a:t>
            </a:r>
          </a:p>
          <a:p>
            <a:r>
              <a:rPr lang="en-US" sz="1200" b="1" dirty="0">
                <a:latin typeface="Arial" panose="020B0604020202020204" pitchFamily="34" charset="0"/>
                <a:cs typeface="Arial" panose="020B0604020202020204" pitchFamily="34" charset="0"/>
              </a:rPr>
              <a:t>3. Other / Uninsured / Miscellaneous:</a:t>
            </a:r>
          </a:p>
          <a:p>
            <a:pPr lvl="1"/>
            <a:r>
              <a:rPr lang="en-US" sz="1200" dirty="0">
                <a:latin typeface="Arial" panose="020B0604020202020204" pitchFamily="34" charset="0"/>
                <a:cs typeface="Arial" panose="020B0604020202020204" pitchFamily="34" charset="0"/>
              </a:rPr>
              <a:t>Workers' Compensation</a:t>
            </a:r>
          </a:p>
          <a:p>
            <a:pPr lvl="1"/>
            <a:r>
              <a:rPr lang="en-US" sz="1200" dirty="0">
                <a:latin typeface="Arial" panose="020B0604020202020204" pitchFamily="34" charset="0"/>
                <a:cs typeface="Arial" panose="020B0604020202020204" pitchFamily="34" charset="0"/>
              </a:rPr>
              <a:t>Automobile Medical (Medical Pay in auto insurance)</a:t>
            </a:r>
          </a:p>
          <a:p>
            <a:pPr lvl="1"/>
            <a:r>
              <a:rPr lang="en-US" sz="1200" dirty="0">
                <a:latin typeface="Arial" panose="020B0604020202020204" pitchFamily="34" charset="0"/>
                <a:cs typeface="Arial" panose="020B0604020202020204" pitchFamily="34" charset="0"/>
              </a:rPr>
              <a:t>Disability Insurance</a:t>
            </a:r>
          </a:p>
          <a:p>
            <a:pPr lvl="1"/>
            <a:r>
              <a:rPr lang="en-US" sz="1200" dirty="0">
                <a:latin typeface="Arial" panose="020B0604020202020204" pitchFamily="34" charset="0"/>
                <a:cs typeface="Arial" panose="020B0604020202020204" pitchFamily="34" charset="0"/>
              </a:rPr>
              <a:t>Other Federal Programs (e.g., Black Lung)</a:t>
            </a:r>
          </a:p>
          <a:p>
            <a:pPr lvl="1"/>
            <a:r>
              <a:rPr lang="en-US" sz="1200" dirty="0">
                <a:latin typeface="Arial" panose="020B0604020202020204" pitchFamily="34" charset="0"/>
                <a:cs typeface="Arial" panose="020B0604020202020204" pitchFamily="34" charset="0"/>
              </a:rPr>
              <a:t>Other Non-Federal Programs</a:t>
            </a:r>
          </a:p>
          <a:p>
            <a:pPr lvl="1"/>
            <a:r>
              <a:rPr lang="en-US" sz="1200" dirty="0">
                <a:latin typeface="Arial" panose="020B0604020202020204" pitchFamily="34" charset="0"/>
                <a:cs typeface="Arial" panose="020B0604020202020204" pitchFamily="34" charset="0"/>
              </a:rPr>
              <a:t>Supplemental Insurance (Medigap, for example)</a:t>
            </a:r>
          </a:p>
          <a:p>
            <a:pPr lvl="1"/>
            <a:r>
              <a:rPr lang="en-US" sz="1200" dirty="0">
                <a:latin typeface="Arial" panose="020B0604020202020204" pitchFamily="34" charset="0"/>
                <a:cs typeface="Arial" panose="020B0604020202020204" pitchFamily="34" charset="0"/>
              </a:rPr>
              <a:t>Uninsured or Self-Pay</a:t>
            </a:r>
          </a:p>
        </p:txBody>
      </p:sp>
      <p:sp>
        <p:nvSpPr>
          <p:cNvPr id="24" name="TextBox 23">
            <a:extLst>
              <a:ext uri="{FF2B5EF4-FFF2-40B4-BE49-F238E27FC236}">
                <a16:creationId xmlns:a16="http://schemas.microsoft.com/office/drawing/2014/main" id="{4C5A75E4-1B83-3310-6B07-2D0FEB93EBCF}"/>
              </a:ext>
            </a:extLst>
          </p:cNvPr>
          <p:cNvSpPr txBox="1"/>
          <p:nvPr/>
        </p:nvSpPr>
        <p:spPr>
          <a:xfrm>
            <a:off x="266807" y="1794347"/>
            <a:ext cx="6672211" cy="384721"/>
          </a:xfrm>
          <a:prstGeom prst="rect">
            <a:avLst/>
          </a:prstGeom>
          <a:noFill/>
        </p:spPr>
        <p:txBody>
          <a:bodyPr wrap="none" rtlCol="0">
            <a:spAutoFit/>
          </a:bodyPr>
          <a:lstStyle/>
          <a:p>
            <a:r>
              <a:rPr lang="en-US" sz="1900" b="1" u="sng" dirty="0">
                <a:solidFill>
                  <a:schemeClr val="accent1"/>
                </a:solidFill>
              </a:rPr>
              <a:t>Table 1. Common Aggregations of Insurance Type Code Products</a:t>
            </a:r>
          </a:p>
        </p:txBody>
      </p:sp>
      <p:sp>
        <p:nvSpPr>
          <p:cNvPr id="27" name="TextBox 26">
            <a:extLst>
              <a:ext uri="{FF2B5EF4-FFF2-40B4-BE49-F238E27FC236}">
                <a16:creationId xmlns:a16="http://schemas.microsoft.com/office/drawing/2014/main" id="{C1F64DE7-B753-A528-FC07-57B76C415A93}"/>
              </a:ext>
            </a:extLst>
          </p:cNvPr>
          <p:cNvSpPr txBox="1"/>
          <p:nvPr/>
        </p:nvSpPr>
        <p:spPr>
          <a:xfrm>
            <a:off x="6976451" y="1810152"/>
            <a:ext cx="4986173" cy="384721"/>
          </a:xfrm>
          <a:prstGeom prst="rect">
            <a:avLst/>
          </a:prstGeom>
          <a:noFill/>
        </p:spPr>
        <p:txBody>
          <a:bodyPr wrap="none" rtlCol="0">
            <a:spAutoFit/>
          </a:bodyPr>
          <a:lstStyle/>
          <a:p>
            <a:r>
              <a:rPr lang="en-US" sz="1900" b="1" u="sng" dirty="0">
                <a:solidFill>
                  <a:schemeClr val="accent1"/>
                </a:solidFill>
              </a:rPr>
              <a:t>Table 2.  Metal Level Sub-Category Aggregation </a:t>
            </a:r>
          </a:p>
        </p:txBody>
      </p:sp>
      <p:sp>
        <p:nvSpPr>
          <p:cNvPr id="28" name="TextBox 27">
            <a:extLst>
              <a:ext uri="{FF2B5EF4-FFF2-40B4-BE49-F238E27FC236}">
                <a16:creationId xmlns:a16="http://schemas.microsoft.com/office/drawing/2014/main" id="{38C55096-D442-F48F-58C3-99632BF5EC45}"/>
              </a:ext>
            </a:extLst>
          </p:cNvPr>
          <p:cNvSpPr txBox="1"/>
          <p:nvPr/>
        </p:nvSpPr>
        <p:spPr>
          <a:xfrm>
            <a:off x="7205825" y="2179068"/>
            <a:ext cx="2163676" cy="1200329"/>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Bronze</a:t>
            </a:r>
          </a:p>
          <a:p>
            <a:r>
              <a:rPr lang="en-US" sz="1200" b="1" dirty="0">
                <a:latin typeface="Arial" panose="020B0604020202020204" pitchFamily="34" charset="0"/>
                <a:cs typeface="Arial" panose="020B0604020202020204" pitchFamily="34" charset="0"/>
              </a:rPr>
              <a:t>Silver</a:t>
            </a:r>
          </a:p>
          <a:p>
            <a:r>
              <a:rPr lang="en-US" sz="1200" b="1" dirty="0">
                <a:latin typeface="Arial" panose="020B0604020202020204" pitchFamily="34" charset="0"/>
                <a:cs typeface="Arial" panose="020B0604020202020204" pitchFamily="34" charset="0"/>
              </a:rPr>
              <a:t>Gold</a:t>
            </a:r>
          </a:p>
          <a:p>
            <a:r>
              <a:rPr lang="en-US" sz="1200" b="1" dirty="0">
                <a:latin typeface="Arial" panose="020B0604020202020204" pitchFamily="34" charset="0"/>
                <a:cs typeface="Arial" panose="020B0604020202020204" pitchFamily="34" charset="0"/>
              </a:rPr>
              <a:t>Platinum</a:t>
            </a:r>
          </a:p>
          <a:p>
            <a:r>
              <a:rPr lang="en-US" sz="1200" b="1" dirty="0">
                <a:latin typeface="Arial" panose="020B0604020202020204" pitchFamily="34" charset="0"/>
                <a:cs typeface="Arial" panose="020B0604020202020204" pitchFamily="34" charset="0"/>
              </a:rPr>
              <a:t>Catastrophic</a:t>
            </a:r>
          </a:p>
          <a:p>
            <a:r>
              <a:rPr lang="en-US" sz="1200" b="1" dirty="0">
                <a:latin typeface="Arial" panose="020B0604020202020204" pitchFamily="34" charset="0"/>
                <a:cs typeface="Arial" panose="020B0604020202020204" pitchFamily="34" charset="0"/>
              </a:rPr>
              <a:t>Unknown / Not Applicable</a:t>
            </a:r>
          </a:p>
        </p:txBody>
      </p:sp>
      <p:sp>
        <p:nvSpPr>
          <p:cNvPr id="30" name="TextBox 29">
            <a:extLst>
              <a:ext uri="{FF2B5EF4-FFF2-40B4-BE49-F238E27FC236}">
                <a16:creationId xmlns:a16="http://schemas.microsoft.com/office/drawing/2014/main" id="{176E6227-67AD-CCC6-4706-80A54387007F}"/>
              </a:ext>
            </a:extLst>
          </p:cNvPr>
          <p:cNvSpPr txBox="1"/>
          <p:nvPr/>
        </p:nvSpPr>
        <p:spPr>
          <a:xfrm>
            <a:off x="7239005" y="4053606"/>
            <a:ext cx="3495040" cy="1569660"/>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Risk Holder</a:t>
            </a:r>
          </a:p>
          <a:p>
            <a:r>
              <a:rPr lang="en-US" sz="1200" b="1" dirty="0">
                <a:latin typeface="Arial" panose="020B0604020202020204" pitchFamily="34" charset="0"/>
                <a:cs typeface="Arial" panose="020B0604020202020204" pitchFamily="34" charset="0"/>
              </a:rPr>
              <a:t>TPA - Third Party Administrator</a:t>
            </a:r>
          </a:p>
          <a:p>
            <a:r>
              <a:rPr lang="en-US" sz="1200" b="1" dirty="0">
                <a:latin typeface="Arial" panose="020B0604020202020204" pitchFamily="34" charset="0"/>
                <a:cs typeface="Arial" panose="020B0604020202020204" pitchFamily="34" charset="0"/>
              </a:rPr>
              <a:t>DBA - Delegated Business Administrator</a:t>
            </a:r>
          </a:p>
          <a:p>
            <a:r>
              <a:rPr lang="en-US" sz="1200" b="1" dirty="0">
                <a:latin typeface="Arial" panose="020B0604020202020204" pitchFamily="34" charset="0"/>
                <a:cs typeface="Arial" panose="020B0604020202020204" pitchFamily="34" charset="0"/>
              </a:rPr>
              <a:t>PBM - Pharmacy Benefit Manger</a:t>
            </a:r>
          </a:p>
          <a:p>
            <a:r>
              <a:rPr lang="en-US" sz="1200" b="1" dirty="0">
                <a:latin typeface="Arial" panose="020B0604020202020204" pitchFamily="34" charset="0"/>
                <a:cs typeface="Arial" panose="020B0604020202020204" pitchFamily="34" charset="0"/>
              </a:rPr>
              <a:t>DBM - Dental Benefit Manager</a:t>
            </a:r>
          </a:p>
          <a:p>
            <a:r>
              <a:rPr lang="en-US" sz="1200" b="1" dirty="0">
                <a:latin typeface="Arial" panose="020B0604020202020204" pitchFamily="34" charset="0"/>
                <a:cs typeface="Arial" panose="020B0604020202020204" pitchFamily="34" charset="0"/>
              </a:rPr>
              <a:t>CSO - Computer Service Organization</a:t>
            </a:r>
          </a:p>
          <a:p>
            <a:r>
              <a:rPr lang="en-US" sz="1200" b="1" dirty="0">
                <a:latin typeface="Arial" panose="020B0604020202020204" pitchFamily="34" charset="0"/>
                <a:cs typeface="Arial" panose="020B0604020202020204" pitchFamily="34" charset="0"/>
              </a:rPr>
              <a:t>Other</a:t>
            </a:r>
          </a:p>
          <a:p>
            <a:r>
              <a:rPr lang="en-US" sz="1200" b="1" dirty="0">
                <a:latin typeface="Arial" panose="020B0604020202020204" pitchFamily="34" charset="0"/>
                <a:cs typeface="Arial" panose="020B0604020202020204" pitchFamily="34" charset="0"/>
              </a:rPr>
              <a:t>Unknown / Not Applicable</a:t>
            </a:r>
          </a:p>
        </p:txBody>
      </p:sp>
      <p:sp>
        <p:nvSpPr>
          <p:cNvPr id="31" name="TextBox 30">
            <a:extLst>
              <a:ext uri="{FF2B5EF4-FFF2-40B4-BE49-F238E27FC236}">
                <a16:creationId xmlns:a16="http://schemas.microsoft.com/office/drawing/2014/main" id="{C83FE963-55D5-77F5-B556-9BF661C15063}"/>
              </a:ext>
            </a:extLst>
          </p:cNvPr>
          <p:cNvSpPr txBox="1"/>
          <p:nvPr/>
        </p:nvSpPr>
        <p:spPr>
          <a:xfrm>
            <a:off x="6873930" y="3663602"/>
            <a:ext cx="5368777" cy="384721"/>
          </a:xfrm>
          <a:prstGeom prst="rect">
            <a:avLst/>
          </a:prstGeom>
          <a:noFill/>
        </p:spPr>
        <p:txBody>
          <a:bodyPr wrap="none" rtlCol="0">
            <a:spAutoFit/>
          </a:bodyPr>
          <a:lstStyle/>
          <a:p>
            <a:r>
              <a:rPr lang="en-US" sz="1900" b="1" u="sng" dirty="0">
                <a:solidFill>
                  <a:schemeClr val="accent1"/>
                </a:solidFill>
              </a:rPr>
              <a:t>Table 3. Line of Business Sub-Category Aggregation </a:t>
            </a:r>
          </a:p>
        </p:txBody>
      </p:sp>
    </p:spTree>
    <p:extLst>
      <p:ext uri="{BB962C8B-B14F-4D97-AF65-F5344CB8AC3E}">
        <p14:creationId xmlns:p14="http://schemas.microsoft.com/office/powerpoint/2010/main" val="3252416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15</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690880" y="205688"/>
            <a:ext cx="11085299" cy="4108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300" b="1" dirty="0">
                <a:solidFill>
                  <a:schemeClr val="tx2"/>
                </a:solidFill>
                <a:latin typeface="Arial" panose="020B0604020202020204" pitchFamily="34" charset="0"/>
                <a:ea typeface="+mn-ea"/>
                <a:cs typeface="Arial" panose="020B0604020202020204" pitchFamily="34" charset="0"/>
              </a:rPr>
              <a:t>New Guide to Grouping Outpatient Hospital Claims for Spending Analyses</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September 24,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pic>
        <p:nvPicPr>
          <p:cNvPr id="6" name="Picture 5">
            <a:extLst>
              <a:ext uri="{FF2B5EF4-FFF2-40B4-BE49-F238E27FC236}">
                <a16:creationId xmlns:a16="http://schemas.microsoft.com/office/drawing/2014/main" id="{8480D969-50C7-7305-5394-A9EED22B56BC}"/>
              </a:ext>
            </a:extLst>
          </p:cNvPr>
          <p:cNvPicPr>
            <a:picLocks noChangeAspect="1"/>
          </p:cNvPicPr>
          <p:nvPr/>
        </p:nvPicPr>
        <p:blipFill>
          <a:blip r:embed="rId3"/>
          <a:srcRect l="26749" t="16591" r="30917" b="28148"/>
          <a:stretch/>
        </p:blipFill>
        <p:spPr>
          <a:xfrm>
            <a:off x="9430677" y="983638"/>
            <a:ext cx="2435904" cy="1788565"/>
          </a:xfrm>
          <a:prstGeom prst="rect">
            <a:avLst/>
          </a:prstGeom>
          <a:ln w="19050">
            <a:solidFill>
              <a:schemeClr val="accent1"/>
            </a:solidFill>
          </a:ln>
        </p:spPr>
      </p:pic>
      <p:sp>
        <p:nvSpPr>
          <p:cNvPr id="11" name="TextBox 10">
            <a:extLst>
              <a:ext uri="{FF2B5EF4-FFF2-40B4-BE49-F238E27FC236}">
                <a16:creationId xmlns:a16="http://schemas.microsoft.com/office/drawing/2014/main" id="{CFE6C036-9D47-AF66-B14A-FBC505754AF0}"/>
              </a:ext>
            </a:extLst>
          </p:cNvPr>
          <p:cNvSpPr txBox="1"/>
          <p:nvPr/>
        </p:nvSpPr>
        <p:spPr>
          <a:xfrm>
            <a:off x="690880" y="614707"/>
            <a:ext cx="11175701" cy="307777"/>
          </a:xfrm>
          <a:prstGeom prst="rect">
            <a:avLst/>
          </a:prstGeom>
          <a:noFill/>
        </p:spPr>
        <p:txBody>
          <a:bodyPr wrap="square">
            <a:spAutoFit/>
          </a:bodyPr>
          <a:lstStyle/>
          <a:p>
            <a:r>
              <a:rPr lang="en-US" sz="1400" dirty="0">
                <a:hlinkClick r:id="rId4"/>
              </a:rPr>
              <a:t>https://www.milbank.org/wp-content/uploads/2024/03/Grouping-Outpatient-Hospital-Claims-for-Utliization-and-Spending-Trend-Analyses.pdf</a:t>
            </a:r>
            <a:r>
              <a:rPr lang="en-US" sz="1400" dirty="0"/>
              <a:t> </a:t>
            </a:r>
          </a:p>
        </p:txBody>
      </p:sp>
      <p:sp>
        <p:nvSpPr>
          <p:cNvPr id="13" name="TextBox 12">
            <a:extLst>
              <a:ext uri="{FF2B5EF4-FFF2-40B4-BE49-F238E27FC236}">
                <a16:creationId xmlns:a16="http://schemas.microsoft.com/office/drawing/2014/main" id="{3CE87DB2-3BF7-2780-F557-5689774CE638}"/>
              </a:ext>
            </a:extLst>
          </p:cNvPr>
          <p:cNvSpPr txBox="1"/>
          <p:nvPr/>
        </p:nvSpPr>
        <p:spPr>
          <a:xfrm>
            <a:off x="690880" y="956321"/>
            <a:ext cx="8890000" cy="1815882"/>
          </a:xfrm>
          <a:prstGeom prst="rect">
            <a:avLst/>
          </a:prstGeom>
          <a:noFill/>
        </p:spPr>
        <p:txBody>
          <a:bodyPr wrap="square">
            <a:spAutoFit/>
          </a:bodyPr>
          <a:lstStyle/>
          <a:p>
            <a:r>
              <a:rPr lang="en-US" sz="1600" dirty="0"/>
              <a:t>A new guide authored by Manatt Health provides a comprehensive framework for using APCDs in conjunction with the Centers for Medicare &amp; Medicaid Services’ (CMS) restructured Berenson-Eggers Type of Service (BETOS) Classification System. This grouping schema facilitates organizing claims into distinct service categories enhancing the interpretability of hospital outpatient claims analyses. The BETOS classification categories are standardized and meticulously maintained by CMS to ensure their consistency. The guide is noteworthy because it incorporates use cases from the </a:t>
            </a:r>
            <a:r>
              <a:rPr lang="en-US" sz="1600" b="1" dirty="0"/>
              <a:t>Massachusetts Health Policy Commission’s 2023 Annual Health Care Cost Trends Report</a:t>
            </a:r>
            <a:r>
              <a:rPr lang="en-US" sz="1600" dirty="0"/>
              <a:t> (</a:t>
            </a:r>
            <a:r>
              <a:rPr lang="en-US" sz="1600" i="1" dirty="0"/>
              <a:t>see Figure 1 below</a:t>
            </a:r>
            <a:r>
              <a:rPr lang="en-US" sz="1600" dirty="0"/>
              <a:t>).</a:t>
            </a:r>
            <a:endParaRPr lang="en-US" sz="15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D5190AF-91D4-41F3-CD6D-F71AC6EE4825}"/>
              </a:ext>
            </a:extLst>
          </p:cNvPr>
          <p:cNvSpPr txBox="1"/>
          <p:nvPr/>
        </p:nvSpPr>
        <p:spPr>
          <a:xfrm>
            <a:off x="7289533" y="2900782"/>
            <a:ext cx="4770387" cy="3293209"/>
          </a:xfrm>
          <a:prstGeom prst="rect">
            <a:avLst/>
          </a:prstGeom>
          <a:noFill/>
        </p:spPr>
        <p:txBody>
          <a:bodyPr wrap="square" rtlCol="0">
            <a:spAutoFit/>
          </a:bodyPr>
          <a:lstStyle/>
          <a:p>
            <a:r>
              <a:rPr lang="en-US" sz="1600" dirty="0"/>
              <a:t>The Massachusetts Health Policy Commission’s stratification of commercial spending per member per year for  hospital outpatient department services demonstrates the use of a modified BETOS approach assigning BETOS service categories for some HCPCS codes that were not classified by BETOS, as well as several other modifications implemented to make results easier to interpret. For more information, see the Technical Appendix to the Health Policy Commission 2023 Annual Health Care Cost Trends Report which can be downloaded from the following link: </a:t>
            </a:r>
            <a:r>
              <a:rPr lang="en-US" sz="1600" dirty="0">
                <a:hlinkClick r:id="rId5"/>
              </a:rPr>
              <a:t>https://www.mass.gov/doc/2-trends-in-spending-and-care-delivery-2023-ctr/download</a:t>
            </a:r>
            <a:endParaRPr lang="en-US" sz="1600" dirty="0"/>
          </a:p>
        </p:txBody>
      </p:sp>
      <p:pic>
        <p:nvPicPr>
          <p:cNvPr id="10" name="Picture 9">
            <a:extLst>
              <a:ext uri="{FF2B5EF4-FFF2-40B4-BE49-F238E27FC236}">
                <a16:creationId xmlns:a16="http://schemas.microsoft.com/office/drawing/2014/main" id="{0275E4E7-038C-3D2D-9DF6-8E0241EC2754}"/>
              </a:ext>
            </a:extLst>
          </p:cNvPr>
          <p:cNvPicPr>
            <a:picLocks noChangeAspect="1"/>
          </p:cNvPicPr>
          <p:nvPr/>
        </p:nvPicPr>
        <p:blipFill>
          <a:blip r:embed="rId6"/>
          <a:srcRect l="32999" t="32871" r="10167" b="6791"/>
          <a:stretch/>
        </p:blipFill>
        <p:spPr>
          <a:xfrm>
            <a:off x="741451" y="2812292"/>
            <a:ext cx="6502629" cy="3285227"/>
          </a:xfrm>
          <a:prstGeom prst="rect">
            <a:avLst/>
          </a:prstGeom>
          <a:ln w="22225">
            <a:solidFill>
              <a:schemeClr val="accent1"/>
            </a:solidFill>
          </a:ln>
        </p:spPr>
      </p:pic>
    </p:spTree>
    <p:extLst>
      <p:ext uri="{BB962C8B-B14F-4D97-AF65-F5344CB8AC3E}">
        <p14:creationId xmlns:p14="http://schemas.microsoft.com/office/powerpoint/2010/main" val="4276943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16</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508102" y="145730"/>
            <a:ext cx="9367418"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000" b="1" dirty="0">
                <a:solidFill>
                  <a:schemeClr val="tx2"/>
                </a:solidFill>
                <a:latin typeface="Arial" panose="020B0604020202020204" pitchFamily="34" charset="0"/>
                <a:ea typeface="+mn-ea"/>
                <a:cs typeface="Arial" panose="020B0604020202020204" pitchFamily="34" charset="0"/>
              </a:rPr>
              <a:t>Question: I am seeking to study access to outpatient colonoscopy procedures. How does the volume of available data vary between case mix outpatient data and all-payer claims data across different care settings, and which data source offers greater feasibility for conducting such a study?</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September 24,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pic>
        <p:nvPicPr>
          <p:cNvPr id="1026" name="Picture 2" descr="Tips for an Easier Colonoscopy Prep ...">
            <a:extLst>
              <a:ext uri="{FF2B5EF4-FFF2-40B4-BE49-F238E27FC236}">
                <a16:creationId xmlns:a16="http://schemas.microsoft.com/office/drawing/2014/main" id="{7320FC63-EFA0-6F6D-F783-5E0A0822D3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8736" y="208573"/>
            <a:ext cx="1579080" cy="105080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8C91EEC-D4F2-089C-593E-05B72E4596EC}"/>
              </a:ext>
            </a:extLst>
          </p:cNvPr>
          <p:cNvSpPr txBox="1"/>
          <p:nvPr/>
        </p:nvSpPr>
        <p:spPr>
          <a:xfrm>
            <a:off x="792480" y="3298122"/>
            <a:ext cx="10988393" cy="384721"/>
          </a:xfrm>
          <a:prstGeom prst="rect">
            <a:avLst/>
          </a:prstGeom>
          <a:noFill/>
        </p:spPr>
        <p:txBody>
          <a:bodyPr wrap="none" rtlCol="0">
            <a:spAutoFit/>
          </a:bodyPr>
          <a:lstStyle/>
          <a:p>
            <a:r>
              <a:rPr lang="en-US" sz="1900" b="1" u="sng" dirty="0">
                <a:solidFill>
                  <a:schemeClr val="accent1"/>
                </a:solidFill>
              </a:rPr>
              <a:t>Figure 1. Comparison of Colonoscopy Procedures Volume in Case Mix OSD vs all care settings in MA APCD</a:t>
            </a:r>
          </a:p>
        </p:txBody>
      </p:sp>
      <p:sp>
        <p:nvSpPr>
          <p:cNvPr id="18" name="TextBox 17">
            <a:extLst>
              <a:ext uri="{FF2B5EF4-FFF2-40B4-BE49-F238E27FC236}">
                <a16:creationId xmlns:a16="http://schemas.microsoft.com/office/drawing/2014/main" id="{84AAEE6C-90FA-3F5A-28F8-ADA93EF0F6CD}"/>
              </a:ext>
            </a:extLst>
          </p:cNvPr>
          <p:cNvSpPr txBox="1"/>
          <p:nvPr/>
        </p:nvSpPr>
        <p:spPr>
          <a:xfrm>
            <a:off x="622516" y="1395407"/>
            <a:ext cx="11414534" cy="1831271"/>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Answer</a:t>
            </a:r>
            <a:r>
              <a:rPr lang="en-US" sz="1600" dirty="0">
                <a:latin typeface="Arial" panose="020B0604020202020204" pitchFamily="34" charset="0"/>
                <a:cs typeface="Arial" panose="020B0604020202020204" pitchFamily="34" charset="0"/>
              </a:rPr>
              <a:t>: </a:t>
            </a:r>
            <a:r>
              <a:rPr lang="en-US" sz="1600" dirty="0"/>
              <a:t>Access to outpatient colonoscopies is critical in public health efforts to prevent and early-detect colorectal cancer, ultimately reducing morbidity and healthcare costs associated with advanced-stage diagnoses</a:t>
            </a:r>
            <a:r>
              <a:rPr lang="en-US" sz="1700" dirty="0"/>
              <a:t>. </a:t>
            </a:r>
            <a:r>
              <a:rPr lang="en-US" sz="1600" dirty="0"/>
              <a:t>The MA APCD contains an exceptionally high volume of colonoscopy procedures, reporting over 300,000 in 2022, compared to fewer than 500 found in the case mix outpatient observation stay (OSD). The MA APCD primary sites of service for colonoscopies include community health centers, outpatient hospital clinics, ambulatory surgery centers, physicians' offices, and assisted living facilities. While the MA APCD offers expansive data, keep in mind that also incorporating case mix OSD procedures would enrich the dataset by including Medicare and other payer types not captured in the publicly available MA APCD. A drop in procedures in all care settings can be seen at the height of the 2020 pandemic. </a:t>
            </a:r>
            <a:endParaRPr lang="en-US" sz="1700" dirty="0">
              <a:latin typeface="Arial" panose="020B0604020202020204" pitchFamily="34" charset="0"/>
              <a:cs typeface="Arial" panose="020B0604020202020204" pitchFamily="34" charset="0"/>
            </a:endParaRPr>
          </a:p>
        </p:txBody>
      </p:sp>
      <p:graphicFrame>
        <p:nvGraphicFramePr>
          <p:cNvPr id="10" name="Chart 9">
            <a:extLst>
              <a:ext uri="{FF2B5EF4-FFF2-40B4-BE49-F238E27FC236}">
                <a16:creationId xmlns:a16="http://schemas.microsoft.com/office/drawing/2014/main" id="{4AA5F91D-DC12-955C-114B-5712129EE9B6}"/>
              </a:ext>
            </a:extLst>
          </p:cNvPr>
          <p:cNvGraphicFramePr/>
          <p:nvPr>
            <p:extLst>
              <p:ext uri="{D42A27DB-BD31-4B8C-83A1-F6EECF244321}">
                <p14:modId xmlns:p14="http://schemas.microsoft.com/office/powerpoint/2010/main" val="2630900326"/>
              </p:ext>
            </p:extLst>
          </p:nvPr>
        </p:nvGraphicFramePr>
        <p:xfrm>
          <a:off x="1016299" y="3638865"/>
          <a:ext cx="10383221" cy="24816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63022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17</a:t>
            </a:fld>
            <a:endParaRPr lang="en-US"/>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September 24,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pic>
        <p:nvPicPr>
          <p:cNvPr id="12" name="Picture 11">
            <a:extLst>
              <a:ext uri="{FF2B5EF4-FFF2-40B4-BE49-F238E27FC236}">
                <a16:creationId xmlns:a16="http://schemas.microsoft.com/office/drawing/2014/main" id="{87CB1220-4CA9-BC38-C1DE-35B1E27C9667}"/>
              </a:ext>
            </a:extLst>
          </p:cNvPr>
          <p:cNvPicPr>
            <a:picLocks noChangeAspect="1"/>
          </p:cNvPicPr>
          <p:nvPr/>
        </p:nvPicPr>
        <p:blipFill>
          <a:blip r:embed="rId3"/>
          <a:srcRect l="27750" t="15851" r="40750" b="13037"/>
          <a:stretch/>
        </p:blipFill>
        <p:spPr>
          <a:xfrm>
            <a:off x="518296" y="894656"/>
            <a:ext cx="3987787" cy="5063851"/>
          </a:xfrm>
          <a:prstGeom prst="rect">
            <a:avLst/>
          </a:prstGeom>
          <a:solidFill>
            <a:schemeClr val="bg1"/>
          </a:solidFill>
          <a:ln w="22225">
            <a:solidFill>
              <a:schemeClr val="accent1"/>
            </a:solidFill>
          </a:ln>
        </p:spPr>
      </p:pic>
      <p:pic>
        <p:nvPicPr>
          <p:cNvPr id="14" name="Picture 13">
            <a:extLst>
              <a:ext uri="{FF2B5EF4-FFF2-40B4-BE49-F238E27FC236}">
                <a16:creationId xmlns:a16="http://schemas.microsoft.com/office/drawing/2014/main" id="{EDE08DC2-B70B-0440-91D0-1C731EE1A987}"/>
              </a:ext>
            </a:extLst>
          </p:cNvPr>
          <p:cNvPicPr>
            <a:picLocks noChangeAspect="1"/>
          </p:cNvPicPr>
          <p:nvPr/>
        </p:nvPicPr>
        <p:blipFill>
          <a:blip r:embed="rId4"/>
          <a:srcRect l="28397" t="23395" r="43083" b="8137"/>
          <a:stretch/>
        </p:blipFill>
        <p:spPr>
          <a:xfrm>
            <a:off x="4721664" y="894656"/>
            <a:ext cx="3749751" cy="5063743"/>
          </a:xfrm>
          <a:prstGeom prst="rect">
            <a:avLst/>
          </a:prstGeom>
          <a:ln w="22225">
            <a:solidFill>
              <a:schemeClr val="accent1"/>
            </a:solidFill>
          </a:ln>
        </p:spPr>
      </p:pic>
      <p:sp>
        <p:nvSpPr>
          <p:cNvPr id="17" name="TextBox 16">
            <a:extLst>
              <a:ext uri="{FF2B5EF4-FFF2-40B4-BE49-F238E27FC236}">
                <a16:creationId xmlns:a16="http://schemas.microsoft.com/office/drawing/2014/main" id="{5AF816DE-B160-1FB3-46BA-9C564BC43529}"/>
              </a:ext>
            </a:extLst>
          </p:cNvPr>
          <p:cNvSpPr txBox="1"/>
          <p:nvPr/>
        </p:nvSpPr>
        <p:spPr>
          <a:xfrm>
            <a:off x="4673206" y="213147"/>
            <a:ext cx="3841191" cy="646331"/>
          </a:xfrm>
          <a:prstGeom prst="rect">
            <a:avLst/>
          </a:prstGeom>
          <a:noFill/>
        </p:spPr>
        <p:txBody>
          <a:bodyPr wrap="square">
            <a:spAutoFit/>
          </a:bodyPr>
          <a:lstStyle/>
          <a:p>
            <a:r>
              <a:rPr lang="en-US" sz="900" b="0" i="0" dirty="0">
                <a:solidFill>
                  <a:srgbClr val="222222"/>
                </a:solidFill>
                <a:effectLst/>
                <a:latin typeface="Arial" panose="020B0604020202020204" pitchFamily="34" charset="0"/>
              </a:rPr>
              <a:t>Yang AZ, Hyland CJ, Miller AS, </a:t>
            </a:r>
            <a:r>
              <a:rPr lang="en-US" sz="900" b="0" i="0" dirty="0" err="1">
                <a:solidFill>
                  <a:srgbClr val="222222"/>
                </a:solidFill>
                <a:effectLst/>
                <a:latin typeface="Arial" panose="020B0604020202020204" pitchFamily="34" charset="0"/>
              </a:rPr>
              <a:t>Killelea</a:t>
            </a:r>
            <a:r>
              <a:rPr lang="en-US" sz="900" b="0" i="0" dirty="0">
                <a:solidFill>
                  <a:srgbClr val="222222"/>
                </a:solidFill>
                <a:effectLst/>
                <a:latin typeface="Arial" panose="020B0604020202020204" pitchFamily="34" charset="0"/>
              </a:rPr>
              <a:t> BK, Starr BF, Broyles JM. Local practice variations and payer differences underlie state‐wide disparities in oncoplastic breast surgery. Journal of Surgical Oncology. 2024 Aug;130(2):210-21.</a:t>
            </a:r>
            <a:endParaRPr lang="en-US" sz="900" dirty="0"/>
          </a:p>
        </p:txBody>
      </p:sp>
      <p:sp>
        <p:nvSpPr>
          <p:cNvPr id="20" name="TextBox 19">
            <a:extLst>
              <a:ext uri="{FF2B5EF4-FFF2-40B4-BE49-F238E27FC236}">
                <a16:creationId xmlns:a16="http://schemas.microsoft.com/office/drawing/2014/main" id="{B28E57D2-2E58-C367-E47B-DA1F2AC03CD0}"/>
              </a:ext>
            </a:extLst>
          </p:cNvPr>
          <p:cNvSpPr txBox="1"/>
          <p:nvPr/>
        </p:nvSpPr>
        <p:spPr>
          <a:xfrm>
            <a:off x="452460" y="215396"/>
            <a:ext cx="3987787" cy="646331"/>
          </a:xfrm>
          <a:prstGeom prst="rect">
            <a:avLst/>
          </a:prstGeom>
          <a:noFill/>
        </p:spPr>
        <p:txBody>
          <a:bodyPr wrap="square">
            <a:spAutoFit/>
          </a:bodyPr>
          <a:lstStyle/>
          <a:p>
            <a:r>
              <a:rPr lang="en-US" sz="900" b="0" i="0" dirty="0">
                <a:solidFill>
                  <a:srgbClr val="222222"/>
                </a:solidFill>
                <a:effectLst/>
                <a:latin typeface="Arial" panose="020B0604020202020204" pitchFamily="34" charset="0"/>
              </a:rPr>
              <a:t>Yang AZ, Hyland CJ, Thomas C, Miller AS, Malek AJ, Broyles JM. Geographic Disparities and Payment Variation for Immediate Lymphatic Reconstruction in Massachusetts. Annals of Plastic Surgery. 2024 Jul 1;93(1):79-84.</a:t>
            </a:r>
            <a:endParaRPr lang="en-US" sz="900" dirty="0"/>
          </a:p>
        </p:txBody>
      </p:sp>
      <p:grpSp>
        <p:nvGrpSpPr>
          <p:cNvPr id="21" name="Group 20">
            <a:extLst>
              <a:ext uri="{FF2B5EF4-FFF2-40B4-BE49-F238E27FC236}">
                <a16:creationId xmlns:a16="http://schemas.microsoft.com/office/drawing/2014/main" id="{DA12AE46-AC54-63EB-DE0C-9D9B9186E66F}"/>
              </a:ext>
            </a:extLst>
          </p:cNvPr>
          <p:cNvGrpSpPr/>
          <p:nvPr/>
        </p:nvGrpSpPr>
        <p:grpSpPr>
          <a:xfrm>
            <a:off x="9017360" y="144992"/>
            <a:ext cx="2722180" cy="939504"/>
            <a:chOff x="9197490" y="195612"/>
            <a:chExt cx="2826513" cy="1096171"/>
          </a:xfrm>
        </p:grpSpPr>
        <p:sp>
          <p:nvSpPr>
            <p:cNvPr id="6" name="TextBox 5">
              <a:extLst>
                <a:ext uri="{FF2B5EF4-FFF2-40B4-BE49-F238E27FC236}">
                  <a16:creationId xmlns:a16="http://schemas.microsoft.com/office/drawing/2014/main" id="{CFD7C2CA-94E6-7F0C-951B-EE4B6FFEBDDD}"/>
                </a:ext>
              </a:extLst>
            </p:cNvPr>
            <p:cNvSpPr txBox="1"/>
            <p:nvPr/>
          </p:nvSpPr>
          <p:spPr>
            <a:xfrm>
              <a:off x="9197490" y="215396"/>
              <a:ext cx="1649207" cy="10763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a:ln w="0"/>
                  <a:solidFill>
                    <a:schemeClr val="tx1"/>
                  </a:solidFill>
                  <a:effectLst>
                    <a:outerShdw blurRad="38100" dist="19050" dir="2700000" algn="tl" rotWithShape="0">
                      <a:schemeClr val="dk1">
                        <a:alpha val="40000"/>
                      </a:schemeClr>
                    </a:outerShdw>
                  </a:effectLst>
                </a:rPr>
                <a:t>New Study Alerts using the MA APCD</a:t>
              </a:r>
            </a:p>
          </p:txBody>
        </p:sp>
        <p:pic>
          <p:nvPicPr>
            <p:cNvPr id="1028" name="Picture 4" descr="Megaphone Generic Simple Colors icon ...">
              <a:extLst>
                <a:ext uri="{FF2B5EF4-FFF2-40B4-BE49-F238E27FC236}">
                  <a16:creationId xmlns:a16="http://schemas.microsoft.com/office/drawing/2014/main" id="{1501EC48-7C0B-A1A6-C07C-83A4871FA6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928760" y="195612"/>
              <a:ext cx="1095243" cy="1095243"/>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30AB44E1-5B56-EB25-6DF1-26249F9DDF58}"/>
              </a:ext>
            </a:extLst>
          </p:cNvPr>
          <p:cNvSpPr txBox="1"/>
          <p:nvPr/>
        </p:nvSpPr>
        <p:spPr>
          <a:xfrm>
            <a:off x="8526335" y="1135117"/>
            <a:ext cx="3749750" cy="4939814"/>
          </a:xfrm>
          <a:prstGeom prst="rect">
            <a:avLst/>
          </a:prstGeom>
          <a:noFill/>
        </p:spPr>
        <p:txBody>
          <a:bodyPr wrap="square" rtlCol="0">
            <a:spAutoFit/>
          </a:bodyPr>
          <a:lstStyle/>
          <a:p>
            <a:r>
              <a:rPr lang="en-US" sz="1500" dirty="0"/>
              <a:t>Two need studies have been published by Dr. Justin Broyles research team at Brigham &amp; Women’s hospital focusing on </a:t>
            </a:r>
            <a:r>
              <a:rPr lang="en-US" sz="1500" b="1" dirty="0"/>
              <a:t>Geographic Disparities and Payment Variation for Immediate Lymphatic Reconstruction in Massachusetts </a:t>
            </a:r>
            <a:r>
              <a:rPr lang="en-US" sz="1500" dirty="0"/>
              <a:t>(July 2024) and </a:t>
            </a:r>
            <a:r>
              <a:rPr lang="en-US" sz="1500" b="1" dirty="0"/>
              <a:t>Local Practice Variations and Payer Differences underlie Statewide Disparities in Oncoplastic Breast Surgery</a:t>
            </a:r>
            <a:r>
              <a:rPr lang="en-US" sz="1500" dirty="0"/>
              <a:t> (August 2024). The goals of their use of the MA APCD are to 1) elucidate trends in practice variation and procedural differences to better characterize medically underserved areas in Massachusetts needing future intervention; 2) identify gaps in certain services as a crucial first step for healthcare initiative promoting equity; and 3) better understand drivers of practice variation, such as reimbursement differences, which may help providers and hospitals better understand disparities in receipt of certain procedures</a:t>
            </a:r>
          </a:p>
        </p:txBody>
      </p:sp>
    </p:spTree>
    <p:extLst>
      <p:ext uri="{BB962C8B-B14F-4D97-AF65-F5344CB8AC3E}">
        <p14:creationId xmlns:p14="http://schemas.microsoft.com/office/powerpoint/2010/main" val="1541062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18</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627018" y="451292"/>
            <a:ext cx="1156498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b="1" dirty="0">
                <a:solidFill>
                  <a:schemeClr val="tx2"/>
                </a:solidFill>
                <a:latin typeface="Arial" panose="020B0604020202020204" pitchFamily="34" charset="0"/>
                <a:ea typeface="+mn-ea"/>
                <a:cs typeface="Arial" panose="020B0604020202020204" pitchFamily="34" charset="0"/>
              </a:rPr>
              <a:t>When is the next Data User Group meeting? </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September 24,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0" name="TextBox 9">
            <a:extLst>
              <a:ext uri="{FF2B5EF4-FFF2-40B4-BE49-F238E27FC236}">
                <a16:creationId xmlns:a16="http://schemas.microsoft.com/office/drawing/2014/main" id="{B4DE9B5F-EA8A-1404-F74D-79CF6D89BD81}"/>
              </a:ext>
            </a:extLst>
          </p:cNvPr>
          <p:cNvSpPr txBox="1"/>
          <p:nvPr/>
        </p:nvSpPr>
        <p:spPr>
          <a:xfrm>
            <a:off x="1586204" y="1852394"/>
            <a:ext cx="9171992" cy="923330"/>
          </a:xfrm>
          <a:prstGeom prst="rect">
            <a:avLst/>
          </a:prstGeom>
          <a:noFill/>
        </p:spPr>
        <p:txBody>
          <a:bodyPr wrap="square">
            <a:spAutoFit/>
          </a:bodyPr>
          <a:lstStyle/>
          <a:p>
            <a:pPr marL="742950" lvl="1" indent="-285750">
              <a:buClr>
                <a:schemeClr val="accent1"/>
              </a:buClr>
              <a:buFont typeface="Wingdings" charset="2"/>
              <a:buChar char="§"/>
            </a:pPr>
            <a:r>
              <a:rPr lang="en-US" dirty="0">
                <a:solidFill>
                  <a:srgbClr val="63666A"/>
                </a:solidFill>
                <a:latin typeface="Arial"/>
                <a:cs typeface="Arial"/>
              </a:rPr>
              <a:t>The next User Group will meet Tuesday, October 22, 2024.</a:t>
            </a:r>
          </a:p>
          <a:p>
            <a:pPr lvl="1">
              <a:buClr>
                <a:schemeClr val="accent1"/>
              </a:buClr>
            </a:pPr>
            <a:endParaRPr lang="en-US" dirty="0">
              <a:solidFill>
                <a:srgbClr val="63666A"/>
              </a:solidFill>
              <a:latin typeface="Arial"/>
              <a:cs typeface="Arial"/>
            </a:endParaRPr>
          </a:p>
          <a:p>
            <a:pPr marL="742950" lvl="1" indent="-285750">
              <a:buClr>
                <a:schemeClr val="accent1"/>
              </a:buClr>
              <a:buFont typeface="Wingdings" charset="2"/>
              <a:buChar char="§"/>
            </a:pPr>
            <a:r>
              <a:rPr lang="en-US" sz="1800" dirty="0">
                <a:hlinkClick r:id="rId3"/>
              </a:rPr>
              <a:t>http://www.chiamass.gov/ma-apcd-and-case-mix-user-workgroup-information/</a:t>
            </a:r>
            <a:endParaRPr lang="en-US" sz="1800" dirty="0"/>
          </a:p>
        </p:txBody>
      </p:sp>
    </p:spTree>
    <p:extLst>
      <p:ext uri="{BB962C8B-B14F-4D97-AF65-F5344CB8AC3E}">
        <p14:creationId xmlns:p14="http://schemas.microsoft.com/office/powerpoint/2010/main" val="2500259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8D69627-5510-7A0F-B0BD-BDFC5C55674E}"/>
              </a:ext>
            </a:extLst>
          </p:cNvPr>
          <p:cNvSpPr txBox="1">
            <a:spLocks/>
          </p:cNvSpPr>
          <p:nvPr/>
        </p:nvSpPr>
        <p:spPr>
          <a:xfrm>
            <a:off x="944218" y="576470"/>
            <a:ext cx="1069904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b="1" dirty="0">
                <a:solidFill>
                  <a:schemeClr val="tx2"/>
                </a:solidFill>
                <a:latin typeface="Arial" panose="020B0604020202020204" pitchFamily="34" charset="0"/>
                <a:ea typeface="+mn-ea"/>
                <a:cs typeface="Arial" panose="020B0604020202020204" pitchFamily="34" charset="0"/>
              </a:rPr>
              <a:t>Questions?</a:t>
            </a:r>
            <a:endParaRPr lang="en-US" b="1" dirty="0">
              <a:solidFill>
                <a:schemeClr val="accent1"/>
              </a:solidFill>
              <a:latin typeface="Arial" panose="020B0604020202020204" pitchFamily="34" charset="0"/>
              <a:ea typeface="+mn-ea"/>
              <a:cs typeface="Arial" panose="020B0604020202020204" pitchFamily="34" charset="0"/>
            </a:endParaRPr>
          </a:p>
        </p:txBody>
      </p:sp>
      <p:sp>
        <p:nvSpPr>
          <p:cNvPr id="3" name="Decorative: Blue Sidebar">
            <a:extLst>
              <a:ext uri="{FF2B5EF4-FFF2-40B4-BE49-F238E27FC236}">
                <a16:creationId xmlns:a16="http://schemas.microsoft.com/office/drawing/2014/main" id="{F556CC58-4F4F-61BD-B5AA-D77732FE81B5}"/>
              </a:ext>
              <a:ext uri="{C183D7F6-B498-43B3-948B-1728B52AA6E4}">
                <adec:decorative xmlns:adec="http://schemas.microsoft.com/office/drawing/2017/decorative" val="1"/>
              </a:ext>
            </a:extLst>
          </p:cNvPr>
          <p:cNvSpPr/>
          <p:nvPr/>
        </p:nvSpPr>
        <p:spPr>
          <a:xfrm>
            <a:off x="0" y="0"/>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5677248-BBB9-E42A-33CC-0CBEA2AB41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19</a:t>
            </a:fld>
            <a:endParaRPr lang="en-US"/>
          </a:p>
        </p:txBody>
      </p:sp>
      <p:sp>
        <p:nvSpPr>
          <p:cNvPr id="5" name="Footer Placeholder 4">
            <a:extLst>
              <a:ext uri="{FF2B5EF4-FFF2-40B4-BE49-F238E27FC236}">
                <a16:creationId xmlns:a16="http://schemas.microsoft.com/office/drawing/2014/main" id="{BEBD38E9-55EA-5BB6-3B76-D33EDD22E59D}"/>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t>CHIA Data User Workgroup  |  September 24, 2024</a:t>
            </a:r>
          </a:p>
        </p:txBody>
      </p:sp>
      <p:pic>
        <p:nvPicPr>
          <p:cNvPr id="6" name="Decorative: CHIA Logo">
            <a:extLst>
              <a:ext uri="{FF2B5EF4-FFF2-40B4-BE49-F238E27FC236}">
                <a16:creationId xmlns:a16="http://schemas.microsoft.com/office/drawing/2014/main" id="{C2F50C6E-D440-E8D2-8B7B-955CFF4A788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cxnSp>
        <p:nvCxnSpPr>
          <p:cNvPr id="7" name="Decorative: horizontal rule">
            <a:extLst>
              <a:ext uri="{FF2B5EF4-FFF2-40B4-BE49-F238E27FC236}">
                <a16:creationId xmlns:a16="http://schemas.microsoft.com/office/drawing/2014/main" id="{89030621-2E93-9DFD-4CC5-393F2F23D22C}"/>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4FA2CA1-AF41-5C15-AB75-25A4CE2EF15B}"/>
              </a:ext>
            </a:extLst>
          </p:cNvPr>
          <p:cNvSpPr txBox="1"/>
          <p:nvPr/>
        </p:nvSpPr>
        <p:spPr>
          <a:xfrm>
            <a:off x="944218" y="1736229"/>
            <a:ext cx="6892190" cy="1495281"/>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1800" dirty="0">
                <a:latin typeface="Arial" panose="020B0604020202020204" pitchFamily="34" charset="0"/>
                <a:cs typeface="Arial" panose="020B0604020202020204" pitchFamily="34" charset="0"/>
              </a:rPr>
              <a:t>Questions related to MA APCD email: </a:t>
            </a:r>
          </a:p>
          <a:p>
            <a:pPr>
              <a:lnSpc>
                <a:spcPct val="130000"/>
              </a:lnSpc>
              <a:buClr>
                <a:schemeClr val="accent1"/>
              </a:buClr>
            </a:pP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3"/>
              </a:rPr>
              <a:t>apcd.data@chiamass.gov</a:t>
            </a:r>
            <a:endParaRPr lang="en-US" sz="18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1800" dirty="0">
                <a:latin typeface="Arial" panose="020B0604020202020204" pitchFamily="34" charset="0"/>
                <a:cs typeface="Arial" panose="020B0604020202020204" pitchFamily="34" charset="0"/>
              </a:rPr>
              <a:t>Questions related to Case Mix email: </a:t>
            </a:r>
          </a:p>
          <a:p>
            <a:pPr>
              <a:lnSpc>
                <a:spcPct val="130000"/>
              </a:lnSpc>
              <a:buClr>
                <a:schemeClr val="accent1"/>
              </a:buClr>
            </a:pP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4"/>
              </a:rPr>
              <a:t>casemix.data@chiamass.gov</a:t>
            </a:r>
            <a:r>
              <a:rPr lang="en-US" sz="1800" dirty="0">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6C49FE9C-37CE-8B44-DB82-D84917714777}"/>
              </a:ext>
            </a:extLst>
          </p:cNvPr>
          <p:cNvPicPr>
            <a:picLocks noChangeAspect="1"/>
          </p:cNvPicPr>
          <p:nvPr/>
        </p:nvPicPr>
        <p:blipFill>
          <a:blip r:embed="rId5"/>
          <a:stretch>
            <a:fillRect/>
          </a:stretch>
        </p:blipFill>
        <p:spPr>
          <a:xfrm>
            <a:off x="8628577" y="1015944"/>
            <a:ext cx="2537672" cy="2537672"/>
          </a:xfrm>
          <a:prstGeom prst="rect">
            <a:avLst/>
          </a:prstGeom>
        </p:spPr>
      </p:pic>
      <p:sp>
        <p:nvSpPr>
          <p:cNvPr id="10" name="TextBox 9">
            <a:extLst>
              <a:ext uri="{FF2B5EF4-FFF2-40B4-BE49-F238E27FC236}">
                <a16:creationId xmlns:a16="http://schemas.microsoft.com/office/drawing/2014/main" id="{C178F155-3F6D-378A-8D07-F061D2E822AE}"/>
              </a:ext>
            </a:extLst>
          </p:cNvPr>
          <p:cNvSpPr txBox="1"/>
          <p:nvPr/>
        </p:nvSpPr>
        <p:spPr>
          <a:xfrm>
            <a:off x="1683067" y="3571174"/>
            <a:ext cx="8162910" cy="2431435"/>
          </a:xfrm>
          <a:prstGeom prst="rect">
            <a:avLst/>
          </a:prstGeom>
          <a:noFill/>
          <a:ln w="47625">
            <a:solidFill>
              <a:schemeClr val="accent1"/>
            </a:solidFill>
          </a:ln>
        </p:spPr>
        <p:txBody>
          <a:bodyPr wrap="square" rtlCol="0">
            <a:spAutoFit/>
          </a:bodyPr>
          <a:lstStyle/>
          <a:p>
            <a:endParaRPr lang="en-US" sz="800" dirty="0"/>
          </a:p>
          <a:p>
            <a:pPr algn="ctr"/>
            <a:r>
              <a:rPr lang="en-US" b="1" u="sng" dirty="0"/>
              <a:t>REMINDER</a:t>
            </a:r>
          </a:p>
          <a:p>
            <a:endParaRPr lang="en-US" sz="800" dirty="0"/>
          </a:p>
          <a:p>
            <a:endParaRPr lang="en-US" sz="1000" dirty="0"/>
          </a:p>
          <a:p>
            <a:r>
              <a:rPr lang="en-US" dirty="0"/>
              <a:t>CHIA still receives a high volume of email from data users who do not include their IRBNet ID. If you are in the process of or have already submitted a data application to CHIA through IRBNet </a:t>
            </a:r>
            <a:r>
              <a:rPr lang="en-US" dirty="0">
                <a:hlinkClick r:id="rId6"/>
              </a:rPr>
              <a:t>https://www.irbnet.org/release/home.html</a:t>
            </a:r>
            <a:r>
              <a:rPr lang="en-US" dirty="0"/>
              <a:t>, due to the volume of email CHIA receives, please remember to always include your IRBNET ID# in the subject line of your email.  Doing so facilitates tracking your application and expediting responses to any questions.</a:t>
            </a:r>
          </a:p>
        </p:txBody>
      </p:sp>
    </p:spTree>
    <p:extLst>
      <p:ext uri="{BB962C8B-B14F-4D97-AF65-F5344CB8AC3E}">
        <p14:creationId xmlns:p14="http://schemas.microsoft.com/office/powerpoint/2010/main" val="3007259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617805" y="216252"/>
            <a:ext cx="9930122"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200" b="1" dirty="0">
                <a:solidFill>
                  <a:schemeClr val="tx2"/>
                </a:solidFill>
                <a:latin typeface="Arial" panose="020B0604020202020204" pitchFamily="34" charset="0"/>
                <a:ea typeface="+mn-ea"/>
                <a:cs typeface="Arial" panose="020B0604020202020204" pitchFamily="34" charset="0"/>
              </a:rPr>
              <a:t>Agenda</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September 24,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0" name="TextBox 9">
            <a:extLst>
              <a:ext uri="{FF2B5EF4-FFF2-40B4-BE49-F238E27FC236}">
                <a16:creationId xmlns:a16="http://schemas.microsoft.com/office/drawing/2014/main" id="{F43D4C1E-B83B-39FB-5642-1444C7707B24}"/>
              </a:ext>
            </a:extLst>
          </p:cNvPr>
          <p:cNvSpPr txBox="1"/>
          <p:nvPr/>
        </p:nvSpPr>
        <p:spPr>
          <a:xfrm>
            <a:off x="1817852" y="890932"/>
            <a:ext cx="8210068" cy="4770537"/>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a:solidFill>
                  <a:srgbClr val="63666A"/>
                </a:solidFill>
                <a:latin typeface="Arial" panose="020B0604020202020204" pitchFamily="34" charset="0"/>
                <a:cs typeface="Arial" panose="020B0604020202020204" pitchFamily="34" charset="0"/>
              </a:rPr>
              <a:t>Announcements:</a:t>
            </a:r>
          </a:p>
          <a:p>
            <a:pPr marL="742950" lvl="1" indent="-285750">
              <a:buClr>
                <a:schemeClr val="accent1"/>
              </a:buClr>
              <a:buFont typeface="Wingdings" charset="2"/>
              <a:buChar char="§"/>
            </a:pPr>
            <a:r>
              <a:rPr lang="en-US" dirty="0">
                <a:solidFill>
                  <a:srgbClr val="63666A"/>
                </a:solidFill>
                <a:latin typeface="Arial"/>
                <a:cs typeface="Arial"/>
              </a:rPr>
              <a:t>FY2023 Case Mix Release Update</a:t>
            </a:r>
          </a:p>
          <a:p>
            <a:pPr marL="742950" lvl="1" indent="-285750">
              <a:buClr>
                <a:schemeClr val="accent1"/>
              </a:buClr>
              <a:buFont typeface="Wingdings" charset="2"/>
              <a:buChar char="§"/>
            </a:pPr>
            <a:r>
              <a:rPr lang="en-US" dirty="0">
                <a:solidFill>
                  <a:srgbClr val="63666A"/>
                </a:solidFill>
                <a:latin typeface="Arial"/>
                <a:cs typeface="Arial"/>
              </a:rPr>
              <a:t>Case Mix Documentation and Release Notes</a:t>
            </a:r>
          </a:p>
          <a:p>
            <a:pPr marL="742950" lvl="1" indent="-285750">
              <a:buClr>
                <a:schemeClr val="accent1"/>
              </a:buClr>
              <a:buFont typeface="Wingdings" charset="2"/>
              <a:buChar char="§"/>
            </a:pPr>
            <a:r>
              <a:rPr lang="en-US" dirty="0">
                <a:solidFill>
                  <a:srgbClr val="63666A"/>
                </a:solidFill>
                <a:latin typeface="Arial"/>
                <a:cs typeface="Arial"/>
              </a:rPr>
              <a:t>MA APCD Releases CY2021 and CY2022</a:t>
            </a:r>
          </a:p>
          <a:p>
            <a:pPr marL="742950" lvl="1" indent="-285750">
              <a:buClr>
                <a:schemeClr val="accent1"/>
              </a:buClr>
              <a:buFont typeface="Wingdings" charset="2"/>
              <a:buChar char="§"/>
            </a:pPr>
            <a:r>
              <a:rPr lang="en-US" dirty="0">
                <a:solidFill>
                  <a:srgbClr val="63666A"/>
                </a:solidFill>
                <a:latin typeface="Arial"/>
                <a:cs typeface="Arial"/>
              </a:rPr>
              <a:t>ZIP Code Data in MA APCD Application</a:t>
            </a:r>
          </a:p>
          <a:p>
            <a:pPr lvl="1">
              <a:buClr>
                <a:schemeClr val="accent1"/>
              </a:buClr>
            </a:pPr>
            <a:endParaRPr lang="en-US" sz="1400" dirty="0">
              <a:solidFill>
                <a:srgbClr val="63666A"/>
              </a:solidFill>
              <a:latin typeface="Arial"/>
              <a:cs typeface="Arial"/>
            </a:endParaRPr>
          </a:p>
          <a:p>
            <a:pPr marL="342900" indent="-342900">
              <a:buFont typeface="Wingdings" panose="05000000000000000000" pitchFamily="2" charset="2"/>
              <a:buChar char="Ø"/>
            </a:pPr>
            <a:r>
              <a:rPr lang="en-US" sz="2000" b="1" dirty="0">
                <a:solidFill>
                  <a:srgbClr val="63666A"/>
                </a:solidFill>
                <a:latin typeface="Arial"/>
                <a:cs typeface="Arial"/>
              </a:rPr>
              <a:t>Website Updates</a:t>
            </a:r>
          </a:p>
          <a:p>
            <a:pPr marL="742950" lvl="1" indent="-285750">
              <a:buClr>
                <a:schemeClr val="accent1"/>
              </a:buClr>
              <a:buFont typeface="Wingdings" charset="2"/>
              <a:buChar char="§"/>
            </a:pPr>
            <a:r>
              <a:rPr lang="en-US" dirty="0">
                <a:solidFill>
                  <a:srgbClr val="63666A"/>
                </a:solidFill>
                <a:latin typeface="Arial"/>
                <a:cs typeface="Arial"/>
              </a:rPr>
              <a:t>Check the Status of Releases</a:t>
            </a:r>
          </a:p>
          <a:p>
            <a:pPr marL="742950" lvl="1" indent="-285750">
              <a:buClr>
                <a:schemeClr val="accent1"/>
              </a:buClr>
              <a:buFont typeface="Wingdings" charset="2"/>
              <a:buChar char="§"/>
            </a:pPr>
            <a:r>
              <a:rPr lang="en-US" dirty="0">
                <a:solidFill>
                  <a:srgbClr val="63666A"/>
                </a:solidFill>
                <a:latin typeface="Arial"/>
                <a:cs typeface="Arial"/>
              </a:rPr>
              <a:t>Data Applications Received and Commenting</a:t>
            </a:r>
          </a:p>
          <a:p>
            <a:endParaRPr lang="en-US" sz="1200" dirty="0">
              <a:solidFill>
                <a:srgbClr val="63666A"/>
              </a:solidFill>
              <a:latin typeface="Arial"/>
              <a:cs typeface="Arial"/>
            </a:endParaRPr>
          </a:p>
          <a:p>
            <a:pPr marL="342900" indent="-342900">
              <a:buFont typeface="Wingdings" panose="05000000000000000000" pitchFamily="2" charset="2"/>
              <a:buChar char="Ø"/>
            </a:pPr>
            <a:r>
              <a:rPr lang="en-US" sz="2000" b="1" dirty="0">
                <a:solidFill>
                  <a:srgbClr val="63666A"/>
                </a:solidFill>
                <a:latin typeface="Arial"/>
                <a:cs typeface="Arial"/>
              </a:rPr>
              <a:t>Data User Support Questions</a:t>
            </a:r>
          </a:p>
          <a:p>
            <a:pPr marL="742950" marR="0" lvl="1" indent="-285750">
              <a:spcBef>
                <a:spcPts val="0"/>
              </a:spcBef>
              <a:spcAft>
                <a:spcPts val="0"/>
              </a:spcAft>
              <a:buClr>
                <a:schemeClr val="accent1"/>
              </a:buClr>
              <a:buFont typeface="Wingdings" charset="2"/>
              <a:buChar char="§"/>
            </a:pPr>
            <a:r>
              <a:rPr lang="en-US" dirty="0">
                <a:solidFill>
                  <a:srgbClr val="63666A"/>
                </a:solidFill>
                <a:latin typeface="Arial"/>
                <a:cs typeface="Arial"/>
              </a:rPr>
              <a:t>Consolidation Strategies for Insurance Type Product Codes across Medical, Pharmacy, and Dental Claims</a:t>
            </a:r>
          </a:p>
          <a:p>
            <a:pPr marL="742950" marR="0" lvl="1" indent="-285750">
              <a:spcBef>
                <a:spcPts val="0"/>
              </a:spcBef>
              <a:spcAft>
                <a:spcPts val="0"/>
              </a:spcAft>
              <a:buClr>
                <a:schemeClr val="accent1"/>
              </a:buClr>
              <a:buFont typeface="Wingdings" charset="2"/>
              <a:buChar char="§"/>
            </a:pPr>
            <a:r>
              <a:rPr lang="en-US" dirty="0">
                <a:solidFill>
                  <a:srgbClr val="63666A"/>
                </a:solidFill>
                <a:latin typeface="Arial"/>
                <a:cs typeface="Arial"/>
              </a:rPr>
              <a:t>Analyzing Colonoscopy Care Settings in Case Mix and MA APCD</a:t>
            </a:r>
          </a:p>
          <a:p>
            <a:pPr marL="742950" marR="0" lvl="1" indent="-285750">
              <a:spcBef>
                <a:spcPts val="0"/>
              </a:spcBef>
              <a:spcAft>
                <a:spcPts val="0"/>
              </a:spcAft>
              <a:buClr>
                <a:schemeClr val="accent1"/>
              </a:buClr>
              <a:buFont typeface="Wingdings" charset="2"/>
              <a:buChar char="§"/>
            </a:pPr>
            <a:r>
              <a:rPr lang="en-US" dirty="0">
                <a:solidFill>
                  <a:srgbClr val="63666A"/>
                </a:solidFill>
                <a:latin typeface="Arial"/>
                <a:cs typeface="Arial"/>
              </a:rPr>
              <a:t>Grouping Outpatient Hospital Claims</a:t>
            </a:r>
          </a:p>
          <a:p>
            <a:pPr marL="742950" marR="0" lvl="1" indent="-285750">
              <a:spcBef>
                <a:spcPts val="0"/>
              </a:spcBef>
              <a:spcAft>
                <a:spcPts val="0"/>
              </a:spcAft>
              <a:buClr>
                <a:schemeClr val="accent1"/>
              </a:buClr>
              <a:buFont typeface="Wingdings" charset="2"/>
              <a:buChar char="§"/>
            </a:pPr>
            <a:r>
              <a:rPr lang="en-US" dirty="0">
                <a:solidFill>
                  <a:srgbClr val="63666A"/>
                </a:solidFill>
                <a:latin typeface="Arial"/>
                <a:cs typeface="Arial"/>
              </a:rPr>
              <a:t>Breast Reconstruction Surgery using MA APCD</a:t>
            </a:r>
          </a:p>
          <a:p>
            <a:pPr marL="342900" indent="-342900">
              <a:buFont typeface="Wingdings" panose="05000000000000000000" pitchFamily="2" charset="2"/>
              <a:buChar char="Ø"/>
            </a:pPr>
            <a:r>
              <a:rPr lang="en-US" sz="2000" b="1" dirty="0">
                <a:solidFill>
                  <a:srgbClr val="63666A"/>
                </a:solidFill>
                <a:latin typeface="Arial"/>
                <a:cs typeface="Arial"/>
              </a:rPr>
              <a:t>Q&amp;A</a:t>
            </a:r>
            <a:endParaRPr lang="en-US" sz="1000" dirty="0">
              <a:latin typeface="Arial"/>
              <a:cs typeface="Arial"/>
            </a:endParaRPr>
          </a:p>
        </p:txBody>
      </p:sp>
    </p:spTree>
    <p:extLst>
      <p:ext uri="{BB962C8B-B14F-4D97-AF65-F5344CB8AC3E}">
        <p14:creationId xmlns:p14="http://schemas.microsoft.com/office/powerpoint/2010/main" val="1033344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87CE4B48-06A0-BB65-2C81-56762F887270}"/>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chemeClr val="bg1"/>
                </a:solidFill>
              </a:rPr>
              <a:pPr/>
              <a:t>3</a:t>
            </a:fld>
            <a:endParaRPr lang="en-US" dirty="0">
              <a:solidFill>
                <a:schemeClr val="bg1"/>
              </a:solidFill>
            </a:endParaRPr>
          </a:p>
        </p:txBody>
      </p:sp>
      <p:sp>
        <p:nvSpPr>
          <p:cNvPr id="3" name="Decorative: Orange Sidebar">
            <a:extLst>
              <a:ext uri="{FF2B5EF4-FFF2-40B4-BE49-F238E27FC236}">
                <a16:creationId xmlns:a16="http://schemas.microsoft.com/office/drawing/2014/main" id="{58877063-A12E-127D-7A18-5D692EBFDEEC}"/>
              </a:ext>
              <a:ext uri="{C183D7F6-B498-43B3-948B-1728B52AA6E4}">
                <adec:decorative xmlns:adec="http://schemas.microsoft.com/office/drawing/2017/decorative" val="1"/>
              </a:ext>
            </a:extLst>
          </p:cNvPr>
          <p:cNvSpPr/>
          <p:nvPr/>
        </p:nvSpPr>
        <p:spPr>
          <a:xfrm>
            <a:off x="0" y="9427"/>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dline">
            <a:extLst>
              <a:ext uri="{FF2B5EF4-FFF2-40B4-BE49-F238E27FC236}">
                <a16:creationId xmlns:a16="http://schemas.microsoft.com/office/drawing/2014/main" id="{4F94C746-DEB8-D3E3-3763-12C030A60404}"/>
              </a:ext>
            </a:extLst>
          </p:cNvPr>
          <p:cNvSpPr txBox="1">
            <a:spLocks/>
          </p:cNvSpPr>
          <p:nvPr/>
        </p:nvSpPr>
        <p:spPr>
          <a:xfrm>
            <a:off x="944218" y="1710598"/>
            <a:ext cx="8469413"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6600" dirty="0">
                <a:solidFill>
                  <a:schemeClr val="bg1"/>
                </a:solidFill>
                <a:latin typeface="Arial" panose="020B0604020202020204" pitchFamily="34" charset="0"/>
                <a:ea typeface="+mn-ea"/>
                <a:cs typeface="Arial" panose="020B0604020202020204" pitchFamily="34" charset="0"/>
              </a:rPr>
              <a:t>Announcements</a:t>
            </a:r>
          </a:p>
        </p:txBody>
      </p:sp>
      <p:cxnSp>
        <p:nvCxnSpPr>
          <p:cNvPr id="6" name="Decorative: horizontal rule">
            <a:extLst>
              <a:ext uri="{FF2B5EF4-FFF2-40B4-BE49-F238E27FC236}">
                <a16:creationId xmlns:a16="http://schemas.microsoft.com/office/drawing/2014/main" id="{AA30DF04-E1BF-F511-B59A-3E648DB9925B}"/>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C1A82333-4671-8B84-3A6E-5FC44006FE2D}"/>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bg1"/>
                </a:solidFill>
              </a:rPr>
              <a:t>CHIA Data User Workgroup  |  July 23, 2024</a:t>
            </a:r>
          </a:p>
        </p:txBody>
      </p:sp>
      <p:pic>
        <p:nvPicPr>
          <p:cNvPr id="8" name="Decorative: CHIA Logo">
            <a:extLst>
              <a:ext uri="{FF2B5EF4-FFF2-40B4-BE49-F238E27FC236}">
                <a16:creationId xmlns:a16="http://schemas.microsoft.com/office/drawing/2014/main" id="{8ED95456-9743-C89B-9B50-3C0E092632C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145130" y="6299971"/>
            <a:ext cx="475741" cy="475741"/>
          </a:xfrm>
          <a:prstGeom prst="rect">
            <a:avLst/>
          </a:prstGeom>
        </p:spPr>
      </p:pic>
      <p:sp>
        <p:nvSpPr>
          <p:cNvPr id="9" name="Decorative: Orange sidebar">
            <a:extLst>
              <a:ext uri="{FF2B5EF4-FFF2-40B4-BE49-F238E27FC236}">
                <a16:creationId xmlns:a16="http://schemas.microsoft.com/office/drawing/2014/main" id="{7464B198-C71F-47FA-2EB9-359AE1EB4348}"/>
              </a:ext>
              <a:ext uri="{C183D7F6-B498-43B3-948B-1728B52AA6E4}">
                <adec:decorative xmlns:adec="http://schemas.microsoft.com/office/drawing/2017/decorative" val="1"/>
              </a:ext>
            </a:extLst>
          </p:cNvPr>
          <p:cNvSpPr/>
          <p:nvPr/>
        </p:nvSpPr>
        <p:spPr>
          <a:xfrm>
            <a:off x="-4847" y="1524"/>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524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4</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843281" y="142361"/>
            <a:ext cx="1108456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b="1" dirty="0">
                <a:solidFill>
                  <a:schemeClr val="tx2"/>
                </a:solidFill>
                <a:latin typeface="Arial" panose="020B0604020202020204" pitchFamily="34" charset="0"/>
                <a:ea typeface="+mn-ea"/>
                <a:cs typeface="Arial" panose="020B0604020202020204" pitchFamily="34" charset="0"/>
              </a:rPr>
              <a:t>All Case Mix FY2023 Releases Now Available</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September 24,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pic>
        <p:nvPicPr>
          <p:cNvPr id="5" name="Picture 4">
            <a:extLst>
              <a:ext uri="{FF2B5EF4-FFF2-40B4-BE49-F238E27FC236}">
                <a16:creationId xmlns:a16="http://schemas.microsoft.com/office/drawing/2014/main" id="{906CDA90-8BA1-2D88-AD36-AC646F203FFC}"/>
              </a:ext>
            </a:extLst>
          </p:cNvPr>
          <p:cNvPicPr>
            <a:picLocks noChangeAspect="1"/>
          </p:cNvPicPr>
          <p:nvPr/>
        </p:nvPicPr>
        <p:blipFill>
          <a:blip r:embed="rId3"/>
          <a:stretch>
            <a:fillRect/>
          </a:stretch>
        </p:blipFill>
        <p:spPr>
          <a:xfrm>
            <a:off x="6791287" y="2270955"/>
            <a:ext cx="901432" cy="901432"/>
          </a:xfrm>
          <a:prstGeom prst="rect">
            <a:avLst/>
          </a:prstGeom>
        </p:spPr>
      </p:pic>
      <p:sp>
        <p:nvSpPr>
          <p:cNvPr id="12" name="TextBox 11">
            <a:extLst>
              <a:ext uri="{FF2B5EF4-FFF2-40B4-BE49-F238E27FC236}">
                <a16:creationId xmlns:a16="http://schemas.microsoft.com/office/drawing/2014/main" id="{EF300604-7E3A-99F1-4F20-AB891B786DDC}"/>
              </a:ext>
            </a:extLst>
          </p:cNvPr>
          <p:cNvSpPr txBox="1"/>
          <p:nvPr/>
        </p:nvSpPr>
        <p:spPr>
          <a:xfrm>
            <a:off x="771812" y="1275121"/>
            <a:ext cx="8809068" cy="4327467"/>
          </a:xfrm>
          <a:prstGeom prst="rect">
            <a:avLst/>
          </a:prstGeom>
          <a:noFill/>
        </p:spPr>
        <p:txBody>
          <a:bodyPr wrap="square" rtlCol="0">
            <a:spAutoFit/>
          </a:bodyPr>
          <a:lstStyle/>
          <a:p>
            <a:r>
              <a:rPr lang="en-US" sz="2000" b="1" dirty="0">
                <a:solidFill>
                  <a:srgbClr val="000000"/>
                </a:solidFill>
                <a:latin typeface="Arial" panose="020B0604020202020204" pitchFamily="34" charset="0"/>
                <a:cs typeface="Arial" panose="020B0604020202020204" pitchFamily="34" charset="0"/>
              </a:rPr>
              <a:t>*NEW* RELEASE AVAILABLE FOR THE FOLLOWING FILE:</a:t>
            </a:r>
          </a:p>
          <a:p>
            <a:pPr marL="742950" lvl="1" indent="-285750">
              <a:lnSpc>
                <a:spcPct val="150000"/>
              </a:lnSpc>
              <a:buClr>
                <a:srgbClr val="F8921E"/>
              </a:buClr>
              <a:buFont typeface="Wingdings" charset="2"/>
              <a:buChar char="§"/>
            </a:pPr>
            <a:r>
              <a:rPr lang="en-US" dirty="0">
                <a:solidFill>
                  <a:srgbClr val="000000"/>
                </a:solidFill>
                <a:latin typeface="Arial" panose="020B0604020202020204" pitchFamily="34" charset="0"/>
                <a:cs typeface="Arial" panose="020B0604020202020204" pitchFamily="34" charset="0"/>
              </a:rPr>
              <a:t>Hospital Inpatient Discharge Data (HIDD) </a:t>
            </a:r>
          </a:p>
          <a:p>
            <a:pPr marL="742950" lvl="1" indent="-285750">
              <a:lnSpc>
                <a:spcPct val="150000"/>
              </a:lnSpc>
              <a:buClr>
                <a:srgbClr val="F8921E"/>
              </a:buClr>
              <a:buFont typeface="Wingdings" charset="2"/>
              <a:buChar char="§"/>
            </a:pPr>
            <a:r>
              <a:rPr lang="en-US" dirty="0">
                <a:solidFill>
                  <a:srgbClr val="000000"/>
                </a:solidFill>
                <a:latin typeface="Arial" panose="020B0604020202020204" pitchFamily="34" charset="0"/>
                <a:cs typeface="Arial" panose="020B0604020202020204" pitchFamily="34" charset="0"/>
              </a:rPr>
              <a:t>Outpatient Emergency Department Visit Data (EDD)</a:t>
            </a:r>
          </a:p>
          <a:p>
            <a:pPr marL="742950" lvl="1" indent="-285750">
              <a:lnSpc>
                <a:spcPct val="150000"/>
              </a:lnSpc>
              <a:buClr>
                <a:srgbClr val="F8921E"/>
              </a:buClr>
              <a:buFont typeface="Wingdings" charset="2"/>
              <a:buChar char="§"/>
            </a:pPr>
            <a:r>
              <a:rPr lang="en-US" dirty="0">
                <a:solidFill>
                  <a:srgbClr val="000000"/>
                </a:solidFill>
                <a:latin typeface="Arial" panose="020B0604020202020204" pitchFamily="34" charset="0"/>
                <a:cs typeface="Arial" panose="020B0604020202020204" pitchFamily="34" charset="0"/>
              </a:rPr>
              <a:t>Outpatient Observation Stay Data (OSD)</a:t>
            </a:r>
          </a:p>
          <a:p>
            <a:pPr lvl="1">
              <a:lnSpc>
                <a:spcPct val="150000"/>
              </a:lnSpc>
              <a:buClr>
                <a:srgbClr val="F8921E"/>
              </a:buClr>
            </a:pPr>
            <a:r>
              <a:rPr lang="en-US" dirty="0">
                <a:solidFill>
                  <a:schemeClr val="accent6"/>
                </a:solidFill>
                <a:cs typeface="Arial"/>
              </a:rPr>
              <a:t>	</a:t>
            </a:r>
            <a:r>
              <a:rPr lang="en-US" b="1" dirty="0">
                <a:solidFill>
                  <a:schemeClr val="accent5"/>
                </a:solidFill>
                <a:latin typeface="Arial" panose="020B0604020202020204" pitchFamily="34" charset="0"/>
                <a:cs typeface="Arial" panose="020B0604020202020204" pitchFamily="34" charset="0"/>
              </a:rPr>
              <a:t>FY2023 Now Available for Request</a:t>
            </a:r>
          </a:p>
          <a:p>
            <a:pPr lvl="1">
              <a:lnSpc>
                <a:spcPct val="150000"/>
              </a:lnSpc>
              <a:buClr>
                <a:srgbClr val="F8921E"/>
              </a:buClr>
            </a:pPr>
            <a:endParaRPr lang="en-US" sz="1000" b="1" dirty="0">
              <a:solidFill>
                <a:schemeClr val="accent5"/>
              </a:solidFill>
              <a:latin typeface="Arial" panose="020B0604020202020204" pitchFamily="34" charset="0"/>
              <a:cs typeface="Arial" panose="020B0604020202020204" pitchFamily="34" charset="0"/>
            </a:endParaRPr>
          </a:p>
          <a:p>
            <a:pPr marL="742950" lvl="1" indent="-285750" algn="just">
              <a:buClr>
                <a:srgbClr val="F8921E"/>
              </a:buClr>
              <a:buFont typeface="Wingdings" panose="05000000000000000000" pitchFamily="2" charset="2"/>
              <a:buChar char="§"/>
            </a:pPr>
            <a:r>
              <a:rPr lang="en-US" dirty="0">
                <a:latin typeface="Arial" panose="020B0604020202020204" pitchFamily="34" charset="0"/>
                <a:ea typeface="Times New Roman" panose="02020603050405020304" pitchFamily="18" charset="0"/>
                <a:cs typeface="Arial" panose="020B0604020202020204" pitchFamily="34" charset="0"/>
              </a:rPr>
              <a:t>Applicants with </a:t>
            </a:r>
            <a:r>
              <a:rPr lang="en-US" i="1" dirty="0">
                <a:latin typeface="Arial" panose="020B0604020202020204" pitchFamily="34" charset="0"/>
                <a:ea typeface="Times New Roman" panose="02020603050405020304" pitchFamily="18" charset="0"/>
                <a:cs typeface="Arial" panose="020B0604020202020204" pitchFamily="34" charset="0"/>
              </a:rPr>
              <a:t>approved projects</a:t>
            </a:r>
            <a:r>
              <a:rPr lang="en-US" dirty="0">
                <a:latin typeface="Arial" panose="020B0604020202020204" pitchFamily="34" charset="0"/>
                <a:ea typeface="Times New Roman" panose="02020603050405020304" pitchFamily="18" charset="0"/>
                <a:cs typeface="Arial" panose="020B0604020202020204" pitchFamily="34" charset="0"/>
              </a:rPr>
              <a:t> using previous years data that require newly available year 2023  case mix data should submit to CHIA a completed Exhibit B (</a:t>
            </a:r>
            <a:r>
              <a:rPr lang="en-US" i="1" dirty="0">
                <a:latin typeface="Arial" panose="020B0604020202020204" pitchFamily="34" charset="0"/>
                <a:ea typeface="Times New Roman" panose="02020603050405020304" pitchFamily="18" charset="0"/>
                <a:cs typeface="Arial" panose="020B0604020202020204" pitchFamily="34" charset="0"/>
              </a:rPr>
              <a:t>Certificate of Continued Need and Compliance</a:t>
            </a:r>
            <a:r>
              <a:rPr lang="en-US" dirty="0">
                <a:latin typeface="Arial" panose="020B0604020202020204" pitchFamily="34" charset="0"/>
                <a:ea typeface="Times New Roman" panose="02020603050405020304" pitchFamily="18" charset="0"/>
                <a:cs typeface="Arial" panose="020B0604020202020204" pitchFamily="34" charset="0"/>
              </a:rPr>
              <a:t>) of the Data Use Agreement. After submitting a completed Exhibit B you will receive an invoice (if applicable) for the requested data.  Upon payment of the invoice the order for the data will be placed.</a:t>
            </a:r>
            <a:endParaRPr lang="en-US" dirty="0">
              <a:latin typeface="Arial" panose="020B0604020202020204" pitchFamily="34" charset="0"/>
              <a:ea typeface="Calibri" panose="020F0502020204030204" pitchFamily="34" charset="0"/>
              <a:cs typeface="Arial" panose="020B0604020202020204" pitchFamily="34" charset="0"/>
            </a:endParaRPr>
          </a:p>
          <a:p>
            <a:pPr lvl="1">
              <a:lnSpc>
                <a:spcPct val="150000"/>
              </a:lnSpc>
              <a:buClr>
                <a:srgbClr val="F8921E"/>
              </a:buClr>
            </a:pPr>
            <a:endParaRPr lang="en-US" b="1" dirty="0">
              <a:solidFill>
                <a:srgbClr val="00B050"/>
              </a:solidFill>
              <a:cs typeface="Arial"/>
            </a:endParaRPr>
          </a:p>
        </p:txBody>
      </p:sp>
      <p:sp>
        <p:nvSpPr>
          <p:cNvPr id="6" name="Arrow: Left 5">
            <a:extLst>
              <a:ext uri="{FF2B5EF4-FFF2-40B4-BE49-F238E27FC236}">
                <a16:creationId xmlns:a16="http://schemas.microsoft.com/office/drawing/2014/main" id="{16D3ADCA-910A-E5BD-D89C-6CC9C893AFCD}"/>
              </a:ext>
            </a:extLst>
          </p:cNvPr>
          <p:cNvSpPr/>
          <p:nvPr/>
        </p:nvSpPr>
        <p:spPr>
          <a:xfrm>
            <a:off x="5882640" y="2489558"/>
            <a:ext cx="680720" cy="38572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6321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5</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851852" y="142361"/>
            <a:ext cx="976072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b="1" dirty="0">
                <a:solidFill>
                  <a:schemeClr val="tx2"/>
                </a:solidFill>
                <a:latin typeface="Arial" panose="020B0604020202020204" pitchFamily="34" charset="0"/>
                <a:ea typeface="+mn-ea"/>
                <a:cs typeface="Arial" panose="020B0604020202020204" pitchFamily="34" charset="0"/>
              </a:rPr>
              <a:t>Case Mix Release Documentation</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September 24,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EF300604-7E3A-99F1-4F20-AB891B786DDC}"/>
              </a:ext>
            </a:extLst>
          </p:cNvPr>
          <p:cNvSpPr txBox="1"/>
          <p:nvPr/>
        </p:nvSpPr>
        <p:spPr>
          <a:xfrm>
            <a:off x="809133" y="827252"/>
            <a:ext cx="10667520" cy="1261884"/>
          </a:xfrm>
          <a:prstGeom prst="rect">
            <a:avLst/>
          </a:prstGeom>
          <a:noFill/>
        </p:spPr>
        <p:txBody>
          <a:bodyPr wrap="square" rtlCol="0">
            <a:spAutoFit/>
          </a:bodyPr>
          <a:lstStyle/>
          <a:p>
            <a:r>
              <a:rPr lang="en-US" sz="2000" b="1" dirty="0">
                <a:solidFill>
                  <a:srgbClr val="000000"/>
                </a:solidFill>
                <a:latin typeface="Arial" panose="020B0604020202020204" pitchFamily="34" charset="0"/>
                <a:cs typeface="Arial" panose="020B0604020202020204" pitchFamily="34" charset="0"/>
              </a:rPr>
              <a:t>Review Documentation and Release Notes</a:t>
            </a:r>
          </a:p>
          <a:p>
            <a:r>
              <a:rPr lang="en-US" sz="1400" dirty="0">
                <a:latin typeface="Arial" panose="020B0604020202020204" pitchFamily="34" charset="0"/>
                <a:cs typeface="Arial" panose="020B0604020202020204" pitchFamily="34" charset="0"/>
              </a:rPr>
              <a:t>Data users are advised to review CHIA’s comprehensive case mix documentation manuals and release notes which provide information on</a:t>
            </a:r>
            <a:r>
              <a:rPr lang="en-US" sz="1400" b="0" i="0" dirty="0">
                <a:effectLst/>
                <a:highlight>
                  <a:srgbClr val="FFFFFF"/>
                </a:highlight>
                <a:latin typeface="Arial" panose="020B0604020202020204" pitchFamily="34" charset="0"/>
                <a:cs typeface="Arial" panose="020B0604020202020204" pitchFamily="34" charset="0"/>
              </a:rPr>
              <a:t> data quality issues connected with certain data elements and includes background on the database’s development and the DRG Groupers. The release notes also contains hospital-reported discrepancies received in response to the data verification process. Also, t</a:t>
            </a:r>
            <a:r>
              <a:rPr lang="en-US" sz="1400" dirty="0">
                <a:highlight>
                  <a:srgbClr val="FFFFFF"/>
                </a:highlight>
                <a:latin typeface="Arial" panose="020B0604020202020204" pitchFamily="34" charset="0"/>
                <a:cs typeface="Arial" panose="020B0604020202020204" pitchFamily="34" charset="0"/>
              </a:rPr>
              <a:t>wenty-four years of historical documentation are available online on the documentation archive website</a:t>
            </a:r>
            <a:endParaRPr lang="en-US" sz="14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29064477-5614-2D93-8631-C980548647F7}"/>
              </a:ext>
            </a:extLst>
          </p:cNvPr>
          <p:cNvSpPr txBox="1"/>
          <p:nvPr/>
        </p:nvSpPr>
        <p:spPr>
          <a:xfrm>
            <a:off x="902737" y="2161983"/>
            <a:ext cx="4117132" cy="338554"/>
          </a:xfrm>
          <a:prstGeom prst="rect">
            <a:avLst/>
          </a:prstGeom>
          <a:noFill/>
        </p:spPr>
        <p:txBody>
          <a:bodyPr wrap="square">
            <a:spAutoFit/>
          </a:bodyPr>
          <a:lstStyle/>
          <a:p>
            <a:r>
              <a:rPr lang="en-US" sz="1600" b="1" dirty="0">
                <a:hlinkClick r:id="rId3"/>
              </a:rPr>
              <a:t>https://www.chiamass.gov/case-mix-data/</a:t>
            </a:r>
            <a:r>
              <a:rPr lang="en-US" sz="1600" b="1" dirty="0"/>
              <a:t> </a:t>
            </a:r>
          </a:p>
        </p:txBody>
      </p:sp>
      <p:sp>
        <p:nvSpPr>
          <p:cNvPr id="14" name="Arrow: Right 13">
            <a:extLst>
              <a:ext uri="{FF2B5EF4-FFF2-40B4-BE49-F238E27FC236}">
                <a16:creationId xmlns:a16="http://schemas.microsoft.com/office/drawing/2014/main" id="{1DB78F76-F34F-7CEF-317F-BB14187ADC66}"/>
              </a:ext>
            </a:extLst>
          </p:cNvPr>
          <p:cNvSpPr/>
          <p:nvPr/>
        </p:nvSpPr>
        <p:spPr>
          <a:xfrm>
            <a:off x="4810363" y="5379937"/>
            <a:ext cx="2136711" cy="7271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Link to Archive</a:t>
            </a:r>
          </a:p>
        </p:txBody>
      </p:sp>
      <p:pic>
        <p:nvPicPr>
          <p:cNvPr id="17" name="Picture 16">
            <a:extLst>
              <a:ext uri="{FF2B5EF4-FFF2-40B4-BE49-F238E27FC236}">
                <a16:creationId xmlns:a16="http://schemas.microsoft.com/office/drawing/2014/main" id="{2520A347-7529-460C-4DCC-0BFB4EA21F12}"/>
              </a:ext>
            </a:extLst>
          </p:cNvPr>
          <p:cNvPicPr>
            <a:picLocks noChangeAspect="1"/>
          </p:cNvPicPr>
          <p:nvPr/>
        </p:nvPicPr>
        <p:blipFill>
          <a:blip r:embed="rId4"/>
          <a:stretch>
            <a:fillRect/>
          </a:stretch>
        </p:blipFill>
        <p:spPr>
          <a:xfrm>
            <a:off x="7099195" y="2780172"/>
            <a:ext cx="3671033" cy="2055778"/>
          </a:xfrm>
          <a:prstGeom prst="rect">
            <a:avLst/>
          </a:prstGeom>
        </p:spPr>
      </p:pic>
      <p:sp>
        <p:nvSpPr>
          <p:cNvPr id="19" name="TextBox 18">
            <a:extLst>
              <a:ext uri="{FF2B5EF4-FFF2-40B4-BE49-F238E27FC236}">
                <a16:creationId xmlns:a16="http://schemas.microsoft.com/office/drawing/2014/main" id="{2C84580E-1FB1-5902-638F-D08AFFBC9898}"/>
              </a:ext>
            </a:extLst>
          </p:cNvPr>
          <p:cNvSpPr txBox="1"/>
          <p:nvPr/>
        </p:nvSpPr>
        <p:spPr>
          <a:xfrm>
            <a:off x="5745325" y="2161983"/>
            <a:ext cx="6097554" cy="338554"/>
          </a:xfrm>
          <a:prstGeom prst="rect">
            <a:avLst/>
          </a:prstGeom>
          <a:noFill/>
        </p:spPr>
        <p:txBody>
          <a:bodyPr wrap="square">
            <a:spAutoFit/>
          </a:bodyPr>
          <a:lstStyle/>
          <a:p>
            <a:r>
              <a:rPr lang="en-US" sz="1600" b="1" dirty="0">
                <a:hlinkClick r:id="rId5"/>
              </a:rPr>
              <a:t>https://www.chiamass.gov/case-mix-data-documentation-archive/</a:t>
            </a:r>
            <a:r>
              <a:rPr lang="en-US" sz="1600" b="1" dirty="0"/>
              <a:t> </a:t>
            </a:r>
          </a:p>
        </p:txBody>
      </p:sp>
      <p:sp>
        <p:nvSpPr>
          <p:cNvPr id="20" name="TextBox 19">
            <a:extLst>
              <a:ext uri="{FF2B5EF4-FFF2-40B4-BE49-F238E27FC236}">
                <a16:creationId xmlns:a16="http://schemas.microsoft.com/office/drawing/2014/main" id="{0BE1A8E0-FFF3-6B41-CB86-39AE4A0D7907}"/>
              </a:ext>
            </a:extLst>
          </p:cNvPr>
          <p:cNvSpPr txBox="1"/>
          <p:nvPr/>
        </p:nvSpPr>
        <p:spPr>
          <a:xfrm>
            <a:off x="7070105" y="5061232"/>
            <a:ext cx="4006392"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documentation archive contains outpatient emergency department, outpatient observation stay, and hospital inpatient discharges documents dating back to fiscal year 2000.</a:t>
            </a:r>
          </a:p>
        </p:txBody>
      </p:sp>
      <p:pic>
        <p:nvPicPr>
          <p:cNvPr id="15" name="Picture 14">
            <a:extLst>
              <a:ext uri="{FF2B5EF4-FFF2-40B4-BE49-F238E27FC236}">
                <a16:creationId xmlns:a16="http://schemas.microsoft.com/office/drawing/2014/main" id="{A4C8AEE0-65EF-876B-8B45-81592922C6D5}"/>
              </a:ext>
            </a:extLst>
          </p:cNvPr>
          <p:cNvPicPr>
            <a:picLocks noChangeAspect="1"/>
          </p:cNvPicPr>
          <p:nvPr/>
        </p:nvPicPr>
        <p:blipFill>
          <a:blip r:embed="rId6"/>
          <a:srcRect l="56124" t="51020" r="21444" b="11089"/>
          <a:stretch/>
        </p:blipFill>
        <p:spPr>
          <a:xfrm>
            <a:off x="1016299" y="2527360"/>
            <a:ext cx="3671033" cy="3487979"/>
          </a:xfrm>
          <a:prstGeom prst="rect">
            <a:avLst/>
          </a:prstGeom>
          <a:ln w="22225">
            <a:solidFill>
              <a:schemeClr val="accent1"/>
            </a:solidFill>
          </a:ln>
        </p:spPr>
      </p:pic>
    </p:spTree>
    <p:extLst>
      <p:ext uri="{BB962C8B-B14F-4D97-AF65-F5344CB8AC3E}">
        <p14:creationId xmlns:p14="http://schemas.microsoft.com/office/powerpoint/2010/main" val="3052686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6</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455926" y="161214"/>
            <a:ext cx="1089394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b="1" dirty="0">
                <a:solidFill>
                  <a:schemeClr val="tx2"/>
                </a:solidFill>
                <a:latin typeface="Arial" panose="020B0604020202020204" pitchFamily="34" charset="0"/>
                <a:ea typeface="+mn-ea"/>
                <a:cs typeface="Arial" panose="020B0604020202020204" pitchFamily="34" charset="0"/>
              </a:rPr>
              <a:t>MA APCD CY2021 and CY2022 Releases</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September 24,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EF300604-7E3A-99F1-4F20-AB891B786DDC}"/>
              </a:ext>
            </a:extLst>
          </p:cNvPr>
          <p:cNvSpPr txBox="1"/>
          <p:nvPr/>
        </p:nvSpPr>
        <p:spPr>
          <a:xfrm>
            <a:off x="460340" y="883813"/>
            <a:ext cx="11445714" cy="2062103"/>
          </a:xfrm>
          <a:prstGeom prst="rect">
            <a:avLst/>
          </a:prstGeom>
          <a:noFill/>
        </p:spPr>
        <p:txBody>
          <a:bodyPr wrap="square" rtlCol="0">
            <a:spAutoFit/>
          </a:bodyPr>
          <a:lstStyle/>
          <a:p>
            <a:r>
              <a:rPr lang="en-US" sz="2000" b="1" dirty="0">
                <a:solidFill>
                  <a:srgbClr val="000000"/>
                </a:solidFill>
                <a:latin typeface="Arial" panose="020B0604020202020204" pitchFamily="34" charset="0"/>
                <a:cs typeface="Arial" panose="020B0604020202020204" pitchFamily="34" charset="0"/>
              </a:rPr>
              <a:t>          CY2021 and CY2022 Available for Request</a:t>
            </a:r>
          </a:p>
          <a:p>
            <a:endParaRPr lang="en-US" sz="1000" b="1" dirty="0">
              <a:solidFill>
                <a:srgbClr val="000000"/>
              </a:solidFill>
              <a:latin typeface="Arial" panose="020B0604020202020204" pitchFamily="34" charset="0"/>
              <a:cs typeface="Arial" panose="020B0604020202020204" pitchFamily="34" charset="0"/>
            </a:endParaRPr>
          </a:p>
          <a:p>
            <a:pPr marL="742950" lvl="1" indent="-285750">
              <a:buClr>
                <a:schemeClr val="accent1"/>
              </a:buClr>
              <a:buFont typeface="Wingdings" charset="2"/>
              <a:buChar char="§"/>
            </a:pPr>
            <a:r>
              <a:rPr lang="en-US" sz="1400" b="1" dirty="0">
                <a:solidFill>
                  <a:srgbClr val="00B050"/>
                </a:solidFill>
                <a:latin typeface="Arial" panose="020B0604020202020204" pitchFamily="34" charset="0"/>
                <a:cs typeface="Arial" panose="020B0604020202020204" pitchFamily="34" charset="0"/>
              </a:rPr>
              <a:t>CY 2021 Data </a:t>
            </a:r>
            <a:r>
              <a:rPr lang="en-US" sz="1400" dirty="0">
                <a:latin typeface="Arial" panose="020B0604020202020204" pitchFamily="34" charset="0"/>
                <a:cs typeface="Arial" panose="020B0604020202020204" pitchFamily="34" charset="0"/>
              </a:rPr>
              <a:t>which includes medical, pharmacy, and dental claims incurred between </a:t>
            </a:r>
            <a:r>
              <a:rPr lang="en-US" sz="1400" b="1" dirty="0">
                <a:latin typeface="Arial" panose="020B0604020202020204" pitchFamily="34" charset="0"/>
                <a:cs typeface="Arial" panose="020B0604020202020204" pitchFamily="34" charset="0"/>
              </a:rPr>
              <a:t>January 1, 2017, and December 31, 2021, and it includes six (6) months of run-out (paid claims through June 30, 2022) </a:t>
            </a:r>
            <a:r>
              <a:rPr lang="en-US" sz="1400" dirty="0">
                <a:latin typeface="Arial" panose="020B0604020202020204" pitchFamily="34" charset="0"/>
                <a:cs typeface="Arial" panose="020B0604020202020204" pitchFamily="34" charset="0"/>
              </a:rPr>
              <a:t>and the new </a:t>
            </a:r>
            <a:r>
              <a:rPr lang="en-US" sz="1400" b="1" dirty="0">
                <a:solidFill>
                  <a:srgbClr val="00B050"/>
                </a:solidFill>
                <a:latin typeface="Arial" panose="020B0604020202020204" pitchFamily="34" charset="0"/>
                <a:cs typeface="Arial" panose="020B0604020202020204" pitchFamily="34" charset="0"/>
              </a:rPr>
              <a:t>CY 2022 Data  </a:t>
            </a:r>
            <a:r>
              <a:rPr lang="en-US" sz="1400" dirty="0">
                <a:latin typeface="Arial" panose="020B0604020202020204" pitchFamily="34" charset="0"/>
                <a:cs typeface="Arial" panose="020B0604020202020204" pitchFamily="34" charset="0"/>
              </a:rPr>
              <a:t>which includes claims incurred from </a:t>
            </a:r>
            <a:r>
              <a:rPr lang="en-US" sz="1400" b="1" dirty="0">
                <a:latin typeface="Arial" panose="020B0604020202020204" pitchFamily="34" charset="0"/>
                <a:cs typeface="Arial" panose="020B0604020202020204" pitchFamily="34" charset="0"/>
              </a:rPr>
              <a:t>January 1, 2018, through December 31, 2022, and includes six (6) months of run-out (paid claims through June 30, 2023) </a:t>
            </a:r>
            <a:r>
              <a:rPr lang="en-US" sz="1400" dirty="0">
                <a:latin typeface="Arial" panose="020B0604020202020204" pitchFamily="34" charset="0"/>
                <a:cs typeface="Arial" panose="020B0604020202020204" pitchFamily="34" charset="0"/>
              </a:rPr>
              <a:t>are available for request</a:t>
            </a:r>
            <a:r>
              <a:rPr lang="en-US" sz="1400" b="1"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In addition to claims data, the releases contain relevant reference files including member eligibility, providers, products, and benefit plans. This data encompasses public and private payers as well as fully-insured and self-insured plans. Keep in mind that due to the Supreme Court decision, </a:t>
            </a:r>
            <a:r>
              <a:rPr lang="en-US" sz="1400" i="1" dirty="0">
                <a:latin typeface="Arial" panose="020B0604020202020204" pitchFamily="34" charset="0"/>
                <a:cs typeface="Arial" panose="020B0604020202020204" pitchFamily="34" charset="0"/>
              </a:rPr>
              <a:t>Gobeille v. Liberty Mutual</a:t>
            </a:r>
            <a:r>
              <a:rPr lang="en-US" sz="1400" dirty="0">
                <a:latin typeface="Arial" panose="020B0604020202020204" pitchFamily="34" charset="0"/>
                <a:cs typeface="Arial" panose="020B0604020202020204" pitchFamily="34" charset="0"/>
              </a:rPr>
              <a:t>, the self-insured plans are severely reduced starting in 2016. The releases also includes MassHealth Medicaid data. </a:t>
            </a:r>
          </a:p>
        </p:txBody>
      </p:sp>
      <p:sp>
        <p:nvSpPr>
          <p:cNvPr id="6" name="TextBox 5">
            <a:extLst>
              <a:ext uri="{FF2B5EF4-FFF2-40B4-BE49-F238E27FC236}">
                <a16:creationId xmlns:a16="http://schemas.microsoft.com/office/drawing/2014/main" id="{D0641946-196B-736E-43D0-3F4112C4F72C}"/>
              </a:ext>
            </a:extLst>
          </p:cNvPr>
          <p:cNvSpPr txBox="1"/>
          <p:nvPr/>
        </p:nvSpPr>
        <p:spPr>
          <a:xfrm>
            <a:off x="443059" y="3013826"/>
            <a:ext cx="7060677" cy="2677656"/>
          </a:xfrm>
          <a:prstGeom prst="rect">
            <a:avLst/>
          </a:prstGeom>
          <a:noFill/>
        </p:spPr>
        <p:txBody>
          <a:bodyPr wrap="square" rtlCol="0">
            <a:spAutoFit/>
          </a:bodyPr>
          <a:lstStyle/>
          <a:p>
            <a:pPr marL="742950" lvl="1" indent="-285750">
              <a:buClr>
                <a:schemeClr val="accent1"/>
              </a:buClr>
              <a:buFont typeface="Wingdings" charset="2"/>
              <a:buChar char="§"/>
            </a:pPr>
            <a:r>
              <a:rPr lang="en-US" sz="1400" dirty="0">
                <a:latin typeface="Arial" panose="020B0604020202020204" pitchFamily="34" charset="0"/>
                <a:cs typeface="Arial" panose="020B0604020202020204" pitchFamily="34" charset="0"/>
              </a:rPr>
              <a:t>Applicants with </a:t>
            </a:r>
            <a:r>
              <a:rPr lang="en-US" sz="1400" i="1" dirty="0">
                <a:latin typeface="Arial" panose="020B0604020202020204" pitchFamily="34" charset="0"/>
                <a:cs typeface="Arial" panose="020B0604020202020204" pitchFamily="34" charset="0"/>
              </a:rPr>
              <a:t>approved projects</a:t>
            </a:r>
            <a:r>
              <a:rPr lang="en-US" sz="1400" dirty="0">
                <a:latin typeface="Arial" panose="020B0604020202020204" pitchFamily="34" charset="0"/>
                <a:cs typeface="Arial" panose="020B0604020202020204" pitchFamily="34" charset="0"/>
              </a:rPr>
              <a:t> that require updated MA APCD data (CY 2021 Data or CY2022) should submit to CHIA a completed Exhibit B (</a:t>
            </a:r>
            <a:r>
              <a:rPr lang="en-US" sz="1400" i="1" dirty="0">
                <a:latin typeface="Arial" panose="020B0604020202020204" pitchFamily="34" charset="0"/>
                <a:cs typeface="Arial" panose="020B0604020202020204" pitchFamily="34" charset="0"/>
              </a:rPr>
              <a:t>Certificate of Continued Need and Compliance</a:t>
            </a:r>
            <a:r>
              <a:rPr lang="en-US" sz="1400" dirty="0">
                <a:latin typeface="Arial" panose="020B0604020202020204" pitchFamily="34" charset="0"/>
                <a:cs typeface="Arial" panose="020B0604020202020204" pitchFamily="34" charset="0"/>
              </a:rPr>
              <a:t>) of the Data Use Agreement. After submitting a completed Exhibit B, you will receive an invoice (if applicable) for the requested data.  Upon payment of the invoice the order for the data will be placed.</a:t>
            </a:r>
          </a:p>
          <a:p>
            <a:pPr lvl="1">
              <a:buClr>
                <a:schemeClr val="accent1"/>
              </a:buClr>
            </a:pPr>
            <a:endParaRPr lang="en-US" sz="1400" dirty="0">
              <a:latin typeface="Arial" panose="020B0604020202020204" pitchFamily="34" charset="0"/>
              <a:cs typeface="Arial" panose="020B0604020202020204" pitchFamily="34" charset="0"/>
            </a:endParaRPr>
          </a:p>
          <a:p>
            <a:pPr marL="742950" lvl="1" indent="-285750">
              <a:buClr>
                <a:schemeClr val="accent1"/>
              </a:buClr>
              <a:buFont typeface="Wingdings" charset="2"/>
              <a:buChar char="§"/>
            </a:pPr>
            <a:r>
              <a:rPr lang="en-US" sz="1400" dirty="0">
                <a:latin typeface="Arial" panose="020B0604020202020204" pitchFamily="34" charset="0"/>
                <a:cs typeface="Arial" panose="020B0604020202020204" pitchFamily="34" charset="0"/>
              </a:rPr>
              <a:t>The new CY 2022 MA APCD Documentation Guide and Release Notes are available on CHIA’s website for your review before using the data. The CY2021 MA APCD Documentation are available online in the documentation archive.</a:t>
            </a:r>
          </a:p>
          <a:p>
            <a:pPr lvl="1">
              <a:buClr>
                <a:schemeClr val="accent1"/>
              </a:buClr>
            </a:pPr>
            <a:r>
              <a:rPr lang="en-US" sz="1400" dirty="0">
                <a:latin typeface="Arial" panose="020B0604020202020204" pitchFamily="34" charset="0"/>
                <a:cs typeface="Arial" panose="020B0604020202020204" pitchFamily="34" charset="0"/>
              </a:rPr>
              <a:t>     </a:t>
            </a:r>
          </a:p>
        </p:txBody>
      </p:sp>
      <p:pic>
        <p:nvPicPr>
          <p:cNvPr id="15" name="Picture 14">
            <a:extLst>
              <a:ext uri="{FF2B5EF4-FFF2-40B4-BE49-F238E27FC236}">
                <a16:creationId xmlns:a16="http://schemas.microsoft.com/office/drawing/2014/main" id="{2D954E2D-48D3-EF7A-96F0-7DE2F67BD7B2}"/>
              </a:ext>
            </a:extLst>
          </p:cNvPr>
          <p:cNvPicPr>
            <a:picLocks noChangeAspect="1"/>
          </p:cNvPicPr>
          <p:nvPr/>
        </p:nvPicPr>
        <p:blipFill rotWithShape="1">
          <a:blip r:embed="rId3"/>
          <a:srcRect l="59380" t="32989" r="14098" b="23574"/>
          <a:stretch/>
        </p:blipFill>
        <p:spPr>
          <a:xfrm>
            <a:off x="8380429" y="3139124"/>
            <a:ext cx="3233393" cy="2978871"/>
          </a:xfrm>
          <a:prstGeom prst="rect">
            <a:avLst/>
          </a:prstGeom>
          <a:ln w="15875">
            <a:solidFill>
              <a:schemeClr val="accent1"/>
            </a:solidFill>
          </a:ln>
        </p:spPr>
      </p:pic>
      <p:sp>
        <p:nvSpPr>
          <p:cNvPr id="18" name="TextBox 17">
            <a:extLst>
              <a:ext uri="{FF2B5EF4-FFF2-40B4-BE49-F238E27FC236}">
                <a16:creationId xmlns:a16="http://schemas.microsoft.com/office/drawing/2014/main" id="{FF285271-F585-096C-BABC-777F96509DBE}"/>
              </a:ext>
            </a:extLst>
          </p:cNvPr>
          <p:cNvSpPr txBox="1"/>
          <p:nvPr/>
        </p:nvSpPr>
        <p:spPr>
          <a:xfrm>
            <a:off x="7711126" y="2756496"/>
            <a:ext cx="4974996" cy="338554"/>
          </a:xfrm>
          <a:prstGeom prst="rect">
            <a:avLst/>
          </a:prstGeom>
          <a:noFill/>
        </p:spPr>
        <p:txBody>
          <a:bodyPr wrap="square">
            <a:spAutoFit/>
          </a:bodyPr>
          <a:lstStyle/>
          <a:p>
            <a:pPr lvl="1">
              <a:buClr>
                <a:schemeClr val="accent1"/>
              </a:buClr>
            </a:pPr>
            <a:r>
              <a:rPr lang="en-US" sz="1600" dirty="0">
                <a:latin typeface="Arial" panose="020B0604020202020204" pitchFamily="34" charset="0"/>
                <a:cs typeface="Arial" panose="020B0604020202020204" pitchFamily="34" charset="0"/>
                <a:hlinkClick r:id="rId4"/>
              </a:rPr>
              <a:t>https://www.chiamass.gov/ma-apcd/</a:t>
            </a:r>
            <a:r>
              <a:rPr lang="en-US" sz="1600" dirty="0">
                <a:latin typeface="Arial" panose="020B0604020202020204" pitchFamily="34" charset="0"/>
                <a:cs typeface="Arial" panose="020B0604020202020204" pitchFamily="34" charset="0"/>
              </a:rPr>
              <a:t> </a:t>
            </a:r>
          </a:p>
        </p:txBody>
      </p:sp>
      <p:sp>
        <p:nvSpPr>
          <p:cNvPr id="21" name="Arrow: Right 20">
            <a:extLst>
              <a:ext uri="{FF2B5EF4-FFF2-40B4-BE49-F238E27FC236}">
                <a16:creationId xmlns:a16="http://schemas.microsoft.com/office/drawing/2014/main" id="{EFE0B998-4464-5ABF-7EA0-03E706C2FD51}"/>
              </a:ext>
            </a:extLst>
          </p:cNvPr>
          <p:cNvSpPr/>
          <p:nvPr/>
        </p:nvSpPr>
        <p:spPr>
          <a:xfrm rot="10800000" flipH="1" flipV="1">
            <a:off x="7334054" y="4515440"/>
            <a:ext cx="952107" cy="7271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06AB77CD-849E-5DB2-5451-CC1489C0AE65}"/>
              </a:ext>
            </a:extLst>
          </p:cNvPr>
          <p:cNvPicPr>
            <a:picLocks noChangeAspect="1"/>
          </p:cNvPicPr>
          <p:nvPr/>
        </p:nvPicPr>
        <p:blipFill>
          <a:blip r:embed="rId5"/>
          <a:stretch>
            <a:fillRect/>
          </a:stretch>
        </p:blipFill>
        <p:spPr>
          <a:xfrm>
            <a:off x="10482606" y="111434"/>
            <a:ext cx="1360211" cy="1159524"/>
          </a:xfrm>
          <a:prstGeom prst="rect">
            <a:avLst/>
          </a:prstGeom>
        </p:spPr>
      </p:pic>
    </p:spTree>
    <p:extLst>
      <p:ext uri="{BB962C8B-B14F-4D97-AF65-F5344CB8AC3E}">
        <p14:creationId xmlns:p14="http://schemas.microsoft.com/office/powerpoint/2010/main" val="3863458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7</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455926" y="161214"/>
            <a:ext cx="1133796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b="1" dirty="0">
                <a:solidFill>
                  <a:srgbClr val="005480"/>
                </a:solidFill>
                <a:latin typeface="Arial"/>
                <a:cs typeface="Arial"/>
              </a:rPr>
              <a:t>ZIP Code Data in the MA APCD Application</a:t>
            </a:r>
            <a:endParaRPr lang="en-US" sz="3200" dirty="0">
              <a:solidFill>
                <a:schemeClr val="tx2"/>
              </a:solidFill>
              <a:latin typeface="Arial" panose="020B0604020202020204" pitchFamily="34" charset="0"/>
              <a:ea typeface="+mn-ea"/>
              <a:cs typeface="Arial" panose="020B0604020202020204" pitchFamily="34" charset="0"/>
            </a:endParaRP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September 24,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EF300604-7E3A-99F1-4F20-AB891B786DDC}"/>
              </a:ext>
            </a:extLst>
          </p:cNvPr>
          <p:cNvSpPr txBox="1"/>
          <p:nvPr/>
        </p:nvSpPr>
        <p:spPr>
          <a:xfrm>
            <a:off x="615820" y="902474"/>
            <a:ext cx="11187404" cy="126957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December 2023 revision to MA APCD application specifies that the member ZIP code geographic data is now only released at the level of one ZIP code per person per year based on the member’s ZIP code reported in the member’s earliest submission year month.</a:t>
            </a:r>
          </a:p>
          <a:p>
            <a:endParaRPr lang="en-US" sz="1050" dirty="0">
              <a:cs typeface="Arial"/>
            </a:endParaRPr>
          </a:p>
          <a:p>
            <a:r>
              <a:rPr lang="en-US" b="1" i="1" dirty="0">
                <a:latin typeface="Arial" panose="020B0604020202020204" pitchFamily="34" charset="0"/>
                <a:cs typeface="Arial" panose="020B0604020202020204" pitchFamily="34" charset="0"/>
              </a:rPr>
              <a:t>See application excerpt below. </a:t>
            </a:r>
            <a:endParaRPr lang="en-US" sz="1400" dirty="0">
              <a:latin typeface="Arial" panose="020B0604020202020204" pitchFamily="34" charset="0"/>
              <a:cs typeface="Arial" panose="020B0604020202020204" pitchFamily="34" charset="0"/>
            </a:endParaRPr>
          </a:p>
        </p:txBody>
      </p:sp>
      <p:sp>
        <p:nvSpPr>
          <p:cNvPr id="10" name="Arrow: Left 9">
            <a:extLst>
              <a:ext uri="{FF2B5EF4-FFF2-40B4-BE49-F238E27FC236}">
                <a16:creationId xmlns:a16="http://schemas.microsoft.com/office/drawing/2014/main" id="{05138C2F-F259-C5B8-EAFE-6613F4F5CC83}"/>
              </a:ext>
            </a:extLst>
          </p:cNvPr>
          <p:cNvSpPr/>
          <p:nvPr/>
        </p:nvSpPr>
        <p:spPr>
          <a:xfrm>
            <a:off x="10355964" y="2865996"/>
            <a:ext cx="1287303" cy="44026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A920D62-92C1-D451-F1A7-7D1EE7561437}"/>
              </a:ext>
            </a:extLst>
          </p:cNvPr>
          <p:cNvPicPr>
            <a:picLocks noChangeAspect="1"/>
          </p:cNvPicPr>
          <p:nvPr/>
        </p:nvPicPr>
        <p:blipFill>
          <a:blip r:embed="rId4"/>
          <a:srcRect l="18889" t="32502" r="19833" b="27136"/>
          <a:stretch/>
        </p:blipFill>
        <p:spPr>
          <a:xfrm>
            <a:off x="736005" y="2407919"/>
            <a:ext cx="9444315" cy="3499170"/>
          </a:xfrm>
          <a:prstGeom prst="rect">
            <a:avLst/>
          </a:prstGeom>
          <a:ln w="22225">
            <a:solidFill>
              <a:schemeClr val="accent1"/>
            </a:solidFill>
          </a:ln>
        </p:spPr>
      </p:pic>
    </p:spTree>
    <p:extLst>
      <p:ext uri="{BB962C8B-B14F-4D97-AF65-F5344CB8AC3E}">
        <p14:creationId xmlns:p14="http://schemas.microsoft.com/office/powerpoint/2010/main" val="1830531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87CE4B48-06A0-BB65-2C81-56762F887270}"/>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chemeClr val="bg1"/>
                </a:solidFill>
              </a:rPr>
              <a:pPr/>
              <a:t>8</a:t>
            </a:fld>
            <a:endParaRPr lang="en-US" dirty="0">
              <a:solidFill>
                <a:schemeClr val="bg1"/>
              </a:solidFill>
            </a:endParaRPr>
          </a:p>
        </p:txBody>
      </p:sp>
      <p:sp>
        <p:nvSpPr>
          <p:cNvPr id="7" name="Footer Placeholder 4">
            <a:extLst>
              <a:ext uri="{FF2B5EF4-FFF2-40B4-BE49-F238E27FC236}">
                <a16:creationId xmlns:a16="http://schemas.microsoft.com/office/drawing/2014/main" id="{C1A82333-4671-8B84-3A6E-5FC44006FE2D}"/>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bg1"/>
                </a:solidFill>
              </a:rPr>
              <a:t>CHIA Data User Workgroup  |  September 24, 2024</a:t>
            </a:r>
          </a:p>
        </p:txBody>
      </p:sp>
      <p:sp>
        <p:nvSpPr>
          <p:cNvPr id="3" name="Decorative: Orange Sidebar">
            <a:extLst>
              <a:ext uri="{FF2B5EF4-FFF2-40B4-BE49-F238E27FC236}">
                <a16:creationId xmlns:a16="http://schemas.microsoft.com/office/drawing/2014/main" id="{58877063-A12E-127D-7A18-5D692EBFDEEC}"/>
              </a:ext>
              <a:ext uri="{C183D7F6-B498-43B3-948B-1728B52AA6E4}">
                <adec:decorative xmlns:adec="http://schemas.microsoft.com/office/drawing/2017/decorative" val="1"/>
              </a:ext>
            </a:extLst>
          </p:cNvPr>
          <p:cNvSpPr/>
          <p:nvPr/>
        </p:nvSpPr>
        <p:spPr>
          <a:xfrm>
            <a:off x="0" y="9427"/>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dline">
            <a:extLst>
              <a:ext uri="{FF2B5EF4-FFF2-40B4-BE49-F238E27FC236}">
                <a16:creationId xmlns:a16="http://schemas.microsoft.com/office/drawing/2014/main" id="{4F94C746-DEB8-D3E3-3763-12C030A60404}"/>
              </a:ext>
            </a:extLst>
          </p:cNvPr>
          <p:cNvSpPr txBox="1">
            <a:spLocks/>
          </p:cNvSpPr>
          <p:nvPr/>
        </p:nvSpPr>
        <p:spPr>
          <a:xfrm>
            <a:off x="944218" y="1710598"/>
            <a:ext cx="8469413"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6600" dirty="0">
                <a:solidFill>
                  <a:schemeClr val="bg1"/>
                </a:solidFill>
                <a:latin typeface="Arial" panose="020B0604020202020204" pitchFamily="34" charset="0"/>
                <a:ea typeface="+mn-ea"/>
                <a:cs typeface="Arial" panose="020B0604020202020204" pitchFamily="34" charset="0"/>
              </a:rPr>
              <a:t>Website Updates</a:t>
            </a:r>
          </a:p>
        </p:txBody>
      </p:sp>
      <p:cxnSp>
        <p:nvCxnSpPr>
          <p:cNvPr id="6" name="Decorative: horizontal rule">
            <a:extLst>
              <a:ext uri="{FF2B5EF4-FFF2-40B4-BE49-F238E27FC236}">
                <a16:creationId xmlns:a16="http://schemas.microsoft.com/office/drawing/2014/main" id="{AA30DF04-E1BF-F511-B59A-3E648DB9925B}"/>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Decorative: CHIA Logo">
            <a:extLst>
              <a:ext uri="{FF2B5EF4-FFF2-40B4-BE49-F238E27FC236}">
                <a16:creationId xmlns:a16="http://schemas.microsoft.com/office/drawing/2014/main" id="{8ED95456-9743-C89B-9B50-3C0E092632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45130" y="6299971"/>
            <a:ext cx="475741" cy="475741"/>
          </a:xfrm>
          <a:prstGeom prst="rect">
            <a:avLst/>
          </a:prstGeom>
        </p:spPr>
      </p:pic>
      <p:sp>
        <p:nvSpPr>
          <p:cNvPr id="9" name="Decorative: Orange sidebar">
            <a:extLst>
              <a:ext uri="{FF2B5EF4-FFF2-40B4-BE49-F238E27FC236}">
                <a16:creationId xmlns:a16="http://schemas.microsoft.com/office/drawing/2014/main" id="{7464B198-C71F-47FA-2EB9-359AE1EB4348}"/>
              </a:ext>
              <a:ext uri="{C183D7F6-B498-43B3-948B-1728B52AA6E4}">
                <adec:decorative xmlns:adec="http://schemas.microsoft.com/office/drawing/2017/decorative" val="1"/>
              </a:ext>
            </a:extLst>
          </p:cNvPr>
          <p:cNvSpPr/>
          <p:nvPr/>
        </p:nvSpPr>
        <p:spPr>
          <a:xfrm>
            <a:off x="-4847" y="1524"/>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78577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9</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441486" y="179875"/>
            <a:ext cx="11679393" cy="6155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400" b="1" dirty="0">
                <a:solidFill>
                  <a:schemeClr val="tx2"/>
                </a:solidFill>
                <a:latin typeface="Arial" panose="020B0604020202020204" pitchFamily="34" charset="0"/>
                <a:ea typeface="+mn-ea"/>
                <a:cs typeface="Arial" panose="020B0604020202020204" pitchFamily="34" charset="0"/>
              </a:rPr>
              <a:t>Check the Status of Release Website </a:t>
            </a:r>
            <a:r>
              <a:rPr lang="en-US" sz="2800" b="1" dirty="0">
                <a:solidFill>
                  <a:schemeClr val="tx2"/>
                </a:solidFill>
                <a:latin typeface="Arial" panose="020B0604020202020204" pitchFamily="34" charset="0"/>
                <a:ea typeface="+mn-ea"/>
                <a:cs typeface="Arial" panose="020B0604020202020204" pitchFamily="34" charset="0"/>
              </a:rPr>
              <a:t>(Updated 9/12/2024)</a:t>
            </a:r>
          </a:p>
        </p:txBody>
      </p: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September 24,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EF300604-7E3A-99F1-4F20-AB891B786DDC}"/>
              </a:ext>
            </a:extLst>
          </p:cNvPr>
          <p:cNvSpPr txBox="1"/>
          <p:nvPr/>
        </p:nvSpPr>
        <p:spPr>
          <a:xfrm>
            <a:off x="441486" y="846106"/>
            <a:ext cx="11445714" cy="523220"/>
          </a:xfrm>
          <a:prstGeom prst="rect">
            <a:avLst/>
          </a:prstGeom>
          <a:noFill/>
        </p:spPr>
        <p:txBody>
          <a:bodyPr wrap="square" rtlCol="0">
            <a:spAutoFit/>
          </a:bodyPr>
          <a:lstStyle/>
          <a:p>
            <a:pPr lvl="1">
              <a:buClr>
                <a:schemeClr val="accent1"/>
              </a:buClr>
            </a:pPr>
            <a:r>
              <a:rPr lang="en-US" sz="1400" dirty="0">
                <a:cs typeface="Arial"/>
              </a:rPr>
              <a:t>You can visit the CHIA website </a:t>
            </a:r>
            <a:r>
              <a:rPr lang="en-US" sz="1400" dirty="0">
                <a:hlinkClick r:id="rId3"/>
              </a:rPr>
              <a:t>http://www.chiamass.gov/status-of-data-requests/</a:t>
            </a:r>
            <a:r>
              <a:rPr lang="en-US" sz="1400" dirty="0"/>
              <a:t> to check the status of data extracts and releases, and sign-up to receive updates of MA APCD and case mix data requests and data release information. </a:t>
            </a:r>
            <a:endParaRPr lang="en-US" sz="1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534EB967-31B9-0CDD-FA3A-3E1434E15B4F}"/>
              </a:ext>
            </a:extLst>
          </p:cNvPr>
          <p:cNvPicPr>
            <a:picLocks noChangeAspect="1"/>
          </p:cNvPicPr>
          <p:nvPr/>
        </p:nvPicPr>
        <p:blipFill>
          <a:blip r:embed="rId4"/>
          <a:srcRect l="25584" t="31408" r="27333" b="13777"/>
          <a:stretch/>
        </p:blipFill>
        <p:spPr>
          <a:xfrm>
            <a:off x="518160" y="1717039"/>
            <a:ext cx="6873318" cy="4501111"/>
          </a:xfrm>
          <a:prstGeom prst="rect">
            <a:avLst/>
          </a:prstGeom>
          <a:ln w="22225">
            <a:solidFill>
              <a:schemeClr val="accent1"/>
            </a:solidFill>
          </a:ln>
        </p:spPr>
      </p:pic>
      <p:pic>
        <p:nvPicPr>
          <p:cNvPr id="6" name="Picture 5">
            <a:extLst>
              <a:ext uri="{FF2B5EF4-FFF2-40B4-BE49-F238E27FC236}">
                <a16:creationId xmlns:a16="http://schemas.microsoft.com/office/drawing/2014/main" id="{72D1DDE0-26B9-B08B-6051-1AA055724732}"/>
              </a:ext>
            </a:extLst>
          </p:cNvPr>
          <p:cNvPicPr>
            <a:picLocks noChangeAspect="1"/>
          </p:cNvPicPr>
          <p:nvPr/>
        </p:nvPicPr>
        <p:blipFill>
          <a:blip r:embed="rId5"/>
          <a:srcRect l="34500" t="15705" r="36915" b="9330"/>
          <a:stretch/>
        </p:blipFill>
        <p:spPr>
          <a:xfrm>
            <a:off x="8713820" y="1610705"/>
            <a:ext cx="2662288" cy="3927416"/>
          </a:xfrm>
          <a:prstGeom prst="rect">
            <a:avLst/>
          </a:prstGeom>
          <a:ln w="22225">
            <a:solidFill>
              <a:schemeClr val="accent1"/>
            </a:solidFill>
          </a:ln>
        </p:spPr>
      </p:pic>
      <p:cxnSp>
        <p:nvCxnSpPr>
          <p:cNvPr id="7" name="Straight Arrow Connector 6">
            <a:extLst>
              <a:ext uri="{FF2B5EF4-FFF2-40B4-BE49-F238E27FC236}">
                <a16:creationId xmlns:a16="http://schemas.microsoft.com/office/drawing/2014/main" id="{7284DA97-B3F2-417D-089C-2B32BD37BF66}"/>
              </a:ext>
            </a:extLst>
          </p:cNvPr>
          <p:cNvCxnSpPr>
            <a:cxnSpLocks/>
          </p:cNvCxnSpPr>
          <p:nvPr/>
        </p:nvCxnSpPr>
        <p:spPr>
          <a:xfrm flipV="1">
            <a:off x="6200393" y="3058160"/>
            <a:ext cx="2394967" cy="464966"/>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276516"/>
      </p:ext>
    </p:extLst>
  </p:cSld>
  <p:clrMapOvr>
    <a:masterClrMapping/>
  </p:clrMapOvr>
</p:sld>
</file>

<file path=ppt/theme/theme1.xml><?xml version="1.0" encoding="utf-8"?>
<a:theme xmlns:a="http://schemas.openxmlformats.org/drawingml/2006/main" name="Office Theme">
  <a:themeElements>
    <a:clrScheme name="CHIA">
      <a:dk1>
        <a:srgbClr val="000000"/>
      </a:dk1>
      <a:lt1>
        <a:srgbClr val="FFFFFF"/>
      </a:lt1>
      <a:dk2>
        <a:srgbClr val="005480"/>
      </a:dk2>
      <a:lt2>
        <a:srgbClr val="C8C9CE"/>
      </a:lt2>
      <a:accent1>
        <a:srgbClr val="F8921E"/>
      </a:accent1>
      <a:accent2>
        <a:srgbClr val="A0A0A3"/>
      </a:accent2>
      <a:accent3>
        <a:srgbClr val="636669"/>
      </a:accent3>
      <a:accent4>
        <a:srgbClr val="C8C9CE"/>
      </a:accent4>
      <a:accent5>
        <a:srgbClr val="00B5E2"/>
      </a:accent5>
      <a:accent6>
        <a:srgbClr val="78BE20"/>
      </a:accent6>
      <a:hlink>
        <a:srgbClr val="00B5E2"/>
      </a:hlink>
      <a:folHlink>
        <a:srgbClr val="00B5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HIA">
    <a:dk1>
      <a:srgbClr val="000000"/>
    </a:dk1>
    <a:lt1>
      <a:srgbClr val="FFFFFF"/>
    </a:lt1>
    <a:dk2>
      <a:srgbClr val="005480"/>
    </a:dk2>
    <a:lt2>
      <a:srgbClr val="C8C9CE"/>
    </a:lt2>
    <a:accent1>
      <a:srgbClr val="F8921E"/>
    </a:accent1>
    <a:accent2>
      <a:srgbClr val="A0A0A3"/>
    </a:accent2>
    <a:accent3>
      <a:srgbClr val="636669"/>
    </a:accent3>
    <a:accent4>
      <a:srgbClr val="C8C9CE"/>
    </a:accent4>
    <a:accent5>
      <a:srgbClr val="00B5E2"/>
    </a:accent5>
    <a:accent6>
      <a:srgbClr val="78BE20"/>
    </a:accent6>
    <a:hlink>
      <a:srgbClr val="00B5E2"/>
    </a:hlink>
    <a:folHlink>
      <a:srgbClr val="00B5E2"/>
    </a:folHlink>
  </a:clrScheme>
</a:themeOverride>
</file>

<file path=ppt/theme/themeOverride2.xml><?xml version="1.0" encoding="utf-8"?>
<a:themeOverride xmlns:a="http://schemas.openxmlformats.org/drawingml/2006/main">
  <a:clrScheme name="CHIA">
    <a:dk1>
      <a:srgbClr val="000000"/>
    </a:dk1>
    <a:lt1>
      <a:srgbClr val="FFFFFF"/>
    </a:lt1>
    <a:dk2>
      <a:srgbClr val="005480"/>
    </a:dk2>
    <a:lt2>
      <a:srgbClr val="C8C9CE"/>
    </a:lt2>
    <a:accent1>
      <a:srgbClr val="F8921E"/>
    </a:accent1>
    <a:accent2>
      <a:srgbClr val="A0A0A3"/>
    </a:accent2>
    <a:accent3>
      <a:srgbClr val="636669"/>
    </a:accent3>
    <a:accent4>
      <a:srgbClr val="C8C9CE"/>
    </a:accent4>
    <a:accent5>
      <a:srgbClr val="00B5E2"/>
    </a:accent5>
    <a:accent6>
      <a:srgbClr val="78BE20"/>
    </a:accent6>
    <a:hlink>
      <a:srgbClr val="00B5E2"/>
    </a:hlink>
    <a:folHlink>
      <a:srgbClr val="00B5E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AE3DB15B2B204E8306A7EA26C1C8D1" ma:contentTypeVersion="18" ma:contentTypeDescription="Create a new document." ma:contentTypeScope="" ma:versionID="a30b027bf1b3f4331b6e98980ab366a8">
  <xsd:schema xmlns:xsd="http://www.w3.org/2001/XMLSchema" xmlns:xs="http://www.w3.org/2001/XMLSchema" xmlns:p="http://schemas.microsoft.com/office/2006/metadata/properties" xmlns:ns2="8542ab4e-69b2-4b1e-b651-a90a38827c99" xmlns:ns3="f97add02-3ae3-4f9c-9101-c360ebb5e37d" targetNamespace="http://schemas.microsoft.com/office/2006/metadata/properties" ma:root="true" ma:fieldsID="bcb28502606c72939917671955d94b39" ns2:_="" ns3:_="">
    <xsd:import namespace="8542ab4e-69b2-4b1e-b651-a90a38827c99"/>
    <xsd:import namespace="f97add02-3ae3-4f9c-9101-c360ebb5e37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42ab4e-69b2-4b1e-b651-a90a38827c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9506d4-cf35-41b9-9e25-5432453bcc6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7add02-3ae3-4f9c-9101-c360ebb5e37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42906c4-d980-45ed-9205-25acdc871aab}" ma:internalName="TaxCatchAll" ma:showField="CatchAllData" ma:web="f97add02-3ae3-4f9c-9101-c360ebb5e3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97add02-3ae3-4f9c-9101-c360ebb5e37d" xsi:nil="true"/>
    <lcf76f155ced4ddcb4097134ff3c332f xmlns="8542ab4e-69b2-4b1e-b651-a90a38827c99">
      <Terms xmlns="http://schemas.microsoft.com/office/infopath/2007/PartnerControls"/>
    </lcf76f155ced4ddcb4097134ff3c332f>
    <SharedWithUsers xmlns="f97add02-3ae3-4f9c-9101-c360ebb5e37d">
      <UserInfo>
        <DisplayName>William Moy</DisplayName>
        <AccountId>444</AccountId>
        <AccountType/>
      </UserInfo>
      <UserInfo>
        <DisplayName>Dova Romelus</DisplayName>
        <AccountId>199</AccountId>
        <AccountType/>
      </UserInfo>
      <UserInfo>
        <DisplayName>Tonya Bourassa</DisplayName>
        <AccountId>101</AccountId>
        <AccountType/>
      </UserInfo>
      <UserInfo>
        <DisplayName>Daniel Wilczynski</DisplayName>
        <AccountId>137</AccountId>
        <AccountType/>
      </UserInfo>
      <UserInfo>
        <DisplayName>Steven Freedman</DisplayName>
        <AccountId>88</AccountId>
        <AccountType/>
      </UserInfo>
    </SharedWithUsers>
  </documentManagement>
</p:properties>
</file>

<file path=customXml/itemProps1.xml><?xml version="1.0" encoding="utf-8"?>
<ds:datastoreItem xmlns:ds="http://schemas.openxmlformats.org/officeDocument/2006/customXml" ds:itemID="{C0805975-F502-4D50-A9CE-F5F109D863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42ab4e-69b2-4b1e-b651-a90a38827c99"/>
    <ds:schemaRef ds:uri="f97add02-3ae3-4f9c-9101-c360ebb5e3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8CDC38-D41E-4B52-B5E1-70BCADA26703}">
  <ds:schemaRefs>
    <ds:schemaRef ds:uri="http://schemas.microsoft.com/sharepoint/v3/contenttype/forms"/>
  </ds:schemaRefs>
</ds:datastoreItem>
</file>

<file path=customXml/itemProps3.xml><?xml version="1.0" encoding="utf-8"?>
<ds:datastoreItem xmlns:ds="http://schemas.openxmlformats.org/officeDocument/2006/customXml" ds:itemID="{C2F032A5-AD5A-4F39-8670-0148F02F7167}">
  <ds:schemaRefs>
    <ds:schemaRef ds:uri="http://schemas.microsoft.com/office/2006/metadata/properties"/>
    <ds:schemaRef ds:uri="http://schemas.microsoft.com/office/infopath/2007/PartnerControls"/>
    <ds:schemaRef ds:uri="f97add02-3ae3-4f9c-9101-c360ebb5e37d"/>
    <ds:schemaRef ds:uri="8542ab4e-69b2-4b1e-b651-a90a38827c99"/>
  </ds:schemaRefs>
</ds:datastoreItem>
</file>

<file path=docProps/app.xml><?xml version="1.0" encoding="utf-8"?>
<Properties xmlns="http://schemas.openxmlformats.org/officeDocument/2006/extended-properties" xmlns:vt="http://schemas.openxmlformats.org/officeDocument/2006/docPropsVTypes">
  <Template/>
  <TotalTime>3145</TotalTime>
  <Words>2450</Words>
  <Application>Microsoft Office PowerPoint</Application>
  <PresentationFormat>Widescreen</PresentationFormat>
  <Paragraphs>177</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Sylvia Hobbs</cp:lastModifiedBy>
  <cp:revision>85</cp:revision>
  <dcterms:created xsi:type="dcterms:W3CDTF">2023-11-30T17:48:03Z</dcterms:created>
  <dcterms:modified xsi:type="dcterms:W3CDTF">2024-09-24T15:03:33Z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0x0101007BAE3DB15B2B204E8306A7EA26C1C8D1</vt:lpwstr>
  </property>
  <property fmtid="{D5CDD505-2E9C-101B-9397-08002B2CF9AE}" pid="3" name="MediaServiceImageTags">
    <vt:lpwstr/>
  </property>
</Properties>
</file>