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6" r:id="rId5"/>
  </p:sldMasterIdLst>
  <p:notesMasterIdLst>
    <p:notesMasterId r:id="rId22"/>
  </p:notesMasterIdLst>
  <p:handoutMasterIdLst>
    <p:handoutMasterId r:id="rId23"/>
  </p:handoutMasterIdLst>
  <p:sldIdLst>
    <p:sldId id="259" r:id="rId6"/>
    <p:sldId id="274" r:id="rId7"/>
    <p:sldId id="343" r:id="rId8"/>
    <p:sldId id="351" r:id="rId9"/>
    <p:sldId id="352" r:id="rId10"/>
    <p:sldId id="336" r:id="rId11"/>
    <p:sldId id="402" r:id="rId12"/>
    <p:sldId id="411" r:id="rId13"/>
    <p:sldId id="412" r:id="rId14"/>
    <p:sldId id="413" r:id="rId15"/>
    <p:sldId id="414" r:id="rId16"/>
    <p:sldId id="415" r:id="rId17"/>
    <p:sldId id="306" r:id="rId18"/>
    <p:sldId id="358" r:id="rId19"/>
    <p:sldId id="366" r:id="rId20"/>
    <p:sldId id="328"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45" autoAdjust="0"/>
    <p:restoredTop sz="96327" autoAdjust="0"/>
  </p:normalViewPr>
  <p:slideViewPr>
    <p:cSldViewPr snapToGrid="0" snapToObjects="1" showGuides="1">
      <p:cViewPr varScale="1">
        <p:scale>
          <a:sx n="128" d="100"/>
          <a:sy n="128" d="100"/>
        </p:scale>
        <p:origin x="17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2016</c:v>
                </c:pt>
                <c:pt idx="1">
                  <c:v>2017</c:v>
                </c:pt>
                <c:pt idx="2">
                  <c:v>2018</c:v>
                </c:pt>
                <c:pt idx="3">
                  <c:v>2019</c:v>
                </c:pt>
                <c:pt idx="4">
                  <c:v>2020</c:v>
                </c:pt>
                <c:pt idx="5">
                  <c:v>2021</c:v>
                </c:pt>
              </c:numCache>
            </c:numRef>
          </c:cat>
          <c:val>
            <c:numRef>
              <c:f>Sheet1!$B$2:$B$7</c:f>
              <c:numCache>
                <c:formatCode>General</c:formatCode>
                <c:ptCount val="6"/>
                <c:pt idx="0">
                  <c:v>1057</c:v>
                </c:pt>
                <c:pt idx="1">
                  <c:v>1756</c:v>
                </c:pt>
                <c:pt idx="2">
                  <c:v>1747</c:v>
                </c:pt>
                <c:pt idx="3">
                  <c:v>1634</c:v>
                </c:pt>
                <c:pt idx="4">
                  <c:v>2093</c:v>
                </c:pt>
                <c:pt idx="5">
                  <c:v>2006</c:v>
                </c:pt>
              </c:numCache>
            </c:numRef>
          </c:val>
          <c:extLst>
            <c:ext xmlns:c16="http://schemas.microsoft.com/office/drawing/2014/chart" uri="{C3380CC4-5D6E-409C-BE32-E72D297353CC}">
              <c16:uniqueId val="{00000000-FF18-4D9C-8478-5ECE561B0532}"/>
            </c:ext>
          </c:extLst>
        </c:ser>
        <c:dLbls>
          <c:dLblPos val="outEnd"/>
          <c:showLegendKey val="0"/>
          <c:showVal val="1"/>
          <c:showCatName val="0"/>
          <c:showSerName val="0"/>
          <c:showPercent val="0"/>
          <c:showBubbleSize val="0"/>
        </c:dLbls>
        <c:gapWidth val="199"/>
        <c:axId val="1409441311"/>
        <c:axId val="1409442975"/>
      </c:barChart>
      <c:catAx>
        <c:axId val="1409441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409442975"/>
        <c:crosses val="autoZero"/>
        <c:auto val="1"/>
        <c:lblAlgn val="ctr"/>
        <c:lblOffset val="100"/>
        <c:noMultiLvlLbl val="0"/>
      </c:catAx>
      <c:valAx>
        <c:axId val="1409442975"/>
        <c:scaling>
          <c:orientation val="minMax"/>
          <c:min val="90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9441311"/>
        <c:crosses val="autoZero"/>
        <c:crossBetween val="between"/>
        <c:majorUnit val="17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0000"/>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Volume</c:v>
                </c:pt>
              </c:strCache>
            </c:strRef>
          </c:tx>
          <c:spPr>
            <a:solidFill>
              <a:schemeClr val="accent1"/>
            </a:solidFill>
            <a:ln>
              <a:noFill/>
            </a:ln>
            <a:effectLst/>
          </c:spPr>
          <c:invertIfNegative val="0"/>
          <c:cat>
            <c:strRef>
              <c:f>Sheet1!$A$2:$A$49</c:f>
              <c:strCache>
                <c:ptCount val="48"/>
                <c:pt idx="0">
                  <c:v>201710</c:v>
                </c:pt>
                <c:pt idx="1">
                  <c:v>201711</c:v>
                </c:pt>
                <c:pt idx="2">
                  <c:v>201712</c:v>
                </c:pt>
                <c:pt idx="3">
                  <c:v>201801</c:v>
                </c:pt>
                <c:pt idx="4">
                  <c:v>201802</c:v>
                </c:pt>
                <c:pt idx="5">
                  <c:v>201803</c:v>
                </c:pt>
                <c:pt idx="6">
                  <c:v>201804</c:v>
                </c:pt>
                <c:pt idx="7">
                  <c:v>201805</c:v>
                </c:pt>
                <c:pt idx="8">
                  <c:v>201806</c:v>
                </c:pt>
                <c:pt idx="9">
                  <c:v>201807</c:v>
                </c:pt>
                <c:pt idx="10">
                  <c:v>201808</c:v>
                </c:pt>
                <c:pt idx="11">
                  <c:v>201809</c:v>
                </c:pt>
                <c:pt idx="12">
                  <c:v>201810</c:v>
                </c:pt>
                <c:pt idx="13">
                  <c:v>201811</c:v>
                </c:pt>
                <c:pt idx="14">
                  <c:v>201812</c:v>
                </c:pt>
                <c:pt idx="15">
                  <c:v>201901</c:v>
                </c:pt>
                <c:pt idx="16">
                  <c:v>201902</c:v>
                </c:pt>
                <c:pt idx="17">
                  <c:v>201903</c:v>
                </c:pt>
                <c:pt idx="18">
                  <c:v>201904</c:v>
                </c:pt>
                <c:pt idx="19">
                  <c:v>201905</c:v>
                </c:pt>
                <c:pt idx="20">
                  <c:v>201906</c:v>
                </c:pt>
                <c:pt idx="21">
                  <c:v>201907</c:v>
                </c:pt>
                <c:pt idx="22">
                  <c:v>201908</c:v>
                </c:pt>
                <c:pt idx="23">
                  <c:v>201909</c:v>
                </c:pt>
                <c:pt idx="24">
                  <c:v>201910</c:v>
                </c:pt>
                <c:pt idx="25">
                  <c:v>201911</c:v>
                </c:pt>
                <c:pt idx="26">
                  <c:v>201912</c:v>
                </c:pt>
                <c:pt idx="27">
                  <c:v>202001</c:v>
                </c:pt>
                <c:pt idx="28">
                  <c:v>202002</c:v>
                </c:pt>
                <c:pt idx="29">
                  <c:v>202003</c:v>
                </c:pt>
                <c:pt idx="30">
                  <c:v>202004</c:v>
                </c:pt>
                <c:pt idx="31">
                  <c:v>202005</c:v>
                </c:pt>
                <c:pt idx="32">
                  <c:v>202006</c:v>
                </c:pt>
                <c:pt idx="33">
                  <c:v>202007</c:v>
                </c:pt>
                <c:pt idx="34">
                  <c:v>202008</c:v>
                </c:pt>
                <c:pt idx="35">
                  <c:v>202009</c:v>
                </c:pt>
                <c:pt idx="36">
                  <c:v>202010</c:v>
                </c:pt>
                <c:pt idx="37">
                  <c:v>202011</c:v>
                </c:pt>
                <c:pt idx="38">
                  <c:v>202012</c:v>
                </c:pt>
                <c:pt idx="39">
                  <c:v>202101</c:v>
                </c:pt>
                <c:pt idx="40">
                  <c:v>202102</c:v>
                </c:pt>
                <c:pt idx="41">
                  <c:v>202103</c:v>
                </c:pt>
                <c:pt idx="42">
                  <c:v>202104</c:v>
                </c:pt>
                <c:pt idx="43">
                  <c:v>202105</c:v>
                </c:pt>
                <c:pt idx="44">
                  <c:v>202106</c:v>
                </c:pt>
                <c:pt idx="45">
                  <c:v>202107</c:v>
                </c:pt>
                <c:pt idx="46">
                  <c:v>202108</c:v>
                </c:pt>
                <c:pt idx="47">
                  <c:v>202109</c:v>
                </c:pt>
              </c:strCache>
            </c:strRef>
          </c:cat>
          <c:val>
            <c:numRef>
              <c:f>Sheet1!$B$2:$B$49</c:f>
              <c:numCache>
                <c:formatCode>General</c:formatCode>
                <c:ptCount val="48"/>
                <c:pt idx="0">
                  <c:v>768</c:v>
                </c:pt>
                <c:pt idx="1">
                  <c:v>748</c:v>
                </c:pt>
                <c:pt idx="2">
                  <c:v>754</c:v>
                </c:pt>
                <c:pt idx="3">
                  <c:v>794</c:v>
                </c:pt>
                <c:pt idx="4">
                  <c:v>759</c:v>
                </c:pt>
                <c:pt idx="5">
                  <c:v>782</c:v>
                </c:pt>
                <c:pt idx="6">
                  <c:v>780</c:v>
                </c:pt>
                <c:pt idx="7">
                  <c:v>883</c:v>
                </c:pt>
                <c:pt idx="8">
                  <c:v>895</c:v>
                </c:pt>
                <c:pt idx="9">
                  <c:v>786</c:v>
                </c:pt>
                <c:pt idx="10">
                  <c:v>833</c:v>
                </c:pt>
                <c:pt idx="11">
                  <c:v>792</c:v>
                </c:pt>
                <c:pt idx="12">
                  <c:v>820</c:v>
                </c:pt>
                <c:pt idx="13">
                  <c:v>807</c:v>
                </c:pt>
                <c:pt idx="14">
                  <c:v>733</c:v>
                </c:pt>
                <c:pt idx="15">
                  <c:v>869</c:v>
                </c:pt>
                <c:pt idx="16">
                  <c:v>772</c:v>
                </c:pt>
                <c:pt idx="17">
                  <c:v>880</c:v>
                </c:pt>
                <c:pt idx="18">
                  <c:v>871</c:v>
                </c:pt>
                <c:pt idx="19">
                  <c:v>848</c:v>
                </c:pt>
                <c:pt idx="20">
                  <c:v>828</c:v>
                </c:pt>
                <c:pt idx="21">
                  <c:v>923</c:v>
                </c:pt>
                <c:pt idx="22">
                  <c:v>909</c:v>
                </c:pt>
                <c:pt idx="23">
                  <c:v>890</c:v>
                </c:pt>
                <c:pt idx="24">
                  <c:v>910</c:v>
                </c:pt>
                <c:pt idx="25">
                  <c:v>820</c:v>
                </c:pt>
                <c:pt idx="26">
                  <c:v>846</c:v>
                </c:pt>
                <c:pt idx="27">
                  <c:v>966</c:v>
                </c:pt>
                <c:pt idx="28">
                  <c:v>827</c:v>
                </c:pt>
                <c:pt idx="29">
                  <c:v>719</c:v>
                </c:pt>
                <c:pt idx="30">
                  <c:v>530</c:v>
                </c:pt>
                <c:pt idx="31">
                  <c:v>618</c:v>
                </c:pt>
                <c:pt idx="32">
                  <c:v>824</c:v>
                </c:pt>
                <c:pt idx="33">
                  <c:v>942</c:v>
                </c:pt>
                <c:pt idx="34">
                  <c:v>835</c:v>
                </c:pt>
                <c:pt idx="35">
                  <c:v>856</c:v>
                </c:pt>
                <c:pt idx="36">
                  <c:v>892</c:v>
                </c:pt>
                <c:pt idx="37">
                  <c:v>885</c:v>
                </c:pt>
                <c:pt idx="38">
                  <c:v>802</c:v>
                </c:pt>
                <c:pt idx="39">
                  <c:v>758</c:v>
                </c:pt>
                <c:pt idx="40">
                  <c:v>715</c:v>
                </c:pt>
                <c:pt idx="41">
                  <c:v>912</c:v>
                </c:pt>
                <c:pt idx="42">
                  <c:v>919</c:v>
                </c:pt>
                <c:pt idx="43">
                  <c:v>836</c:v>
                </c:pt>
                <c:pt idx="44">
                  <c:v>922</c:v>
                </c:pt>
                <c:pt idx="45">
                  <c:v>868</c:v>
                </c:pt>
                <c:pt idx="46">
                  <c:v>867</c:v>
                </c:pt>
                <c:pt idx="47">
                  <c:v>654</c:v>
                </c:pt>
              </c:numCache>
            </c:numRef>
          </c:val>
          <c:extLst>
            <c:ext xmlns:c16="http://schemas.microsoft.com/office/drawing/2014/chart" uri="{C3380CC4-5D6E-409C-BE32-E72D297353CC}">
              <c16:uniqueId val="{00000000-2E97-4910-BF2C-8CF75A368819}"/>
            </c:ext>
          </c:extLst>
        </c:ser>
        <c:dLbls>
          <c:showLegendKey val="0"/>
          <c:showVal val="0"/>
          <c:showCatName val="0"/>
          <c:showSerName val="0"/>
          <c:showPercent val="0"/>
          <c:showBubbleSize val="0"/>
        </c:dLbls>
        <c:gapWidth val="219"/>
        <c:overlap val="-27"/>
        <c:axId val="1409445471"/>
        <c:axId val="1409449215"/>
      </c:barChart>
      <c:catAx>
        <c:axId val="1409445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09449215"/>
        <c:crosses val="autoZero"/>
        <c:auto val="1"/>
        <c:lblAlgn val="ctr"/>
        <c:lblOffset val="100"/>
        <c:noMultiLvlLbl val="0"/>
      </c:catAx>
      <c:valAx>
        <c:axId val="1409449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9445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0000"/>
      </a:solid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900" dirty="0"/>
              <a:t>Fig</a:t>
            </a:r>
            <a:r>
              <a:rPr lang="en-US" sz="900" baseline="0" dirty="0"/>
              <a:t> 1.  MA APCD Distinct Bariatric Procedure Patients</a:t>
            </a:r>
            <a:endParaRPr lang="en-US" sz="9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Patients</c:v>
                </c:pt>
              </c:strCache>
            </c:strRef>
          </c:tx>
          <c:spPr>
            <a:solidFill>
              <a:schemeClr val="accent1"/>
            </a:solidFill>
            <a:ln>
              <a:noFill/>
            </a:ln>
            <a:effectLst/>
          </c:spPr>
          <c:invertIfNegative val="0"/>
          <c:cat>
            <c:strRef>
              <c:f>Sheet1!$A$2:$A$7</c:f>
              <c:strCache>
                <c:ptCount val="6"/>
                <c:pt idx="0">
                  <c:v>2016</c:v>
                </c:pt>
                <c:pt idx="1">
                  <c:v>2017</c:v>
                </c:pt>
                <c:pt idx="2">
                  <c:v>2018</c:v>
                </c:pt>
                <c:pt idx="3">
                  <c:v>2019</c:v>
                </c:pt>
                <c:pt idx="4">
                  <c:v>2020</c:v>
                </c:pt>
                <c:pt idx="5">
                  <c:v>2021</c:v>
                </c:pt>
              </c:strCache>
            </c:strRef>
          </c:cat>
          <c:val>
            <c:numRef>
              <c:f>Sheet1!$B$2:$B$7</c:f>
              <c:numCache>
                <c:formatCode>General</c:formatCode>
                <c:ptCount val="6"/>
                <c:pt idx="0">
                  <c:v>4495</c:v>
                </c:pt>
                <c:pt idx="1">
                  <c:v>4392</c:v>
                </c:pt>
                <c:pt idx="2">
                  <c:v>4210</c:v>
                </c:pt>
                <c:pt idx="3">
                  <c:v>1934</c:v>
                </c:pt>
                <c:pt idx="4">
                  <c:v>438</c:v>
                </c:pt>
                <c:pt idx="5">
                  <c:v>234</c:v>
                </c:pt>
              </c:numCache>
            </c:numRef>
          </c:val>
          <c:extLst>
            <c:ext xmlns:c16="http://schemas.microsoft.com/office/drawing/2014/chart" uri="{C3380CC4-5D6E-409C-BE32-E72D297353CC}">
              <c16:uniqueId val="{00000000-7485-4E17-8C6E-2AEA7020EB51}"/>
            </c:ext>
          </c:extLst>
        </c:ser>
        <c:dLbls>
          <c:showLegendKey val="0"/>
          <c:showVal val="0"/>
          <c:showCatName val="0"/>
          <c:showSerName val="0"/>
          <c:showPercent val="0"/>
          <c:showBubbleSize val="0"/>
        </c:dLbls>
        <c:gapWidth val="219"/>
        <c:overlap val="-27"/>
        <c:axId val="984603391"/>
        <c:axId val="984590079"/>
      </c:barChart>
      <c:catAx>
        <c:axId val="984603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84590079"/>
        <c:crosses val="autoZero"/>
        <c:auto val="1"/>
        <c:lblAlgn val="ctr"/>
        <c:lblOffset val="100"/>
        <c:noMultiLvlLbl val="0"/>
      </c:catAx>
      <c:valAx>
        <c:axId val="984590079"/>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4603391"/>
        <c:crosses val="autoZero"/>
        <c:crossBetween val="between"/>
        <c:majorUnit val="1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0.64832</cdr:x>
      <cdr:y>0.07459</cdr:y>
    </cdr:from>
    <cdr:to>
      <cdr:x>0.64832</cdr:x>
      <cdr:y>0.37137</cdr:y>
    </cdr:to>
    <cdr:cxnSp macro="">
      <cdr:nvCxnSpPr>
        <cdr:cNvPr id="3" name="Straight Arrow Connector 2">
          <a:extLst xmlns:a="http://schemas.openxmlformats.org/drawingml/2006/main">
            <a:ext uri="{FF2B5EF4-FFF2-40B4-BE49-F238E27FC236}">
              <a16:creationId xmlns:a16="http://schemas.microsoft.com/office/drawing/2014/main" id="{E7AC7602-0AF9-E8AF-826C-5D686C67109A}"/>
            </a:ext>
          </a:extLst>
        </cdr:cNvPr>
        <cdr:cNvCxnSpPr/>
      </cdr:nvCxnSpPr>
      <cdr:spPr>
        <a:xfrm xmlns:a="http://schemas.openxmlformats.org/drawingml/2006/main">
          <a:off x="5607585" y="138454"/>
          <a:ext cx="0" cy="550843"/>
        </a:xfrm>
        <a:prstGeom xmlns:a="http://schemas.openxmlformats.org/drawingml/2006/main" prst="straightConnector1">
          <a:avLst/>
        </a:prstGeom>
        <a:ln xmlns:a="http://schemas.openxmlformats.org/drawingml/2006/main" w="317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1/25/23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1/25/23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5</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423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585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179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200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1/25/23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983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1/25/23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122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1/25/23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945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248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1/25/23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651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61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1/25/23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27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1/25/23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1/25/23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1/25/23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1/25/23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1/25/23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1/25/23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287631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600" b="0" cap="none" spc="20" dirty="0">
                <a:solidFill>
                  <a:schemeClr val="accent4"/>
                </a:solidFill>
                <a:latin typeface="+mn-lt"/>
                <a:ea typeface="Arial" charset="0"/>
                <a:cs typeface="Arial" charset="0"/>
              </a:rPr>
              <a:t>Don Kirkwood (Manager of Data Release and Procurement)</a:t>
            </a:r>
          </a:p>
          <a:p>
            <a:pPr>
              <a:lnSpc>
                <a:spcPct val="130000"/>
              </a:lnSpc>
            </a:pPr>
            <a:r>
              <a:rPr lang="en-US" sz="1600" b="0" cap="none" spc="20" dirty="0">
                <a:solidFill>
                  <a:schemeClr val="accent4"/>
                </a:solidFill>
                <a:latin typeface="+mn-lt"/>
                <a:ea typeface="Arial" charset="0"/>
                <a:cs typeface="Arial" charset="0"/>
              </a:rPr>
              <a:t>Sylvia Hobbs (</a:t>
            </a:r>
            <a:r>
              <a:rPr lang="en-US" sz="1600" b="0" cap="none" spc="20" dirty="0">
                <a:solidFill>
                  <a:schemeClr val="bg2">
                    <a:lumMod val="50000"/>
                  </a:schemeClr>
                </a:solidFill>
                <a:latin typeface="+mn-lt"/>
                <a:ea typeface="Arial" charset="0"/>
                <a:cs typeface="Arial" charset="0"/>
              </a:rPr>
              <a:t>Associate Director of Data Strategy and User Support)</a:t>
            </a:r>
          </a:p>
          <a:p>
            <a:pPr>
              <a:lnSpc>
                <a:spcPct val="130000"/>
              </a:lnSpc>
            </a:pPr>
            <a:r>
              <a:rPr lang="en-US" sz="1600" b="0" cap="none" spc="20" dirty="0">
                <a:solidFill>
                  <a:schemeClr val="accent4"/>
                </a:solidFill>
                <a:latin typeface="+mn-lt"/>
                <a:ea typeface="Arial" charset="0"/>
                <a:cs typeface="Arial" charset="0"/>
              </a:rPr>
              <a:t>Scott Curley (Manager Privacy &amp; Compliance)</a:t>
            </a:r>
          </a:p>
          <a:p>
            <a:pPr>
              <a:lnSpc>
                <a:spcPct val="130000"/>
              </a:lnSpc>
            </a:pPr>
            <a:r>
              <a:rPr lang="en-US" sz="1600" b="0" cap="none" spc="20" dirty="0">
                <a:solidFill>
                  <a:schemeClr val="bg2">
                    <a:lumMod val="50000"/>
                  </a:schemeClr>
                </a:solidFill>
                <a:latin typeface="+mn-lt"/>
                <a:ea typeface="Arial" charset="0"/>
                <a:cs typeface="Arial" charset="0"/>
              </a:rPr>
              <a:t>January 24, 2023</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112266" y="100402"/>
            <a:ext cx="5352100"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In the MA APCD Release 10, even with the impact in the reduction of claims due to Gobeille vs. Liberty Mutual, a higher volume of bariatric procedures can be found in the medical claims data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See Table 1 below</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However, more pronounced than in case mix, the onset on the pandemic resulted in a significant decrease in distinct Massachusetts residents seeking bariatric procedures.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See Figure 1.</a:t>
            </a:r>
          </a:p>
        </p:txBody>
      </p:sp>
      <p:pic>
        <p:nvPicPr>
          <p:cNvPr id="3" name="Picture 2">
            <a:extLst>
              <a:ext uri="{FF2B5EF4-FFF2-40B4-BE49-F238E27FC236}">
                <a16:creationId xmlns:a16="http://schemas.microsoft.com/office/drawing/2014/main" id="{C4A0DE9D-FA02-1475-79D2-B4F35718FA07}"/>
              </a:ext>
            </a:extLst>
          </p:cNvPr>
          <p:cNvPicPr>
            <a:picLocks noChangeAspect="1"/>
          </p:cNvPicPr>
          <p:nvPr/>
        </p:nvPicPr>
        <p:blipFill>
          <a:blip r:embed="rId2"/>
          <a:stretch>
            <a:fillRect/>
          </a:stretch>
        </p:blipFill>
        <p:spPr>
          <a:xfrm>
            <a:off x="229904" y="1902074"/>
            <a:ext cx="8529956" cy="4825743"/>
          </a:xfrm>
          <a:prstGeom prst="rect">
            <a:avLst/>
          </a:prstGeom>
        </p:spPr>
      </p:pic>
      <p:graphicFrame>
        <p:nvGraphicFramePr>
          <p:cNvPr id="10" name="Chart 9">
            <a:extLst>
              <a:ext uri="{FF2B5EF4-FFF2-40B4-BE49-F238E27FC236}">
                <a16:creationId xmlns:a16="http://schemas.microsoft.com/office/drawing/2014/main" id="{FF7F5FE6-C203-77ED-8ADA-D7BBC3B7D2F3}"/>
              </a:ext>
            </a:extLst>
          </p:cNvPr>
          <p:cNvGraphicFramePr/>
          <p:nvPr/>
        </p:nvGraphicFramePr>
        <p:xfrm>
          <a:off x="5591355" y="130183"/>
          <a:ext cx="3310275" cy="149313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B5069CBE-1E6B-4FEC-AD9D-F4EEA03B80D0}"/>
              </a:ext>
            </a:extLst>
          </p:cNvPr>
          <p:cNvSpPr txBox="1"/>
          <p:nvPr/>
        </p:nvSpPr>
        <p:spPr>
          <a:xfrm>
            <a:off x="757858" y="1593420"/>
            <a:ext cx="668413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Table 1. Bariatric Procedures in MA APCD Release 10 Medical Claims by Year </a:t>
            </a:r>
          </a:p>
        </p:txBody>
      </p:sp>
    </p:spTree>
    <p:extLst>
      <p:ext uri="{BB962C8B-B14F-4D97-AF65-F5344CB8AC3E}">
        <p14:creationId xmlns:p14="http://schemas.microsoft.com/office/powerpoint/2010/main" val="333471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112267" y="147053"/>
            <a:ext cx="675124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It is unclear to me what level of information on ambulance services I can obtain from the case mix data versus the MA APCD. I see revenue codes for ambulance services, but no additional information. </a:t>
            </a:r>
          </a:p>
        </p:txBody>
      </p:sp>
      <p:sp>
        <p:nvSpPr>
          <p:cNvPr id="9" name="TextBox 8">
            <a:extLst>
              <a:ext uri="{FF2B5EF4-FFF2-40B4-BE49-F238E27FC236}">
                <a16:creationId xmlns:a16="http://schemas.microsoft.com/office/drawing/2014/main" id="{B477A5B5-BC6A-7592-BBA7-A056DB094122}"/>
              </a:ext>
            </a:extLst>
          </p:cNvPr>
          <p:cNvSpPr txBox="1"/>
          <p:nvPr/>
        </p:nvSpPr>
        <p:spPr>
          <a:xfrm>
            <a:off x="170655" y="978050"/>
            <a:ext cx="8719199"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Some hospitals, like Boston Children’s Hospital, have their own ambulance services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and you would see the billing for the ambulance service rolled into the inpatient patient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revenue codes in the hospital inpatient discharge services file or as an HCPCS code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outpatient emergency department services file.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Ambulance services are separate outpatient care settings, have separate NPIs, and bill separately from the hospitals. The most detailed information on HCPCS/CPT procedures performed in ambulance, the transport distance, and billing can be found in the MA APCD. Those services can be found using the following taxonomy codes: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EMS Billing &amp; Claims Management York, Harrisburg, Lancaster PA">
            <a:extLst>
              <a:ext uri="{FF2B5EF4-FFF2-40B4-BE49-F238E27FC236}">
                <a16:creationId xmlns:a16="http://schemas.microsoft.com/office/drawing/2014/main" id="{D7AEACA4-A5A0-9E0C-D6B1-D0A6388217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94" b="20305"/>
          <a:stretch/>
        </p:blipFill>
        <p:spPr bwMode="auto">
          <a:xfrm>
            <a:off x="7178806" y="516385"/>
            <a:ext cx="1912872" cy="11898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9174C8-3294-1CAB-8944-93282E627309}"/>
              </a:ext>
            </a:extLst>
          </p:cNvPr>
          <p:cNvSpPr txBox="1"/>
          <p:nvPr/>
        </p:nvSpPr>
        <p:spPr>
          <a:xfrm>
            <a:off x="7025242" y="147053"/>
            <a:ext cx="186461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Ambulance Billing</a:t>
            </a:r>
          </a:p>
        </p:txBody>
      </p:sp>
      <p:sp>
        <p:nvSpPr>
          <p:cNvPr id="5" name="TextBox 4">
            <a:extLst>
              <a:ext uri="{FF2B5EF4-FFF2-40B4-BE49-F238E27FC236}">
                <a16:creationId xmlns:a16="http://schemas.microsoft.com/office/drawing/2014/main" id="{08950ACB-04E6-A68E-7193-0776450688BF}"/>
              </a:ext>
            </a:extLst>
          </p:cNvPr>
          <p:cNvSpPr txBox="1"/>
          <p:nvPr/>
        </p:nvSpPr>
        <p:spPr>
          <a:xfrm>
            <a:off x="2459517" y="3106961"/>
            <a:ext cx="3376670"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3416A0800X 	Air Transport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3416L0300X 	Land Transport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3416S0300X 	Water Transport</a:t>
            </a:r>
          </a:p>
        </p:txBody>
      </p:sp>
      <p:graphicFrame>
        <p:nvGraphicFramePr>
          <p:cNvPr id="6" name="Table 5">
            <a:extLst>
              <a:ext uri="{FF2B5EF4-FFF2-40B4-BE49-F238E27FC236}">
                <a16:creationId xmlns:a16="http://schemas.microsoft.com/office/drawing/2014/main" id="{B97E9336-C622-53EB-5281-85B959AA6F61}"/>
              </a:ext>
            </a:extLst>
          </p:cNvPr>
          <p:cNvGraphicFramePr>
            <a:graphicFrameLocks noGrp="1"/>
          </p:cNvGraphicFramePr>
          <p:nvPr/>
        </p:nvGraphicFramePr>
        <p:xfrm>
          <a:off x="1503696" y="4471223"/>
          <a:ext cx="5029306" cy="2057781"/>
        </p:xfrm>
        <a:graphic>
          <a:graphicData uri="http://schemas.openxmlformats.org/drawingml/2006/table">
            <a:tbl>
              <a:tblPr firstRow="1" firstCol="1" bandRow="1">
                <a:tableStyleId>{5C22544A-7EE6-4342-B048-85BDC9FD1C3A}</a:tableStyleId>
              </a:tblPr>
              <a:tblGrid>
                <a:gridCol w="1179402">
                  <a:extLst>
                    <a:ext uri="{9D8B030D-6E8A-4147-A177-3AD203B41FA5}">
                      <a16:colId xmlns:a16="http://schemas.microsoft.com/office/drawing/2014/main" val="1944482893"/>
                    </a:ext>
                  </a:extLst>
                </a:gridCol>
                <a:gridCol w="3849904">
                  <a:extLst>
                    <a:ext uri="{9D8B030D-6E8A-4147-A177-3AD203B41FA5}">
                      <a16:colId xmlns:a16="http://schemas.microsoft.com/office/drawing/2014/main" val="1667699246"/>
                    </a:ext>
                  </a:extLst>
                </a:gridCol>
              </a:tblGrid>
              <a:tr h="182880">
                <a:tc>
                  <a:txBody>
                    <a:bodyPr/>
                    <a:lstStyle/>
                    <a:p>
                      <a:pPr marL="0" marR="0" algn="ctr">
                        <a:lnSpc>
                          <a:spcPct val="107000"/>
                        </a:lnSpc>
                        <a:spcBef>
                          <a:spcPts val="0"/>
                        </a:spcBef>
                        <a:spcAft>
                          <a:spcPts val="0"/>
                        </a:spcAft>
                      </a:pPr>
                      <a:r>
                        <a:rPr lang="en-US" sz="1200" dirty="0">
                          <a:effectLst/>
                        </a:rPr>
                        <a:t>Revenue Code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Description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1582290"/>
                  </a:ext>
                </a:extLst>
              </a:tr>
              <a:tr h="182880">
                <a:tc>
                  <a:txBody>
                    <a:bodyPr/>
                    <a:lstStyle/>
                    <a:p>
                      <a:pPr marL="0" marR="0" algn="ctr">
                        <a:lnSpc>
                          <a:spcPct val="107000"/>
                        </a:lnSpc>
                        <a:spcBef>
                          <a:spcPts val="0"/>
                        </a:spcBef>
                        <a:spcAft>
                          <a:spcPts val="0"/>
                        </a:spcAft>
                      </a:pPr>
                      <a:r>
                        <a:rPr lang="en-US" sz="1200" dirty="0">
                          <a:effectLst/>
                        </a:rPr>
                        <a:t>0549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AMBULANCE - OTHER AMBULANCE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75537225"/>
                  </a:ext>
                </a:extLst>
              </a:tr>
              <a:tr h="182880">
                <a:tc>
                  <a:txBody>
                    <a:bodyPr/>
                    <a:lstStyle/>
                    <a:p>
                      <a:pPr marL="0" marR="0" algn="ctr">
                        <a:lnSpc>
                          <a:spcPct val="107000"/>
                        </a:lnSpc>
                        <a:spcBef>
                          <a:spcPts val="0"/>
                        </a:spcBef>
                        <a:spcAft>
                          <a:spcPts val="0"/>
                        </a:spcAft>
                      </a:pPr>
                      <a:r>
                        <a:rPr lang="en-US" sz="1200" dirty="0">
                          <a:effectLst/>
                        </a:rPr>
                        <a:t>0548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AMBULANCE - EKG TRANSMISSION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76759303"/>
                  </a:ext>
                </a:extLst>
              </a:tr>
              <a:tr h="182880">
                <a:tc>
                  <a:txBody>
                    <a:bodyPr/>
                    <a:lstStyle/>
                    <a:p>
                      <a:pPr marL="0" marR="0" algn="ctr">
                        <a:lnSpc>
                          <a:spcPct val="107000"/>
                        </a:lnSpc>
                        <a:spcBef>
                          <a:spcPts val="0"/>
                        </a:spcBef>
                        <a:spcAft>
                          <a:spcPts val="0"/>
                        </a:spcAft>
                      </a:pPr>
                      <a:r>
                        <a:rPr lang="en-US" sz="1200" dirty="0">
                          <a:effectLst/>
                        </a:rPr>
                        <a:t>0547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AMBULANCE - PHARMACY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98132566"/>
                  </a:ext>
                </a:extLst>
              </a:tr>
              <a:tr h="182880">
                <a:tc>
                  <a:txBody>
                    <a:bodyPr/>
                    <a:lstStyle/>
                    <a:p>
                      <a:pPr marL="0" marR="0" algn="ctr">
                        <a:lnSpc>
                          <a:spcPct val="107000"/>
                        </a:lnSpc>
                        <a:spcBef>
                          <a:spcPts val="0"/>
                        </a:spcBef>
                        <a:spcAft>
                          <a:spcPts val="0"/>
                        </a:spcAft>
                      </a:pPr>
                      <a:r>
                        <a:rPr lang="en-US" sz="1200" dirty="0">
                          <a:effectLst/>
                        </a:rPr>
                        <a:t>0546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AMBULANCE - NEONATAL AMBULANCE SERVICES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45463429"/>
                  </a:ext>
                </a:extLst>
              </a:tr>
              <a:tr h="182880">
                <a:tc>
                  <a:txBody>
                    <a:bodyPr/>
                    <a:lstStyle/>
                    <a:p>
                      <a:pPr marL="0" marR="0" algn="ctr">
                        <a:lnSpc>
                          <a:spcPct val="107000"/>
                        </a:lnSpc>
                        <a:spcBef>
                          <a:spcPts val="0"/>
                        </a:spcBef>
                        <a:spcAft>
                          <a:spcPts val="0"/>
                        </a:spcAft>
                      </a:pPr>
                      <a:r>
                        <a:rPr lang="en-US" sz="1200" dirty="0">
                          <a:effectLst/>
                        </a:rPr>
                        <a:t>0545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AMBULANCE - AIR AMBULANCE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2607167"/>
                  </a:ext>
                </a:extLst>
              </a:tr>
              <a:tr h="182880">
                <a:tc>
                  <a:txBody>
                    <a:bodyPr/>
                    <a:lstStyle/>
                    <a:p>
                      <a:pPr marL="0" marR="0" algn="ctr">
                        <a:lnSpc>
                          <a:spcPct val="107000"/>
                        </a:lnSpc>
                        <a:spcBef>
                          <a:spcPts val="0"/>
                        </a:spcBef>
                        <a:spcAft>
                          <a:spcPts val="0"/>
                        </a:spcAft>
                      </a:pPr>
                      <a:r>
                        <a:rPr lang="en-US" sz="1200" dirty="0">
                          <a:effectLst/>
                        </a:rPr>
                        <a:t>0544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AMBULANCE - OXYGEN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31929433"/>
                  </a:ext>
                </a:extLst>
              </a:tr>
              <a:tr h="182880">
                <a:tc>
                  <a:txBody>
                    <a:bodyPr/>
                    <a:lstStyle/>
                    <a:p>
                      <a:pPr marL="0" marR="0" algn="ctr">
                        <a:lnSpc>
                          <a:spcPct val="107000"/>
                        </a:lnSpc>
                        <a:spcBef>
                          <a:spcPts val="0"/>
                        </a:spcBef>
                        <a:spcAft>
                          <a:spcPts val="0"/>
                        </a:spcAft>
                      </a:pPr>
                      <a:r>
                        <a:rPr lang="en-US" sz="1200" dirty="0">
                          <a:effectLst/>
                        </a:rPr>
                        <a:t>0543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AMBULANCE - HEART MOBILE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70868639"/>
                  </a:ext>
                </a:extLst>
              </a:tr>
              <a:tr h="182880">
                <a:tc>
                  <a:txBody>
                    <a:bodyPr/>
                    <a:lstStyle/>
                    <a:p>
                      <a:pPr marL="0" marR="0" algn="ctr">
                        <a:lnSpc>
                          <a:spcPct val="107000"/>
                        </a:lnSpc>
                        <a:spcBef>
                          <a:spcPts val="0"/>
                        </a:spcBef>
                        <a:spcAft>
                          <a:spcPts val="0"/>
                        </a:spcAft>
                      </a:pPr>
                      <a:r>
                        <a:rPr lang="en-US" sz="1200" dirty="0">
                          <a:effectLst/>
                        </a:rPr>
                        <a:t>0542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AMBULANCE - MEDICAL TRANSPORT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82400270"/>
                  </a:ext>
                </a:extLst>
              </a:tr>
              <a:tr h="182880">
                <a:tc>
                  <a:txBody>
                    <a:bodyPr/>
                    <a:lstStyle/>
                    <a:p>
                      <a:pPr marL="0" marR="0" algn="ctr">
                        <a:lnSpc>
                          <a:spcPct val="107000"/>
                        </a:lnSpc>
                        <a:spcBef>
                          <a:spcPts val="0"/>
                        </a:spcBef>
                        <a:spcAft>
                          <a:spcPts val="0"/>
                        </a:spcAft>
                      </a:pPr>
                      <a:r>
                        <a:rPr lang="en-US" sz="1200" dirty="0">
                          <a:effectLst/>
                        </a:rPr>
                        <a:t>0541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AMBULANCE - SUPPLIES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53311387"/>
                  </a:ext>
                </a:extLst>
              </a:tr>
              <a:tr h="182880">
                <a:tc>
                  <a:txBody>
                    <a:bodyPr/>
                    <a:lstStyle/>
                    <a:p>
                      <a:pPr marL="0" marR="0" algn="ctr">
                        <a:lnSpc>
                          <a:spcPct val="107000"/>
                        </a:lnSpc>
                        <a:spcBef>
                          <a:spcPts val="0"/>
                        </a:spcBef>
                        <a:spcAft>
                          <a:spcPts val="0"/>
                        </a:spcAft>
                      </a:pPr>
                      <a:r>
                        <a:rPr lang="en-US" sz="1200" dirty="0">
                          <a:effectLst/>
                        </a:rPr>
                        <a:t>0540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dirty="0">
                          <a:effectLst/>
                        </a:rPr>
                        <a:t>AMBULANCE - GENERAL CLASSIFICATION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91257104"/>
                  </a:ext>
                </a:extLst>
              </a:tr>
            </a:tbl>
          </a:graphicData>
        </a:graphic>
      </p:graphicFrame>
      <p:sp>
        <p:nvSpPr>
          <p:cNvPr id="7" name="TextBox 6">
            <a:extLst>
              <a:ext uri="{FF2B5EF4-FFF2-40B4-BE49-F238E27FC236}">
                <a16:creationId xmlns:a16="http://schemas.microsoft.com/office/drawing/2014/main" id="{87D1957F-7936-FF89-F759-B13C9BE43250}"/>
              </a:ext>
            </a:extLst>
          </p:cNvPr>
          <p:cNvSpPr txBox="1"/>
          <p:nvPr/>
        </p:nvSpPr>
        <p:spPr>
          <a:xfrm>
            <a:off x="2350565" y="2824709"/>
            <a:ext cx="359457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Ambulance Service Taxonomy Codes</a:t>
            </a:r>
          </a:p>
        </p:txBody>
      </p:sp>
      <p:sp>
        <p:nvSpPr>
          <p:cNvPr id="10" name="TextBox 9">
            <a:extLst>
              <a:ext uri="{FF2B5EF4-FFF2-40B4-BE49-F238E27FC236}">
                <a16:creationId xmlns:a16="http://schemas.microsoft.com/office/drawing/2014/main" id="{22ED2909-42A4-D6C9-47AD-E23364E9D77A}"/>
              </a:ext>
            </a:extLst>
          </p:cNvPr>
          <p:cNvSpPr txBox="1"/>
          <p:nvPr/>
        </p:nvSpPr>
        <p:spPr>
          <a:xfrm>
            <a:off x="2350565" y="4127877"/>
            <a:ext cx="346069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Ambulance Service Revenue Codes</a:t>
            </a:r>
            <a:endPar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21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7113-242F-E96D-DB36-380EB1CF9CCB}"/>
              </a:ext>
            </a:extLst>
          </p:cNvPr>
          <p:cNvSpPr>
            <a:spLocks noGrp="1"/>
          </p:cNvSpPr>
          <p:nvPr>
            <p:ph type="title"/>
          </p:nvPr>
        </p:nvSpPr>
        <p:spPr>
          <a:xfrm>
            <a:off x="297455" y="365127"/>
            <a:ext cx="8217895" cy="648426"/>
          </a:xfrm>
        </p:spPr>
        <p:txBody>
          <a:bodyPr>
            <a:normAutofit fontScale="90000"/>
          </a:bodyPr>
          <a:lstStyle/>
          <a:p>
            <a:r>
              <a:rPr lang="en-US" sz="3200" b="1" dirty="0">
                <a:solidFill>
                  <a:srgbClr val="FF0000"/>
                </a:solidFill>
              </a:rPr>
              <a:t>CDC Wonder Updated to Include 2021 Death Data</a:t>
            </a:r>
          </a:p>
        </p:txBody>
      </p:sp>
      <p:pic>
        <p:nvPicPr>
          <p:cNvPr id="7" name="Picture 6">
            <a:extLst>
              <a:ext uri="{FF2B5EF4-FFF2-40B4-BE49-F238E27FC236}">
                <a16:creationId xmlns:a16="http://schemas.microsoft.com/office/drawing/2014/main" id="{3714393A-AADF-FF26-BF73-FC0A2A131AEE}"/>
              </a:ext>
            </a:extLst>
          </p:cNvPr>
          <p:cNvPicPr>
            <a:picLocks noChangeAspect="1"/>
          </p:cNvPicPr>
          <p:nvPr/>
        </p:nvPicPr>
        <p:blipFill rotWithShape="1">
          <a:blip r:embed="rId2"/>
          <a:srcRect l="6875" r="6875" b="6650"/>
          <a:stretch/>
        </p:blipFill>
        <p:spPr>
          <a:xfrm>
            <a:off x="156626" y="1013553"/>
            <a:ext cx="8830748" cy="5376230"/>
          </a:xfrm>
          <a:prstGeom prst="rect">
            <a:avLst/>
          </a:prstGeom>
        </p:spPr>
      </p:pic>
    </p:spTree>
    <p:extLst>
      <p:ext uri="{BB962C8B-B14F-4D97-AF65-F5344CB8AC3E}">
        <p14:creationId xmlns:p14="http://schemas.microsoft.com/office/powerpoint/2010/main" val="215467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a:t>The next User Group will meet Tuesday February, 28.</a:t>
            </a:r>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26243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CY 2021 Updates</a:t>
            </a:r>
          </a:p>
          <a:p>
            <a:pPr marL="742950" lvl="1" indent="-285750">
              <a:buClr>
                <a:schemeClr val="accent1"/>
              </a:buClr>
              <a:buFont typeface="Wingdings" charset="2"/>
              <a:buChar char="§"/>
            </a:pPr>
            <a:r>
              <a:rPr lang="en-US" sz="2000" dirty="0">
                <a:solidFill>
                  <a:srgbClr val="63666A"/>
                </a:solidFill>
                <a:latin typeface="Arial"/>
                <a:cs typeface="Arial"/>
              </a:rPr>
              <a:t>FY21 Case Mix Release Projections</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800100" lvl="1" indent="-342900">
              <a:buFont typeface="Wingdings" panose="05000000000000000000" pitchFamily="2" charset="2"/>
              <a:buChar char="Ø"/>
            </a:pPr>
            <a:r>
              <a:rPr lang="en-US" dirty="0">
                <a:solidFill>
                  <a:srgbClr val="63666A"/>
                </a:solidFill>
              </a:rPr>
              <a:t>Case Mix and MA APCD Comparison of Bariatric Surgery</a:t>
            </a:r>
          </a:p>
          <a:p>
            <a:pPr marL="800100" lvl="1" indent="-342900">
              <a:buFont typeface="Wingdings" panose="05000000000000000000" pitchFamily="2" charset="2"/>
              <a:buChar char="Ø"/>
            </a:pPr>
            <a:r>
              <a:rPr lang="en-US" dirty="0">
                <a:solidFill>
                  <a:srgbClr val="63666A"/>
                </a:solidFill>
              </a:rPr>
              <a:t>Case Mix and MA APCD Comparison of Arrival via Ambulance</a:t>
            </a:r>
          </a:p>
          <a:p>
            <a:pPr marL="800100" lvl="1" indent="-342900">
              <a:buFont typeface="Wingdings" panose="05000000000000000000" pitchFamily="2" charset="2"/>
              <a:buChar char="Ø"/>
            </a:pPr>
            <a:r>
              <a:rPr lang="en-US" dirty="0">
                <a:solidFill>
                  <a:srgbClr val="63666A"/>
                </a:solidFill>
              </a:rPr>
              <a:t>Case Mix and MA APCD Comparison of COVID-19 Diagnosis</a:t>
            </a:r>
          </a:p>
          <a:p>
            <a:pPr marL="800100" lvl="1" indent="-342900">
              <a:buFont typeface="Wingdings" panose="05000000000000000000" pitchFamily="2" charset="2"/>
              <a:buChar char="Ø"/>
            </a:pPr>
            <a:r>
              <a:rPr lang="en-US" dirty="0">
                <a:solidFill>
                  <a:srgbClr val="63666A"/>
                </a:solidFill>
              </a:rPr>
              <a:t>CDC WONDER addition of Massachusetts 2021 Death Data</a:t>
            </a:r>
          </a:p>
          <a:p>
            <a:pPr marL="342900" indent="-342900">
              <a:buFont typeface="Wingdings" panose="05000000000000000000" pitchFamily="2" charset="2"/>
              <a:buChar char="Ø"/>
            </a:pPr>
            <a:r>
              <a:rPr lang="en-US" sz="2000" dirty="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3477875"/>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for request</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(CY 2021 Data)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CY 2021 Data </a:t>
            </a:r>
            <a:r>
              <a:rPr lang="en-US" sz="2000" dirty="0">
                <a:cs typeface="Arial"/>
              </a:rPr>
              <a:t>includes data on services from January 2017 – December 2021 with six months of claim runout.</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CY 2021</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Available for request</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Case Mix FY21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112267" y="147053"/>
            <a:ext cx="675124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CHIA previously gave a webinar on bariatric procedures in the MA APCD. We are studying the volume of such procedures nationwide and would like to determine the extent of procedures in the case mix data versus the MA APCD.</a:t>
            </a:r>
          </a:p>
        </p:txBody>
      </p:sp>
      <p:sp>
        <p:nvSpPr>
          <p:cNvPr id="9" name="TextBox 8">
            <a:extLst>
              <a:ext uri="{FF2B5EF4-FFF2-40B4-BE49-F238E27FC236}">
                <a16:creationId xmlns:a16="http://schemas.microsoft.com/office/drawing/2014/main" id="{B477A5B5-BC6A-7592-BBA7-A056DB094122}"/>
              </a:ext>
            </a:extLst>
          </p:cNvPr>
          <p:cNvSpPr txBox="1"/>
          <p:nvPr/>
        </p:nvSpPr>
        <p:spPr>
          <a:xfrm>
            <a:off x="170656" y="969202"/>
            <a:ext cx="8802685"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 wide variety of bariatric procedures coded as CPT codes are performed in outpatient observation stay but on a small volume of patients (see Table 1 below, asterisk for cell suppression of less than 11).   During the pandemic, there was an increase in sleeve gastrectomy and unlisted laparoscopy stomach procedures which are newer bariatric interventions that do not yet have a code. </a:t>
            </a:r>
          </a:p>
        </p:txBody>
      </p:sp>
      <p:sp>
        <p:nvSpPr>
          <p:cNvPr id="8" name="Rectangle 7">
            <a:extLst>
              <a:ext uri="{FF2B5EF4-FFF2-40B4-BE49-F238E27FC236}">
                <a16:creationId xmlns:a16="http://schemas.microsoft.com/office/drawing/2014/main" id="{1E5074CE-38D4-9980-A247-BEEC906033EC}"/>
              </a:ext>
            </a:extLst>
          </p:cNvPr>
          <p:cNvSpPr/>
          <p:nvPr/>
        </p:nvSpPr>
        <p:spPr>
          <a:xfrm>
            <a:off x="6863508" y="146073"/>
            <a:ext cx="2051444"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Types of Bariatric Procedures</a:t>
            </a:r>
          </a:p>
        </p:txBody>
      </p:sp>
      <p:sp>
        <p:nvSpPr>
          <p:cNvPr id="13" name="TextBox 12">
            <a:extLst>
              <a:ext uri="{FF2B5EF4-FFF2-40B4-BE49-F238E27FC236}">
                <a16:creationId xmlns:a16="http://schemas.microsoft.com/office/drawing/2014/main" id="{93940C6D-926E-883E-4BEA-3DD3F89046EF}"/>
              </a:ext>
            </a:extLst>
          </p:cNvPr>
          <p:cNvSpPr txBox="1"/>
          <p:nvPr/>
        </p:nvSpPr>
        <p:spPr>
          <a:xfrm>
            <a:off x="683045" y="1902058"/>
            <a:ext cx="799315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Table 1. FY2016 through FY2021 Outpatient Observation Stay Bariatric Procedures</a:t>
            </a:r>
          </a:p>
        </p:txBody>
      </p:sp>
      <p:grpSp>
        <p:nvGrpSpPr>
          <p:cNvPr id="17" name="Group 16">
            <a:extLst>
              <a:ext uri="{FF2B5EF4-FFF2-40B4-BE49-F238E27FC236}">
                <a16:creationId xmlns:a16="http://schemas.microsoft.com/office/drawing/2014/main" id="{A2CAC2AD-CB6C-81CF-BDE2-229889CF3B8F}"/>
              </a:ext>
            </a:extLst>
          </p:cNvPr>
          <p:cNvGrpSpPr/>
          <p:nvPr/>
        </p:nvGrpSpPr>
        <p:grpSpPr>
          <a:xfrm>
            <a:off x="6923050" y="6525682"/>
            <a:ext cx="1918398" cy="307777"/>
            <a:chOff x="6923050" y="6525682"/>
            <a:chExt cx="1918398" cy="307777"/>
          </a:xfrm>
        </p:grpSpPr>
        <p:cxnSp>
          <p:nvCxnSpPr>
            <p:cNvPr id="15" name="Straight Arrow Connector 14">
              <a:extLst>
                <a:ext uri="{FF2B5EF4-FFF2-40B4-BE49-F238E27FC236}">
                  <a16:creationId xmlns:a16="http://schemas.microsoft.com/office/drawing/2014/main" id="{AEF2A099-9FD1-131B-F93C-677A4EA25F00}"/>
                </a:ext>
              </a:extLst>
            </p:cNvPr>
            <p:cNvCxnSpPr/>
            <p:nvPr/>
          </p:nvCxnSpPr>
          <p:spPr>
            <a:xfrm>
              <a:off x="7949081" y="6679571"/>
              <a:ext cx="892367"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20F17CE-8D97-E873-1BE9-C9BBC53E3802}"/>
                </a:ext>
              </a:extLst>
            </p:cNvPr>
            <p:cNvSpPr txBox="1"/>
            <p:nvPr/>
          </p:nvSpPr>
          <p:spPr>
            <a:xfrm>
              <a:off x="6923050" y="6525682"/>
              <a:ext cx="9221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continued</a:t>
              </a:r>
            </a:p>
          </p:txBody>
        </p:sp>
      </p:grpSp>
      <p:pic>
        <p:nvPicPr>
          <p:cNvPr id="19" name="Picture 18">
            <a:extLst>
              <a:ext uri="{FF2B5EF4-FFF2-40B4-BE49-F238E27FC236}">
                <a16:creationId xmlns:a16="http://schemas.microsoft.com/office/drawing/2014/main" id="{DC59B498-323E-EA05-5A44-91D4B0364606}"/>
              </a:ext>
            </a:extLst>
          </p:cNvPr>
          <p:cNvPicPr>
            <a:picLocks noChangeAspect="1"/>
          </p:cNvPicPr>
          <p:nvPr/>
        </p:nvPicPr>
        <p:blipFill>
          <a:blip r:embed="rId2"/>
          <a:stretch>
            <a:fillRect/>
          </a:stretch>
        </p:blipFill>
        <p:spPr>
          <a:xfrm>
            <a:off x="131710" y="2210815"/>
            <a:ext cx="8880575" cy="4299686"/>
          </a:xfrm>
          <a:prstGeom prst="rect">
            <a:avLst/>
          </a:prstGeom>
        </p:spPr>
      </p:pic>
    </p:spTree>
    <p:extLst>
      <p:ext uri="{BB962C8B-B14F-4D97-AF65-F5344CB8AC3E}">
        <p14:creationId xmlns:p14="http://schemas.microsoft.com/office/powerpoint/2010/main" val="80572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112266" y="100402"/>
            <a:ext cx="6751241"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Even though the volume of bariatric procedures performed in observation stay is low,  the volume of observation stays who have a history of bariatric surgery (ICD-10-CM Z98.84) increased by 28% from FY2019 to FY2020 (see Figure 1 below). The top ICD-10-PCS procedures performed on observation stay patients with a history of bariatric surgery are related to endoscopic inspections and repairs (See Table 1 below).</a:t>
            </a:r>
          </a:p>
        </p:txBody>
      </p:sp>
      <p:sp>
        <p:nvSpPr>
          <p:cNvPr id="8" name="Rectangle 7">
            <a:extLst>
              <a:ext uri="{FF2B5EF4-FFF2-40B4-BE49-F238E27FC236}">
                <a16:creationId xmlns:a16="http://schemas.microsoft.com/office/drawing/2014/main" id="{1E5074CE-38D4-9980-A247-BEEC906033EC}"/>
              </a:ext>
            </a:extLst>
          </p:cNvPr>
          <p:cNvSpPr/>
          <p:nvPr/>
        </p:nvSpPr>
        <p:spPr>
          <a:xfrm>
            <a:off x="6863508" y="146073"/>
            <a:ext cx="2051444"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Types of Bariatric Procedures</a:t>
            </a:r>
          </a:p>
        </p:txBody>
      </p:sp>
      <p:grpSp>
        <p:nvGrpSpPr>
          <p:cNvPr id="17" name="Group 16">
            <a:extLst>
              <a:ext uri="{FF2B5EF4-FFF2-40B4-BE49-F238E27FC236}">
                <a16:creationId xmlns:a16="http://schemas.microsoft.com/office/drawing/2014/main" id="{A2CAC2AD-CB6C-81CF-BDE2-229889CF3B8F}"/>
              </a:ext>
            </a:extLst>
          </p:cNvPr>
          <p:cNvGrpSpPr/>
          <p:nvPr/>
        </p:nvGrpSpPr>
        <p:grpSpPr>
          <a:xfrm>
            <a:off x="7028029" y="6525682"/>
            <a:ext cx="1918398" cy="307777"/>
            <a:chOff x="6923050" y="6525682"/>
            <a:chExt cx="1918398" cy="307777"/>
          </a:xfrm>
        </p:grpSpPr>
        <p:cxnSp>
          <p:nvCxnSpPr>
            <p:cNvPr id="15" name="Straight Arrow Connector 14">
              <a:extLst>
                <a:ext uri="{FF2B5EF4-FFF2-40B4-BE49-F238E27FC236}">
                  <a16:creationId xmlns:a16="http://schemas.microsoft.com/office/drawing/2014/main" id="{AEF2A099-9FD1-131B-F93C-677A4EA25F00}"/>
                </a:ext>
              </a:extLst>
            </p:cNvPr>
            <p:cNvCxnSpPr/>
            <p:nvPr/>
          </p:nvCxnSpPr>
          <p:spPr>
            <a:xfrm>
              <a:off x="7949081" y="6679571"/>
              <a:ext cx="892367"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20F17CE-8D97-E873-1BE9-C9BBC53E3802}"/>
                </a:ext>
              </a:extLst>
            </p:cNvPr>
            <p:cNvSpPr txBox="1"/>
            <p:nvPr/>
          </p:nvSpPr>
          <p:spPr>
            <a:xfrm>
              <a:off x="6923050" y="6525682"/>
              <a:ext cx="9221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continued</a:t>
              </a:r>
            </a:p>
          </p:txBody>
        </p:sp>
      </p:grpSp>
      <p:grpSp>
        <p:nvGrpSpPr>
          <p:cNvPr id="10" name="Group 9">
            <a:extLst>
              <a:ext uri="{FF2B5EF4-FFF2-40B4-BE49-F238E27FC236}">
                <a16:creationId xmlns:a16="http://schemas.microsoft.com/office/drawing/2014/main" id="{37C8CBF0-BCA1-3BA0-E075-426A6E19BDC3}"/>
              </a:ext>
            </a:extLst>
          </p:cNvPr>
          <p:cNvGrpSpPr/>
          <p:nvPr/>
        </p:nvGrpSpPr>
        <p:grpSpPr>
          <a:xfrm>
            <a:off x="229048" y="1469771"/>
            <a:ext cx="8650547" cy="1746797"/>
            <a:chOff x="264405" y="1512065"/>
            <a:chExt cx="8650547" cy="1916935"/>
          </a:xfrm>
        </p:grpSpPr>
        <p:graphicFrame>
          <p:nvGraphicFramePr>
            <p:cNvPr id="5" name="Chart 4">
              <a:extLst>
                <a:ext uri="{FF2B5EF4-FFF2-40B4-BE49-F238E27FC236}">
                  <a16:creationId xmlns:a16="http://schemas.microsoft.com/office/drawing/2014/main" id="{9741042D-4C0D-C59B-9B17-412917649117}"/>
                </a:ext>
              </a:extLst>
            </p:cNvPr>
            <p:cNvGraphicFramePr/>
            <p:nvPr/>
          </p:nvGraphicFramePr>
          <p:xfrm>
            <a:off x="264405" y="1512065"/>
            <a:ext cx="8650547" cy="191693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a:extLst>
                <a:ext uri="{FF2B5EF4-FFF2-40B4-BE49-F238E27FC236}">
                  <a16:creationId xmlns:a16="http://schemas.microsoft.com/office/drawing/2014/main" id="{D1A715CE-729A-9363-B4A1-199A4C423BBC}"/>
                </a:ext>
              </a:extLst>
            </p:cNvPr>
            <p:cNvCxnSpPr/>
            <p:nvPr/>
          </p:nvCxnSpPr>
          <p:spPr>
            <a:xfrm flipH="1">
              <a:off x="7949081" y="1994053"/>
              <a:ext cx="803078" cy="0"/>
            </a:xfrm>
            <a:prstGeom prst="straightConnector1">
              <a:avLst/>
            </a:prstGeom>
            <a:ln w="34925">
              <a:solidFill>
                <a:srgbClr val="FF0000">
                  <a:alpha val="98000"/>
                </a:srgbClr>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82BEA745-EF62-7133-E99D-13335FC389C5}"/>
              </a:ext>
            </a:extLst>
          </p:cNvPr>
          <p:cNvSpPr txBox="1"/>
          <p:nvPr/>
        </p:nvSpPr>
        <p:spPr>
          <a:xfrm>
            <a:off x="320786" y="1202357"/>
            <a:ext cx="839601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Figure 1. FY2016 through FY2021 Volume of Observation Stays with a History of Bariatric Surgery</a:t>
            </a:r>
          </a:p>
        </p:txBody>
      </p:sp>
      <p:pic>
        <p:nvPicPr>
          <p:cNvPr id="14" name="Picture 13">
            <a:extLst>
              <a:ext uri="{FF2B5EF4-FFF2-40B4-BE49-F238E27FC236}">
                <a16:creationId xmlns:a16="http://schemas.microsoft.com/office/drawing/2014/main" id="{95C11138-C09E-5B49-5B3B-279F2979220E}"/>
              </a:ext>
            </a:extLst>
          </p:cNvPr>
          <p:cNvPicPr>
            <a:picLocks noChangeAspect="1"/>
          </p:cNvPicPr>
          <p:nvPr/>
        </p:nvPicPr>
        <p:blipFill>
          <a:blip r:embed="rId3"/>
          <a:stretch>
            <a:fillRect/>
          </a:stretch>
        </p:blipFill>
        <p:spPr>
          <a:xfrm>
            <a:off x="869534" y="3524187"/>
            <a:ext cx="6810375" cy="3067050"/>
          </a:xfrm>
          <a:prstGeom prst="rect">
            <a:avLst/>
          </a:prstGeom>
        </p:spPr>
      </p:pic>
      <p:sp>
        <p:nvSpPr>
          <p:cNvPr id="18" name="TextBox 17">
            <a:extLst>
              <a:ext uri="{FF2B5EF4-FFF2-40B4-BE49-F238E27FC236}">
                <a16:creationId xmlns:a16="http://schemas.microsoft.com/office/drawing/2014/main" id="{ABD00616-83C2-C1CB-032E-8F694A8C0C28}"/>
              </a:ext>
            </a:extLst>
          </p:cNvPr>
          <p:cNvSpPr txBox="1"/>
          <p:nvPr/>
        </p:nvSpPr>
        <p:spPr>
          <a:xfrm>
            <a:off x="229048" y="3216568"/>
            <a:ext cx="8780994"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Table 1. Top 15 ICD-10 Procedures Performed on Observation Stays with a History of Bariatric Surgery</a:t>
            </a:r>
          </a:p>
        </p:txBody>
      </p:sp>
    </p:spTree>
    <p:extLst>
      <p:ext uri="{BB962C8B-B14F-4D97-AF65-F5344CB8AC3E}">
        <p14:creationId xmlns:p14="http://schemas.microsoft.com/office/powerpoint/2010/main" val="215334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112266" y="100402"/>
            <a:ext cx="6828361"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In the case mix hospital inpatient discharge data from FY2018 through FY2021, the monthly volume of patients with a history of bariatric surgery has not widely varied except in April 2020 during the height of the pandemic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See Figure 1 below</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Rectangle 7">
            <a:extLst>
              <a:ext uri="{FF2B5EF4-FFF2-40B4-BE49-F238E27FC236}">
                <a16:creationId xmlns:a16="http://schemas.microsoft.com/office/drawing/2014/main" id="{1E5074CE-38D4-9980-A247-BEEC906033EC}"/>
              </a:ext>
            </a:extLst>
          </p:cNvPr>
          <p:cNvSpPr/>
          <p:nvPr/>
        </p:nvSpPr>
        <p:spPr>
          <a:xfrm>
            <a:off x="6894983" y="136701"/>
            <a:ext cx="2051444"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Types of Bariatric Procedures</a:t>
            </a:r>
          </a:p>
        </p:txBody>
      </p:sp>
      <p:grpSp>
        <p:nvGrpSpPr>
          <p:cNvPr id="17" name="Group 16">
            <a:extLst>
              <a:ext uri="{FF2B5EF4-FFF2-40B4-BE49-F238E27FC236}">
                <a16:creationId xmlns:a16="http://schemas.microsoft.com/office/drawing/2014/main" id="{A2CAC2AD-CB6C-81CF-BDE2-229889CF3B8F}"/>
              </a:ext>
            </a:extLst>
          </p:cNvPr>
          <p:cNvGrpSpPr/>
          <p:nvPr/>
        </p:nvGrpSpPr>
        <p:grpSpPr>
          <a:xfrm>
            <a:off x="7028029" y="6525682"/>
            <a:ext cx="1918398" cy="307777"/>
            <a:chOff x="6923050" y="6525682"/>
            <a:chExt cx="1918398" cy="307777"/>
          </a:xfrm>
        </p:grpSpPr>
        <p:cxnSp>
          <p:nvCxnSpPr>
            <p:cNvPr id="15" name="Straight Arrow Connector 14">
              <a:extLst>
                <a:ext uri="{FF2B5EF4-FFF2-40B4-BE49-F238E27FC236}">
                  <a16:creationId xmlns:a16="http://schemas.microsoft.com/office/drawing/2014/main" id="{AEF2A099-9FD1-131B-F93C-677A4EA25F00}"/>
                </a:ext>
              </a:extLst>
            </p:cNvPr>
            <p:cNvCxnSpPr/>
            <p:nvPr/>
          </p:nvCxnSpPr>
          <p:spPr>
            <a:xfrm>
              <a:off x="7949081" y="6679571"/>
              <a:ext cx="892367"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20F17CE-8D97-E873-1BE9-C9BBC53E3802}"/>
                </a:ext>
              </a:extLst>
            </p:cNvPr>
            <p:cNvSpPr txBox="1"/>
            <p:nvPr/>
          </p:nvSpPr>
          <p:spPr>
            <a:xfrm>
              <a:off x="6923050" y="6525682"/>
              <a:ext cx="9221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continued</a:t>
              </a:r>
            </a:p>
          </p:txBody>
        </p:sp>
      </p:grpSp>
      <p:graphicFrame>
        <p:nvGraphicFramePr>
          <p:cNvPr id="4" name="Chart 3">
            <a:extLst>
              <a:ext uri="{FF2B5EF4-FFF2-40B4-BE49-F238E27FC236}">
                <a16:creationId xmlns:a16="http://schemas.microsoft.com/office/drawing/2014/main" id="{EE9AB587-D6BB-CCEB-6D16-D26B8079723B}"/>
              </a:ext>
            </a:extLst>
          </p:cNvPr>
          <p:cNvGraphicFramePr/>
          <p:nvPr/>
        </p:nvGraphicFramePr>
        <p:xfrm>
          <a:off x="198304" y="1227638"/>
          <a:ext cx="8649393" cy="18561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488CE1-DAD1-E03D-7B78-8E3FACE35014}"/>
              </a:ext>
            </a:extLst>
          </p:cNvPr>
          <p:cNvSpPr txBox="1"/>
          <p:nvPr/>
        </p:nvSpPr>
        <p:spPr>
          <a:xfrm>
            <a:off x="198304" y="919861"/>
            <a:ext cx="820711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Figure 1. FY2018 through FY2021 Monthly Volume of Inpatient Discharges with a History of Bariatric Surgery</a:t>
            </a:r>
          </a:p>
        </p:txBody>
      </p:sp>
      <p:pic>
        <p:nvPicPr>
          <p:cNvPr id="12" name="Picture 11">
            <a:extLst>
              <a:ext uri="{FF2B5EF4-FFF2-40B4-BE49-F238E27FC236}">
                <a16:creationId xmlns:a16="http://schemas.microsoft.com/office/drawing/2014/main" id="{78CB08A1-FB1F-35CD-6806-9B5764C811C0}"/>
              </a:ext>
            </a:extLst>
          </p:cNvPr>
          <p:cNvPicPr>
            <a:picLocks noChangeAspect="1"/>
          </p:cNvPicPr>
          <p:nvPr/>
        </p:nvPicPr>
        <p:blipFill>
          <a:blip r:embed="rId3"/>
          <a:stretch>
            <a:fillRect/>
          </a:stretch>
        </p:blipFill>
        <p:spPr>
          <a:xfrm>
            <a:off x="929984" y="3627416"/>
            <a:ext cx="7284031" cy="2392093"/>
          </a:xfrm>
          <a:prstGeom prst="rect">
            <a:avLst/>
          </a:prstGeom>
        </p:spPr>
      </p:pic>
      <p:sp>
        <p:nvSpPr>
          <p:cNvPr id="13" name="TextBox 12">
            <a:extLst>
              <a:ext uri="{FF2B5EF4-FFF2-40B4-BE49-F238E27FC236}">
                <a16:creationId xmlns:a16="http://schemas.microsoft.com/office/drawing/2014/main" id="{A6E61A2E-3951-763B-47C0-281ABABD78F7}"/>
              </a:ext>
            </a:extLst>
          </p:cNvPr>
          <p:cNvSpPr txBox="1"/>
          <p:nvPr/>
        </p:nvSpPr>
        <p:spPr>
          <a:xfrm>
            <a:off x="229048" y="3216568"/>
            <a:ext cx="9257984"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Table 1. Top 10 ICD-10 Procedures Performed on Inpatient Discharges with a History of Bariatric Surgery</a:t>
            </a:r>
          </a:p>
        </p:txBody>
      </p:sp>
    </p:spTree>
    <p:extLst>
      <p:ext uri="{BB962C8B-B14F-4D97-AF65-F5344CB8AC3E}">
        <p14:creationId xmlns:p14="http://schemas.microsoft.com/office/powerpoint/2010/main" val="2488744575"/>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7BD3BC23BE6C4BB37C8A1E90ED1BC2" ma:contentTypeVersion="14" ma:contentTypeDescription="Create a new document." ma:contentTypeScope="" ma:versionID="405954793dcb6e22ef7949ffbfa589fc">
  <xsd:schema xmlns:xsd="http://www.w3.org/2001/XMLSchema" xmlns:xs="http://www.w3.org/2001/XMLSchema" xmlns:p="http://schemas.microsoft.com/office/2006/metadata/properties" xmlns:ns3="29284e2e-bd25-4f10-99b1-8185134f2220" xmlns:ns4="21058981-65a4-4afb-a043-773fd2cf8dd3" targetNamespace="http://schemas.microsoft.com/office/2006/metadata/properties" ma:root="true" ma:fieldsID="c0760533862b92166cd7943fd00b2c21" ns3:_="" ns4:_="">
    <xsd:import namespace="29284e2e-bd25-4f10-99b1-8185134f2220"/>
    <xsd:import namespace="21058981-65a4-4afb-a043-773fd2cf8dd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84e2e-bd25-4f10-99b1-8185134f2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058981-65a4-4afb-a043-773fd2cf8d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9284e2e-bd25-4f10-99b1-8185134f22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09DFB9-DC62-42FA-AF04-BC08365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84e2e-bd25-4f10-99b1-8185134f2220"/>
    <ds:schemaRef ds:uri="21058981-65a4-4afb-a043-773fd2cf8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2EA21-DAF0-4AF4-A0AA-07ED6F18CDEA}">
  <ds:schemaRefs>
    <ds:schemaRef ds:uri="http://schemas.microsoft.com/office/2006/metadata/properties"/>
    <ds:schemaRef ds:uri="21058981-65a4-4afb-a043-773fd2cf8dd3"/>
    <ds:schemaRef ds:uri="http://www.w3.org/XML/1998/namespace"/>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9284e2e-bd25-4f10-99b1-8185134f2220"/>
    <ds:schemaRef ds:uri="http://purl.org/dc/elements/1.1/"/>
  </ds:schemaRefs>
</ds:datastoreItem>
</file>

<file path=customXml/itemProps3.xml><?xml version="1.0" encoding="utf-8"?>
<ds:datastoreItem xmlns:ds="http://schemas.openxmlformats.org/officeDocument/2006/customXml" ds:itemID="{25C4E75A-688F-495F-A99E-30DAFDE826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6119</TotalTime>
  <Words>1231</Words>
  <Application>Microsoft Macintosh PowerPoint</Application>
  <PresentationFormat>On-screen Show (4:3)</PresentationFormat>
  <Paragraphs>126</Paragraphs>
  <Slides>16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Narrow</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CDC Wonder Updated to Include 2021 Death Data</vt:lpstr>
      <vt:lpstr>PowerPoint Presentation</vt:lpstr>
      <vt:lpstr> When is the next User Group meeting? </vt:lpstr>
      <vt:lpstr>Resultant Research Using CHIA Data</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228</cp:revision>
  <cp:lastPrinted>2019-07-23T18:41:08Z</cp:lastPrinted>
  <dcterms:created xsi:type="dcterms:W3CDTF">2018-01-09T20:21:29Z</dcterms:created>
  <dcterms:modified xsi:type="dcterms:W3CDTF">2023-01-25T17:35:32Z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0x010100977BD3BC23BE6C4BB37C8A1E90ED1BC2</vt:lpwstr>
  </property>
</Properties>
</file>