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9"/>
  </p:notesMasterIdLst>
  <p:handoutMasterIdLst>
    <p:handoutMasterId r:id="rId20"/>
  </p:handoutMasterIdLst>
  <p:sldIdLst>
    <p:sldId id="259" r:id="rId3"/>
    <p:sldId id="274" r:id="rId4"/>
    <p:sldId id="343" r:id="rId5"/>
    <p:sldId id="351" r:id="rId6"/>
    <p:sldId id="352" r:id="rId7"/>
    <p:sldId id="336" r:id="rId8"/>
    <p:sldId id="402" r:id="rId9"/>
    <p:sldId id="403" r:id="rId10"/>
    <p:sldId id="404" r:id="rId11"/>
    <p:sldId id="406" r:id="rId12"/>
    <p:sldId id="405" r:id="rId13"/>
    <p:sldId id="407" r:id="rId14"/>
    <p:sldId id="306" r:id="rId15"/>
    <p:sldId id="358" r:id="rId16"/>
    <p:sldId id="366" r:id="rId17"/>
    <p:sldId id="32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1829" autoAdjust="0"/>
  </p:normalViewPr>
  <p:slideViewPr>
    <p:cSldViewPr snapToGrid="0" snapToObjects="1" showGuides="1">
      <p:cViewPr varScale="1">
        <p:scale>
          <a:sx n="49" d="100"/>
          <a:sy n="49" d="100"/>
        </p:scale>
        <p:origin x="17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_(* #,##0_);_(* \(#,##0\);_(* "-"??_);_(@_)</c:formatCode>
                <c:ptCount val="8"/>
                <c:pt idx="0">
                  <c:v>1890</c:v>
                </c:pt>
                <c:pt idx="1">
                  <c:v>1935</c:v>
                </c:pt>
                <c:pt idx="2">
                  <c:v>2142</c:v>
                </c:pt>
                <c:pt idx="3">
                  <c:v>1638</c:v>
                </c:pt>
                <c:pt idx="4">
                  <c:v>2006</c:v>
                </c:pt>
                <c:pt idx="5">
                  <c:v>2599</c:v>
                </c:pt>
                <c:pt idx="6">
                  <c:v>1851</c:v>
                </c:pt>
                <c:pt idx="7">
                  <c:v>2637</c:v>
                </c:pt>
              </c:numCache>
            </c:numRef>
          </c:val>
          <c:extLst>
            <c:ext xmlns:c16="http://schemas.microsoft.com/office/drawing/2014/chart" uri="{C3380CC4-5D6E-409C-BE32-E72D297353CC}">
              <c16:uniqueId val="{00000000-7DBB-488E-821C-BA6EF2B9961E}"/>
            </c:ext>
          </c:extLst>
        </c:ser>
        <c:ser>
          <c:idx val="1"/>
          <c:order val="1"/>
          <c:tx>
            <c:strRef>
              <c:f>Sheet1!$C$1</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elete val="1"/>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Sheet1!$C$2:$C$9</c:f>
              <c:numCache>
                <c:formatCode>_(* #,##0_);_(* \(#,##0\);_(* "-"??_);_(@_)</c:formatCode>
                <c:ptCount val="8"/>
                <c:pt idx="0">
                  <c:v>1461</c:v>
                </c:pt>
                <c:pt idx="1">
                  <c:v>1545</c:v>
                </c:pt>
                <c:pt idx="2">
                  <c:v>1257</c:v>
                </c:pt>
                <c:pt idx="3">
                  <c:v>1277</c:v>
                </c:pt>
                <c:pt idx="4">
                  <c:v>969</c:v>
                </c:pt>
                <c:pt idx="5">
                  <c:v>1317</c:v>
                </c:pt>
                <c:pt idx="6">
                  <c:v>773</c:v>
                </c:pt>
                <c:pt idx="7">
                  <c:v>1423</c:v>
                </c:pt>
              </c:numCache>
            </c:numRef>
          </c:val>
          <c:extLst>
            <c:ext xmlns:c16="http://schemas.microsoft.com/office/drawing/2014/chart" uri="{C3380CC4-5D6E-409C-BE32-E72D297353CC}">
              <c16:uniqueId val="{00000001-7DBB-488E-821C-BA6EF2B9961E}"/>
            </c:ext>
          </c:extLst>
        </c:ser>
        <c:dLbls>
          <c:dLblPos val="outEnd"/>
          <c:showLegendKey val="0"/>
          <c:showVal val="1"/>
          <c:showCatName val="0"/>
          <c:showSerName val="0"/>
          <c:showPercent val="0"/>
          <c:showBubbleSize val="0"/>
        </c:dLbls>
        <c:gapWidth val="199"/>
        <c:axId val="1520410096"/>
        <c:axId val="1520703728"/>
      </c:barChart>
      <c:lineChart>
        <c:grouping val="standard"/>
        <c:varyColors val="0"/>
        <c:ser>
          <c:idx val="2"/>
          <c:order val="2"/>
          <c:tx>
            <c:strRef>
              <c:f>Sheet1!$D$1</c:f>
              <c:strCache>
                <c:ptCount val="1"/>
                <c:pt idx="0">
                  <c:v>Unknown</c:v>
                </c:pt>
              </c:strCache>
            </c:strRef>
          </c:tx>
          <c:spPr>
            <a:ln w="31750" cap="rnd">
              <a:solidFill>
                <a:schemeClr val="accent3"/>
              </a:solidFill>
              <a:round/>
            </a:ln>
            <a:effectLst/>
          </c:spPr>
          <c:marker>
            <c:symbol val="none"/>
          </c:marker>
          <c:dLbls>
            <c:delete val="1"/>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Sheet1!$D$2:$D$9</c:f>
              <c:numCache>
                <c:formatCode>_(* #,##0_);_(* \(#,##0\);_(* "-"??_);_(@_)</c:formatCode>
                <c:ptCount val="8"/>
                <c:pt idx="0">
                  <c:v>1804</c:v>
                </c:pt>
                <c:pt idx="1">
                  <c:v>1854</c:v>
                </c:pt>
                <c:pt idx="2">
                  <c:v>1703</c:v>
                </c:pt>
                <c:pt idx="3">
                  <c:v>1971</c:v>
                </c:pt>
                <c:pt idx="4">
                  <c:v>1761</c:v>
                </c:pt>
                <c:pt idx="5">
                  <c:v>1752</c:v>
                </c:pt>
                <c:pt idx="6">
                  <c:v>1795</c:v>
                </c:pt>
                <c:pt idx="7">
                  <c:v>1706</c:v>
                </c:pt>
              </c:numCache>
            </c:numRef>
          </c:val>
          <c:smooth val="0"/>
          <c:extLst>
            <c:ext xmlns:c16="http://schemas.microsoft.com/office/drawing/2014/chart" uri="{C3380CC4-5D6E-409C-BE32-E72D297353CC}">
              <c16:uniqueId val="{00000002-7DBB-488E-821C-BA6EF2B9961E}"/>
            </c:ext>
          </c:extLst>
        </c:ser>
        <c:ser>
          <c:idx val="3"/>
          <c:order val="3"/>
          <c:tx>
            <c:strRef>
              <c:f>Sheet1!$E$1</c:f>
              <c:strCache>
                <c:ptCount val="1"/>
                <c:pt idx="0">
                  <c:v>Not Applicable</c:v>
                </c:pt>
              </c:strCache>
            </c:strRef>
          </c:tx>
          <c:spPr>
            <a:ln w="31750" cap="rnd">
              <a:solidFill>
                <a:schemeClr val="accent4"/>
              </a:solidFill>
              <a:round/>
            </a:ln>
            <a:effectLst/>
          </c:spPr>
          <c:marker>
            <c:symbol val="none"/>
          </c:marker>
          <c:dLbls>
            <c:delete val="1"/>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Sheet1!$E$2:$E$9</c:f>
              <c:numCache>
                <c:formatCode>_(* #,##0_);_(* \(#,##0\);_(* "-"??_);_(@_)</c:formatCode>
                <c:ptCount val="8"/>
                <c:pt idx="0">
                  <c:v>1386</c:v>
                </c:pt>
                <c:pt idx="1">
                  <c:v>748</c:v>
                </c:pt>
                <c:pt idx="2">
                  <c:v>2172</c:v>
                </c:pt>
                <c:pt idx="3">
                  <c:v>851</c:v>
                </c:pt>
                <c:pt idx="4">
                  <c:v>684</c:v>
                </c:pt>
                <c:pt idx="5">
                  <c:v>1913</c:v>
                </c:pt>
                <c:pt idx="6">
                  <c:v>409</c:v>
                </c:pt>
                <c:pt idx="7">
                  <c:v>1599</c:v>
                </c:pt>
              </c:numCache>
            </c:numRef>
          </c:val>
          <c:smooth val="0"/>
          <c:extLst>
            <c:ext xmlns:c16="http://schemas.microsoft.com/office/drawing/2014/chart" uri="{C3380CC4-5D6E-409C-BE32-E72D297353CC}">
              <c16:uniqueId val="{00000003-7DBB-488E-821C-BA6EF2B9961E}"/>
            </c:ext>
          </c:extLst>
        </c:ser>
        <c:dLbls>
          <c:showLegendKey val="0"/>
          <c:showVal val="1"/>
          <c:showCatName val="0"/>
          <c:showSerName val="0"/>
          <c:showPercent val="0"/>
          <c:showBubbleSize val="0"/>
        </c:dLbls>
        <c:marker val="1"/>
        <c:smooth val="0"/>
        <c:axId val="1520410096"/>
        <c:axId val="1520703728"/>
      </c:lineChart>
      <c:catAx>
        <c:axId val="1520410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520703728"/>
        <c:crosses val="autoZero"/>
        <c:auto val="1"/>
        <c:lblAlgn val="ctr"/>
        <c:lblOffset val="100"/>
        <c:noMultiLvlLbl val="0"/>
      </c:catAx>
      <c:valAx>
        <c:axId val="1520703728"/>
        <c:scaling>
          <c:orientation val="minMax"/>
          <c:min val="325"/>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520410096"/>
        <c:crosses val="autoZero"/>
        <c:crossBetween val="between"/>
        <c:majorUnit val="300"/>
        <c:minorUnit val="200"/>
      </c:valAx>
      <c:spPr>
        <a:noFill/>
        <a:ln>
          <a:noFill/>
        </a:ln>
        <a:effectLst/>
      </c:spPr>
    </c:plotArea>
    <c:legend>
      <c:legendPos val="r"/>
      <c:layout>
        <c:manualLayout>
          <c:xMode val="edge"/>
          <c:yMode val="edge"/>
          <c:x val="0.83213419180359671"/>
          <c:y val="7.7713157477455358E-2"/>
          <c:w val="0.13850126447618122"/>
          <c:h val="0.4535744070058703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_(* #,##0_);_(* \(#,##0\);_(* "-"??_);_(@_)</c:formatCode>
                <c:ptCount val="8"/>
                <c:pt idx="0">
                  <c:v>5031</c:v>
                </c:pt>
                <c:pt idx="1">
                  <c:v>5013</c:v>
                </c:pt>
                <c:pt idx="2">
                  <c:v>6133</c:v>
                </c:pt>
                <c:pt idx="3">
                  <c:v>4018</c:v>
                </c:pt>
                <c:pt idx="4">
                  <c:v>4794</c:v>
                </c:pt>
                <c:pt idx="5">
                  <c:v>6394</c:v>
                </c:pt>
                <c:pt idx="6">
                  <c:v>4437</c:v>
                </c:pt>
                <c:pt idx="7">
                  <c:v>6250</c:v>
                </c:pt>
              </c:numCache>
            </c:numRef>
          </c:val>
          <c:extLst>
            <c:ext xmlns:c16="http://schemas.microsoft.com/office/drawing/2014/chart" uri="{C3380CC4-5D6E-409C-BE32-E72D297353CC}">
              <c16:uniqueId val="{00000000-9AD5-41F5-972A-5031F07990B8}"/>
            </c:ext>
          </c:extLst>
        </c:ser>
        <c:ser>
          <c:idx val="1"/>
          <c:order val="1"/>
          <c:tx>
            <c:strRef>
              <c:f>Sheet1!$C$1</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elete val="1"/>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Sheet1!$C$2:$C$9</c:f>
              <c:numCache>
                <c:formatCode>_(* #,##0_);_(* \(#,##0\);_(* "-"??_);_(@_)</c:formatCode>
                <c:ptCount val="8"/>
                <c:pt idx="0">
                  <c:v>3884</c:v>
                </c:pt>
                <c:pt idx="1">
                  <c:v>3822</c:v>
                </c:pt>
                <c:pt idx="2">
                  <c:v>2903</c:v>
                </c:pt>
                <c:pt idx="3">
                  <c:v>2748</c:v>
                </c:pt>
                <c:pt idx="4">
                  <c:v>2104</c:v>
                </c:pt>
                <c:pt idx="5">
                  <c:v>3120</c:v>
                </c:pt>
                <c:pt idx="6">
                  <c:v>1692</c:v>
                </c:pt>
                <c:pt idx="7">
                  <c:v>3123</c:v>
                </c:pt>
              </c:numCache>
            </c:numRef>
          </c:val>
          <c:extLst>
            <c:ext xmlns:c16="http://schemas.microsoft.com/office/drawing/2014/chart" uri="{C3380CC4-5D6E-409C-BE32-E72D297353CC}">
              <c16:uniqueId val="{00000001-9AD5-41F5-972A-5031F07990B8}"/>
            </c:ext>
          </c:extLst>
        </c:ser>
        <c:dLbls>
          <c:dLblPos val="outEnd"/>
          <c:showLegendKey val="0"/>
          <c:showVal val="1"/>
          <c:showCatName val="0"/>
          <c:showSerName val="0"/>
          <c:showPercent val="0"/>
          <c:showBubbleSize val="0"/>
        </c:dLbls>
        <c:gapWidth val="199"/>
        <c:axId val="1520410096"/>
        <c:axId val="1520703728"/>
      </c:barChart>
      <c:lineChart>
        <c:grouping val="standard"/>
        <c:varyColors val="0"/>
        <c:ser>
          <c:idx val="2"/>
          <c:order val="2"/>
          <c:tx>
            <c:strRef>
              <c:f>Sheet1!$D$1</c:f>
              <c:strCache>
                <c:ptCount val="1"/>
                <c:pt idx="0">
                  <c:v>Unknown</c:v>
                </c:pt>
              </c:strCache>
            </c:strRef>
          </c:tx>
          <c:spPr>
            <a:ln w="31750" cap="rnd">
              <a:solidFill>
                <a:schemeClr val="accent3"/>
              </a:solidFill>
              <a:round/>
            </a:ln>
            <a:effectLst/>
          </c:spPr>
          <c:marker>
            <c:symbol val="none"/>
          </c:marker>
          <c:dLbls>
            <c:delete val="1"/>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Sheet1!$D$2:$D$9</c:f>
              <c:numCache>
                <c:formatCode>_(* #,##0_);_(* \(#,##0\);_(* "-"??_);_(@_)</c:formatCode>
                <c:ptCount val="8"/>
                <c:pt idx="0">
                  <c:v>4369</c:v>
                </c:pt>
                <c:pt idx="1">
                  <c:v>4212</c:v>
                </c:pt>
                <c:pt idx="2">
                  <c:v>4858</c:v>
                </c:pt>
                <c:pt idx="3">
                  <c:v>6481</c:v>
                </c:pt>
                <c:pt idx="4">
                  <c:v>5812</c:v>
                </c:pt>
                <c:pt idx="5">
                  <c:v>5756</c:v>
                </c:pt>
                <c:pt idx="6">
                  <c:v>5854</c:v>
                </c:pt>
                <c:pt idx="7">
                  <c:v>5389</c:v>
                </c:pt>
              </c:numCache>
            </c:numRef>
          </c:val>
          <c:smooth val="0"/>
          <c:extLst>
            <c:ext xmlns:c16="http://schemas.microsoft.com/office/drawing/2014/chart" uri="{C3380CC4-5D6E-409C-BE32-E72D297353CC}">
              <c16:uniqueId val="{00000002-9AD5-41F5-972A-5031F07990B8}"/>
            </c:ext>
          </c:extLst>
        </c:ser>
        <c:ser>
          <c:idx val="3"/>
          <c:order val="3"/>
          <c:tx>
            <c:strRef>
              <c:f>Sheet1!$E$1</c:f>
              <c:strCache>
                <c:ptCount val="1"/>
                <c:pt idx="0">
                  <c:v>Not Applicable</c:v>
                </c:pt>
              </c:strCache>
            </c:strRef>
          </c:tx>
          <c:spPr>
            <a:ln w="31750" cap="rnd">
              <a:solidFill>
                <a:schemeClr val="accent4"/>
              </a:solidFill>
              <a:round/>
            </a:ln>
            <a:effectLst/>
          </c:spPr>
          <c:marker>
            <c:symbol val="none"/>
          </c:marker>
          <c:dLbls>
            <c:delete val="1"/>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Sheet1!$E$2:$E$9</c:f>
              <c:numCache>
                <c:formatCode>_(* #,##0_);_(* \(#,##0\);_(* "-"??_);_(@_)</c:formatCode>
                <c:ptCount val="8"/>
                <c:pt idx="0">
                  <c:v>4962</c:v>
                </c:pt>
                <c:pt idx="1">
                  <c:v>2451</c:v>
                </c:pt>
                <c:pt idx="2">
                  <c:v>7000</c:v>
                </c:pt>
                <c:pt idx="3">
                  <c:v>2451</c:v>
                </c:pt>
                <c:pt idx="4">
                  <c:v>2946</c:v>
                </c:pt>
                <c:pt idx="5">
                  <c:v>6934</c:v>
                </c:pt>
                <c:pt idx="6">
                  <c:v>1281</c:v>
                </c:pt>
                <c:pt idx="7">
                  <c:v>5009</c:v>
                </c:pt>
              </c:numCache>
            </c:numRef>
          </c:val>
          <c:smooth val="0"/>
          <c:extLst>
            <c:ext xmlns:c16="http://schemas.microsoft.com/office/drawing/2014/chart" uri="{C3380CC4-5D6E-409C-BE32-E72D297353CC}">
              <c16:uniqueId val="{00000003-9AD5-41F5-972A-5031F07990B8}"/>
            </c:ext>
          </c:extLst>
        </c:ser>
        <c:dLbls>
          <c:showLegendKey val="0"/>
          <c:showVal val="1"/>
          <c:showCatName val="0"/>
          <c:showSerName val="0"/>
          <c:showPercent val="0"/>
          <c:showBubbleSize val="0"/>
        </c:dLbls>
        <c:marker val="1"/>
        <c:smooth val="0"/>
        <c:axId val="1520410096"/>
        <c:axId val="1520703728"/>
      </c:lineChart>
      <c:catAx>
        <c:axId val="1520410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520703728"/>
        <c:crosses val="autoZero"/>
        <c:auto val="1"/>
        <c:lblAlgn val="ctr"/>
        <c:lblOffset val="100"/>
        <c:noMultiLvlLbl val="0"/>
      </c:catAx>
      <c:valAx>
        <c:axId val="1520703728"/>
        <c:scaling>
          <c:orientation val="minMax"/>
          <c:min val="325"/>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520410096"/>
        <c:crosses val="autoZero"/>
        <c:crossBetween val="between"/>
        <c:majorUnit val="1000"/>
        <c:minorUnit val="200"/>
      </c:valAx>
      <c:spPr>
        <a:noFill/>
        <a:ln>
          <a:noFill/>
        </a:ln>
        <a:effectLst/>
      </c:spPr>
    </c:plotArea>
    <c:legend>
      <c:legendPos val="r"/>
      <c:layout>
        <c:manualLayout>
          <c:xMode val="edge"/>
          <c:yMode val="edge"/>
          <c:x val="0.83213419180359671"/>
          <c:y val="7.7713157477455358E-2"/>
          <c:w val="0.15711722349535928"/>
          <c:h val="0.44397897367958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Prescription Written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2015</c:v>
                </c:pt>
                <c:pt idx="1">
                  <c:v>2016</c:v>
                </c:pt>
                <c:pt idx="2">
                  <c:v>2017</c:v>
                </c:pt>
                <c:pt idx="3">
                  <c:v>2018</c:v>
                </c:pt>
                <c:pt idx="4">
                  <c:v>2019</c:v>
                </c:pt>
                <c:pt idx="5">
                  <c:v>2020</c:v>
                </c:pt>
                <c:pt idx="6">
                  <c:v>2021</c:v>
                </c:pt>
                <c:pt idx="7">
                  <c:v>2022</c:v>
                </c:pt>
              </c:strCache>
            </c:strRef>
          </c:cat>
          <c:val>
            <c:numRef>
              <c:f>Sheet1!$B$2:$B$9</c:f>
              <c:numCache>
                <c:formatCode>0.00%</c:formatCode>
                <c:ptCount val="8"/>
                <c:pt idx="0">
                  <c:v>0.82689999999999997</c:v>
                </c:pt>
                <c:pt idx="1">
                  <c:v>0.85629999999999995</c:v>
                </c:pt>
                <c:pt idx="2">
                  <c:v>0.8679</c:v>
                </c:pt>
                <c:pt idx="3">
                  <c:v>0.88380000000000003</c:v>
                </c:pt>
                <c:pt idx="4">
                  <c:v>0.89239999999999997</c:v>
                </c:pt>
                <c:pt idx="5">
                  <c:v>0.8861</c:v>
                </c:pt>
                <c:pt idx="6">
                  <c:v>0.88219999999999998</c:v>
                </c:pt>
                <c:pt idx="7">
                  <c:v>0.89849999999999997</c:v>
                </c:pt>
              </c:numCache>
            </c:numRef>
          </c:val>
          <c:extLst>
            <c:ext xmlns:c16="http://schemas.microsoft.com/office/drawing/2014/chart" uri="{C3380CC4-5D6E-409C-BE32-E72D297353CC}">
              <c16:uniqueId val="{00000000-E784-4E41-854B-D468A8300304}"/>
            </c:ext>
          </c:extLst>
        </c:ser>
        <c:ser>
          <c:idx val="1"/>
          <c:order val="1"/>
          <c:tx>
            <c:strRef>
              <c:f>Sheet1!$C$1</c:f>
              <c:strCache>
                <c:ptCount val="1"/>
                <c:pt idx="0">
                  <c:v>Prescription Filled Year</c:v>
                </c:pt>
              </c:strCache>
            </c:strRef>
          </c:tx>
          <c:spPr>
            <a:solidFill>
              <a:schemeClr val="accent2"/>
            </a:solidFill>
            <a:ln>
              <a:noFill/>
            </a:ln>
            <a:effectLst/>
          </c:spPr>
          <c:invertIfNegative val="0"/>
          <c:dLbls>
            <c:delete val="1"/>
          </c:dLbls>
          <c:cat>
            <c:strRef>
              <c:f>Sheet1!$A$2:$A$9</c:f>
              <c:strCache>
                <c:ptCount val="8"/>
                <c:pt idx="0">
                  <c:v>2015</c:v>
                </c:pt>
                <c:pt idx="1">
                  <c:v>2016</c:v>
                </c:pt>
                <c:pt idx="2">
                  <c:v>2017</c:v>
                </c:pt>
                <c:pt idx="3">
                  <c:v>2018</c:v>
                </c:pt>
                <c:pt idx="4">
                  <c:v>2019</c:v>
                </c:pt>
                <c:pt idx="5">
                  <c:v>2020</c:v>
                </c:pt>
                <c:pt idx="6">
                  <c:v>2021</c:v>
                </c:pt>
                <c:pt idx="7">
                  <c:v>2022</c:v>
                </c:pt>
              </c:strCache>
            </c:strRef>
          </c:cat>
          <c:val>
            <c:numRef>
              <c:f>Sheet1!$C$2:$C$9</c:f>
              <c:numCache>
                <c:formatCode>0.00%</c:formatCode>
                <c:ptCount val="8"/>
                <c:pt idx="0">
                  <c:v>0.99990000000000001</c:v>
                </c:pt>
                <c:pt idx="1">
                  <c:v>0.99990000000000001</c:v>
                </c:pt>
                <c:pt idx="2">
                  <c:v>0.99990000000000001</c:v>
                </c:pt>
                <c:pt idx="3" formatCode="0%">
                  <c:v>1</c:v>
                </c:pt>
                <c:pt idx="4" formatCode="0%">
                  <c:v>1</c:v>
                </c:pt>
                <c:pt idx="5" formatCode="0%">
                  <c:v>1</c:v>
                </c:pt>
                <c:pt idx="6" formatCode="0%">
                  <c:v>1</c:v>
                </c:pt>
                <c:pt idx="7" formatCode="0%">
                  <c:v>1</c:v>
                </c:pt>
              </c:numCache>
            </c:numRef>
          </c:val>
          <c:extLst>
            <c:ext xmlns:c16="http://schemas.microsoft.com/office/drawing/2014/chart" uri="{C3380CC4-5D6E-409C-BE32-E72D297353CC}">
              <c16:uniqueId val="{00000001-E784-4E41-854B-D468A8300304}"/>
            </c:ext>
          </c:extLst>
        </c:ser>
        <c:dLbls>
          <c:dLblPos val="outEnd"/>
          <c:showLegendKey val="0"/>
          <c:showVal val="1"/>
          <c:showCatName val="0"/>
          <c:showSerName val="0"/>
          <c:showPercent val="0"/>
          <c:showBubbleSize val="0"/>
        </c:dLbls>
        <c:gapWidth val="219"/>
        <c:overlap val="-27"/>
        <c:axId val="1712163871"/>
        <c:axId val="1682012159"/>
      </c:barChart>
      <c:catAx>
        <c:axId val="171216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2012159"/>
        <c:crosses val="autoZero"/>
        <c:auto val="1"/>
        <c:lblAlgn val="ctr"/>
        <c:lblOffset val="100"/>
        <c:noMultiLvlLbl val="0"/>
      </c:catAx>
      <c:valAx>
        <c:axId val="1682012159"/>
        <c:scaling>
          <c:orientation val="minMax"/>
          <c:max val="1"/>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2163871"/>
        <c:crosses val="autoZero"/>
        <c:crossBetween val="between"/>
        <c:majorUnit val="4.0000000000000008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E55DB-1ED6-4DEB-93B0-A8573A760FA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0758A47-386D-453F-A02B-934F5E00F072}">
      <dgm:prSet phldrT="[Text]"/>
      <dgm:spPr/>
      <dgm:t>
        <a:bodyPr/>
        <a:lstStyle/>
        <a:p>
          <a:r>
            <a:rPr lang="en-US" sz="1800" dirty="0"/>
            <a:t>PCP Flag (PV055)</a:t>
          </a:r>
        </a:p>
      </dgm:t>
    </dgm:pt>
    <dgm:pt modelId="{DEE8EC83-81A6-4708-B744-F2DB0ECFEA3B}" type="parTrans" cxnId="{168B6606-29BE-4B76-9B29-4D567A8322A2}">
      <dgm:prSet/>
      <dgm:spPr/>
      <dgm:t>
        <a:bodyPr/>
        <a:lstStyle/>
        <a:p>
          <a:endParaRPr lang="en-US"/>
        </a:p>
      </dgm:t>
    </dgm:pt>
    <dgm:pt modelId="{9CD187F2-D0AE-4320-B35C-9D91D003C76A}" type="sibTrans" cxnId="{168B6606-29BE-4B76-9B29-4D567A8322A2}">
      <dgm:prSet/>
      <dgm:spPr/>
      <dgm:t>
        <a:bodyPr/>
        <a:lstStyle/>
        <a:p>
          <a:endParaRPr lang="en-US" dirty="0"/>
        </a:p>
      </dgm:t>
    </dgm:pt>
    <dgm:pt modelId="{79213AED-65BC-473E-B5D9-CA59547C99D1}">
      <dgm:prSet phldrT="[Text]" custT="1"/>
      <dgm:spPr/>
      <dgm:t>
        <a:bodyPr/>
        <a:lstStyle/>
        <a:p>
          <a:r>
            <a:rPr lang="en-US" sz="1400" b="1" u="sng" dirty="0">
              <a:solidFill>
                <a:srgbClr val="FFFF00"/>
              </a:solidFill>
            </a:rPr>
            <a:t>Yes</a:t>
          </a:r>
        </a:p>
      </dgm:t>
    </dgm:pt>
    <dgm:pt modelId="{AC43991B-15E0-40BC-8AF7-5E11621BDAE0}" type="parTrans" cxnId="{D00D1899-E766-46DE-807A-F94E4253DFBC}">
      <dgm:prSet/>
      <dgm:spPr/>
      <dgm:t>
        <a:bodyPr/>
        <a:lstStyle/>
        <a:p>
          <a:endParaRPr lang="en-US"/>
        </a:p>
      </dgm:t>
    </dgm:pt>
    <dgm:pt modelId="{8A3C1D36-F393-4584-9FAA-34EA70B90B0D}" type="sibTrans" cxnId="{D00D1899-E766-46DE-807A-F94E4253DFBC}">
      <dgm:prSet/>
      <dgm:spPr/>
      <dgm:t>
        <a:bodyPr/>
        <a:lstStyle/>
        <a:p>
          <a:endParaRPr lang="en-US"/>
        </a:p>
      </dgm:t>
    </dgm:pt>
    <dgm:pt modelId="{9ADC3D17-78B1-4CFF-8747-E5E8AC1F3CB3}">
      <dgm:prSet phldrT="[Text]"/>
      <dgm:spPr/>
      <dgm:t>
        <a:bodyPr/>
        <a:lstStyle/>
        <a:p>
          <a:r>
            <a:rPr lang="en-US" dirty="0"/>
            <a:t>Provider ID Code (PV034)</a:t>
          </a:r>
        </a:p>
      </dgm:t>
    </dgm:pt>
    <dgm:pt modelId="{83CB326E-2742-4A08-9D9E-83AAFE23F771}" type="parTrans" cxnId="{C99CD4EF-E5EC-42A4-AEFB-B35C003B8774}">
      <dgm:prSet/>
      <dgm:spPr/>
      <dgm:t>
        <a:bodyPr/>
        <a:lstStyle/>
        <a:p>
          <a:endParaRPr lang="en-US"/>
        </a:p>
      </dgm:t>
    </dgm:pt>
    <dgm:pt modelId="{86CD3885-5AF7-4FB2-AA90-D92C0CD2027A}" type="sibTrans" cxnId="{C99CD4EF-E5EC-42A4-AEFB-B35C003B8774}">
      <dgm:prSet/>
      <dgm:spPr/>
      <dgm:t>
        <a:bodyPr/>
        <a:lstStyle/>
        <a:p>
          <a:endParaRPr lang="en-US" dirty="0"/>
        </a:p>
      </dgm:t>
    </dgm:pt>
    <dgm:pt modelId="{68FDB801-E566-4DBD-A63E-25B8E377C9E0}">
      <dgm:prSet phldrT="[Text]"/>
      <dgm:spPr/>
      <dgm:t>
        <a:bodyPr/>
        <a:lstStyle/>
        <a:p>
          <a:r>
            <a:rPr lang="en-US" b="1" u="sng" dirty="0">
              <a:solidFill>
                <a:srgbClr val="FFFF00"/>
              </a:solidFill>
            </a:rPr>
            <a:t>Person</a:t>
          </a:r>
        </a:p>
      </dgm:t>
    </dgm:pt>
    <dgm:pt modelId="{0A3CCAA9-9E0A-438F-9108-DD7BCAA2FCDF}" type="parTrans" cxnId="{0EC79A87-FD0E-4903-86F7-D9356D6144C9}">
      <dgm:prSet/>
      <dgm:spPr/>
      <dgm:t>
        <a:bodyPr/>
        <a:lstStyle/>
        <a:p>
          <a:endParaRPr lang="en-US"/>
        </a:p>
      </dgm:t>
    </dgm:pt>
    <dgm:pt modelId="{54FE9CBD-E5C4-4EEE-804C-721C17D1F1FB}" type="sibTrans" cxnId="{0EC79A87-FD0E-4903-86F7-D9356D6144C9}">
      <dgm:prSet/>
      <dgm:spPr/>
      <dgm:t>
        <a:bodyPr/>
        <a:lstStyle/>
        <a:p>
          <a:endParaRPr lang="en-US"/>
        </a:p>
      </dgm:t>
    </dgm:pt>
    <dgm:pt modelId="{0512908E-629A-40C2-BD72-0855B9565BA3}">
      <dgm:prSet phldrT="[Text]"/>
      <dgm:spPr/>
      <dgm:t>
        <a:bodyPr/>
        <a:lstStyle/>
        <a:p>
          <a:r>
            <a:rPr lang="en-US" dirty="0"/>
            <a:t>Other</a:t>
          </a:r>
        </a:p>
      </dgm:t>
    </dgm:pt>
    <dgm:pt modelId="{70BA6599-3087-4FF6-A75D-44436829B210}" type="parTrans" cxnId="{0B757740-B364-4A64-B4A9-82F7A36504D3}">
      <dgm:prSet/>
      <dgm:spPr/>
      <dgm:t>
        <a:bodyPr/>
        <a:lstStyle/>
        <a:p>
          <a:endParaRPr lang="en-US"/>
        </a:p>
      </dgm:t>
    </dgm:pt>
    <dgm:pt modelId="{C11B0CB1-DF8F-4B98-9F9B-141EE8C88578}" type="sibTrans" cxnId="{0B757740-B364-4A64-B4A9-82F7A36504D3}">
      <dgm:prSet/>
      <dgm:spPr/>
      <dgm:t>
        <a:bodyPr/>
        <a:lstStyle/>
        <a:p>
          <a:endParaRPr lang="en-US"/>
        </a:p>
      </dgm:t>
    </dgm:pt>
    <dgm:pt modelId="{646B1F36-03B3-4FD6-8091-C78F13C75A53}">
      <dgm:prSet phldrT="[Text]"/>
      <dgm:spPr/>
      <dgm:t>
        <a:bodyPr/>
        <a:lstStyle/>
        <a:p>
          <a:r>
            <a:rPr lang="en-US" dirty="0"/>
            <a:t>Accepting New Patients (PV049)</a:t>
          </a:r>
        </a:p>
      </dgm:t>
    </dgm:pt>
    <dgm:pt modelId="{4B24818D-8269-4610-992D-8DAE06115E5B}" type="parTrans" cxnId="{442EAD0F-3F3A-4210-A78F-F5818073C3BD}">
      <dgm:prSet/>
      <dgm:spPr/>
      <dgm:t>
        <a:bodyPr/>
        <a:lstStyle/>
        <a:p>
          <a:endParaRPr lang="en-US"/>
        </a:p>
      </dgm:t>
    </dgm:pt>
    <dgm:pt modelId="{B08CA1B4-8C4B-4B10-B1D4-C74F292126A9}" type="sibTrans" cxnId="{442EAD0F-3F3A-4210-A78F-F5818073C3BD}">
      <dgm:prSet/>
      <dgm:spPr/>
      <dgm:t>
        <a:bodyPr/>
        <a:lstStyle/>
        <a:p>
          <a:endParaRPr lang="en-US"/>
        </a:p>
      </dgm:t>
    </dgm:pt>
    <dgm:pt modelId="{0B6445A2-9876-4D9A-BD03-A6E10EF670B6}">
      <dgm:prSet phldrT="[Text]"/>
      <dgm:spPr/>
      <dgm:t>
        <a:bodyPr/>
        <a:lstStyle/>
        <a:p>
          <a:r>
            <a:rPr lang="en-US" b="1" u="sng" dirty="0">
              <a:solidFill>
                <a:srgbClr val="FFFF00"/>
              </a:solidFill>
            </a:rPr>
            <a:t>Yes</a:t>
          </a:r>
        </a:p>
      </dgm:t>
    </dgm:pt>
    <dgm:pt modelId="{19B0D360-FE78-4ECC-8E88-305E272EBE90}" type="parTrans" cxnId="{7170012E-3257-40D5-8F87-826D03EB27A3}">
      <dgm:prSet/>
      <dgm:spPr/>
      <dgm:t>
        <a:bodyPr/>
        <a:lstStyle/>
        <a:p>
          <a:endParaRPr lang="en-US"/>
        </a:p>
      </dgm:t>
    </dgm:pt>
    <dgm:pt modelId="{5EBCD6CC-FFBC-4CCF-AE68-28A2526B2BBC}" type="sibTrans" cxnId="{7170012E-3257-40D5-8F87-826D03EB27A3}">
      <dgm:prSet/>
      <dgm:spPr/>
      <dgm:t>
        <a:bodyPr/>
        <a:lstStyle/>
        <a:p>
          <a:endParaRPr lang="en-US"/>
        </a:p>
      </dgm:t>
    </dgm:pt>
    <dgm:pt modelId="{5ACB455D-7764-4364-8411-B04502167703}">
      <dgm:prSet phldrT="[Text]" phldr="1"/>
      <dgm:spPr/>
      <dgm:t>
        <a:bodyPr/>
        <a:lstStyle/>
        <a:p>
          <a:endParaRPr lang="en-US" dirty="0"/>
        </a:p>
      </dgm:t>
    </dgm:pt>
    <dgm:pt modelId="{4CADEDE6-2637-4AE6-9A92-C471283DCD65}" type="parTrans" cxnId="{E1436C40-0075-4D10-8D0B-FD582EBE88D2}">
      <dgm:prSet/>
      <dgm:spPr/>
      <dgm:t>
        <a:bodyPr/>
        <a:lstStyle/>
        <a:p>
          <a:endParaRPr lang="en-US"/>
        </a:p>
      </dgm:t>
    </dgm:pt>
    <dgm:pt modelId="{BEB0A09A-48B4-4528-9775-A1D7095E0FD8}" type="sibTrans" cxnId="{E1436C40-0075-4D10-8D0B-FD582EBE88D2}">
      <dgm:prSet/>
      <dgm:spPr/>
      <dgm:t>
        <a:bodyPr/>
        <a:lstStyle/>
        <a:p>
          <a:endParaRPr lang="en-US"/>
        </a:p>
      </dgm:t>
    </dgm:pt>
    <dgm:pt modelId="{1E3C03AF-11C9-474A-841E-D1489E9BE278}">
      <dgm:prSet phldrT="[Text]"/>
      <dgm:spPr/>
      <dgm:t>
        <a:bodyPr/>
        <a:lstStyle/>
        <a:p>
          <a:r>
            <a:rPr lang="en-US" sz="1400" dirty="0"/>
            <a:t>No</a:t>
          </a:r>
        </a:p>
      </dgm:t>
    </dgm:pt>
    <dgm:pt modelId="{38E1F5E8-1038-4C95-90DD-70C314FB369F}" type="parTrans" cxnId="{C0E60423-B85C-431D-A5C2-9B2BEC140F28}">
      <dgm:prSet/>
      <dgm:spPr/>
      <dgm:t>
        <a:bodyPr/>
        <a:lstStyle/>
        <a:p>
          <a:endParaRPr lang="en-US"/>
        </a:p>
      </dgm:t>
    </dgm:pt>
    <dgm:pt modelId="{EC583349-B58B-46D9-9633-4941DCA3576E}" type="sibTrans" cxnId="{C0E60423-B85C-431D-A5C2-9B2BEC140F28}">
      <dgm:prSet/>
      <dgm:spPr/>
      <dgm:t>
        <a:bodyPr/>
        <a:lstStyle/>
        <a:p>
          <a:endParaRPr lang="en-US"/>
        </a:p>
      </dgm:t>
    </dgm:pt>
    <dgm:pt modelId="{FAFFEC90-5E66-431E-8228-948EC7CCA56D}">
      <dgm:prSet phldrT="[Text]"/>
      <dgm:spPr/>
      <dgm:t>
        <a:bodyPr/>
        <a:lstStyle/>
        <a:p>
          <a:r>
            <a:rPr lang="en-US" sz="1400" dirty="0"/>
            <a:t>Unknown</a:t>
          </a:r>
        </a:p>
      </dgm:t>
    </dgm:pt>
    <dgm:pt modelId="{05458DE4-07FD-4942-B0A9-D93032F86E66}" type="parTrans" cxnId="{1D0E89BC-3C2D-45B9-AC70-79C7061E4CA7}">
      <dgm:prSet/>
      <dgm:spPr/>
      <dgm:t>
        <a:bodyPr/>
        <a:lstStyle/>
        <a:p>
          <a:endParaRPr lang="en-US"/>
        </a:p>
      </dgm:t>
    </dgm:pt>
    <dgm:pt modelId="{698557AC-80D9-43F4-9E96-B7795CEEF2A1}" type="sibTrans" cxnId="{1D0E89BC-3C2D-45B9-AC70-79C7061E4CA7}">
      <dgm:prSet/>
      <dgm:spPr/>
      <dgm:t>
        <a:bodyPr/>
        <a:lstStyle/>
        <a:p>
          <a:endParaRPr lang="en-US"/>
        </a:p>
      </dgm:t>
    </dgm:pt>
    <dgm:pt modelId="{D0B77142-1B0D-44EE-9F33-A6CC243907ED}">
      <dgm:prSet phldrT="[Text]"/>
      <dgm:spPr/>
      <dgm:t>
        <a:bodyPr/>
        <a:lstStyle/>
        <a:p>
          <a:r>
            <a:rPr lang="en-US" sz="1400" dirty="0"/>
            <a:t>Other</a:t>
          </a:r>
        </a:p>
      </dgm:t>
    </dgm:pt>
    <dgm:pt modelId="{1A7C3A08-2A92-43F7-AE47-936D5FA26BC7}" type="parTrans" cxnId="{1EDBD60F-07A2-4BB2-9014-8C421F1E6B5C}">
      <dgm:prSet/>
      <dgm:spPr/>
      <dgm:t>
        <a:bodyPr/>
        <a:lstStyle/>
        <a:p>
          <a:endParaRPr lang="en-US"/>
        </a:p>
      </dgm:t>
    </dgm:pt>
    <dgm:pt modelId="{76930835-AD54-4336-A1AA-76A90DEB4ADB}" type="sibTrans" cxnId="{1EDBD60F-07A2-4BB2-9014-8C421F1E6B5C}">
      <dgm:prSet/>
      <dgm:spPr/>
      <dgm:t>
        <a:bodyPr/>
        <a:lstStyle/>
        <a:p>
          <a:endParaRPr lang="en-US"/>
        </a:p>
      </dgm:t>
    </dgm:pt>
    <dgm:pt modelId="{33A3AEF3-799D-4744-9472-AF27F1A91CCC}">
      <dgm:prSet phldrT="[Text]"/>
      <dgm:spPr/>
      <dgm:t>
        <a:bodyPr/>
        <a:lstStyle/>
        <a:p>
          <a:r>
            <a:rPr lang="en-US" sz="1400" dirty="0"/>
            <a:t>Not Applicable</a:t>
          </a:r>
        </a:p>
      </dgm:t>
    </dgm:pt>
    <dgm:pt modelId="{AA0A155E-E77D-465B-A312-1F57EA15625C}" type="parTrans" cxnId="{03477BB8-B52F-4353-A7B7-F4637871DEEE}">
      <dgm:prSet/>
      <dgm:spPr/>
      <dgm:t>
        <a:bodyPr/>
        <a:lstStyle/>
        <a:p>
          <a:endParaRPr lang="en-US"/>
        </a:p>
      </dgm:t>
    </dgm:pt>
    <dgm:pt modelId="{B201AAFF-D15F-4DF5-BCEB-BA15B1A27CE9}" type="sibTrans" cxnId="{03477BB8-B52F-4353-A7B7-F4637871DEEE}">
      <dgm:prSet/>
      <dgm:spPr/>
      <dgm:t>
        <a:bodyPr/>
        <a:lstStyle/>
        <a:p>
          <a:endParaRPr lang="en-US"/>
        </a:p>
      </dgm:t>
    </dgm:pt>
    <dgm:pt modelId="{B56A9767-B855-4646-B42D-99D1EC625F13}">
      <dgm:prSet phldrT="[Text]"/>
      <dgm:spPr/>
      <dgm:t>
        <a:bodyPr/>
        <a:lstStyle/>
        <a:p>
          <a:r>
            <a:rPr lang="en-US" dirty="0"/>
            <a:t>Facility</a:t>
          </a:r>
        </a:p>
      </dgm:t>
    </dgm:pt>
    <dgm:pt modelId="{52D38AD1-9695-43EB-AB74-D83B026708EA}" type="parTrans" cxnId="{E73FEE16-0D5E-4EAA-8FE0-D7F7639919E0}">
      <dgm:prSet/>
      <dgm:spPr/>
      <dgm:t>
        <a:bodyPr/>
        <a:lstStyle/>
        <a:p>
          <a:endParaRPr lang="en-US"/>
        </a:p>
      </dgm:t>
    </dgm:pt>
    <dgm:pt modelId="{4BE6E1B7-176F-42AD-B659-2E93EE6FD08C}" type="sibTrans" cxnId="{E73FEE16-0D5E-4EAA-8FE0-D7F7639919E0}">
      <dgm:prSet/>
      <dgm:spPr/>
      <dgm:t>
        <a:bodyPr/>
        <a:lstStyle/>
        <a:p>
          <a:endParaRPr lang="en-US"/>
        </a:p>
      </dgm:t>
    </dgm:pt>
    <dgm:pt modelId="{872ED6EF-69B4-4D67-8190-9F2ABD61B84C}">
      <dgm:prSet phldrT="[Text]"/>
      <dgm:spPr/>
      <dgm:t>
        <a:bodyPr/>
        <a:lstStyle/>
        <a:p>
          <a:r>
            <a:rPr lang="en-US" dirty="0"/>
            <a:t>Professional Group</a:t>
          </a:r>
        </a:p>
      </dgm:t>
    </dgm:pt>
    <dgm:pt modelId="{03436A8B-260D-40EC-87E1-D19A8AF2A6E9}" type="parTrans" cxnId="{8A95ACD8-DB3E-45E7-89D6-394A50011103}">
      <dgm:prSet/>
      <dgm:spPr/>
      <dgm:t>
        <a:bodyPr/>
        <a:lstStyle/>
        <a:p>
          <a:endParaRPr lang="en-US"/>
        </a:p>
      </dgm:t>
    </dgm:pt>
    <dgm:pt modelId="{4DDE8691-0E93-4DF7-9937-F174AF5BDC84}" type="sibTrans" cxnId="{8A95ACD8-DB3E-45E7-89D6-394A50011103}">
      <dgm:prSet/>
      <dgm:spPr/>
      <dgm:t>
        <a:bodyPr/>
        <a:lstStyle/>
        <a:p>
          <a:endParaRPr lang="en-US"/>
        </a:p>
      </dgm:t>
    </dgm:pt>
    <dgm:pt modelId="{C0FEB364-7253-465E-9479-DFCA92E933A9}">
      <dgm:prSet phldrT="[Text]"/>
      <dgm:spPr/>
      <dgm:t>
        <a:bodyPr/>
        <a:lstStyle/>
        <a:p>
          <a:r>
            <a:rPr lang="en-US" dirty="0"/>
            <a:t>Retail Site</a:t>
          </a:r>
        </a:p>
      </dgm:t>
    </dgm:pt>
    <dgm:pt modelId="{7F7B23EE-2576-4498-B545-964FF9220CCA}" type="parTrans" cxnId="{471C7BB0-430F-4CF5-A92E-154517E9876D}">
      <dgm:prSet/>
      <dgm:spPr/>
      <dgm:t>
        <a:bodyPr/>
        <a:lstStyle/>
        <a:p>
          <a:endParaRPr lang="en-US"/>
        </a:p>
      </dgm:t>
    </dgm:pt>
    <dgm:pt modelId="{8852C97D-7FE2-49D9-97FA-30BE467337DB}" type="sibTrans" cxnId="{471C7BB0-430F-4CF5-A92E-154517E9876D}">
      <dgm:prSet/>
      <dgm:spPr/>
      <dgm:t>
        <a:bodyPr/>
        <a:lstStyle/>
        <a:p>
          <a:endParaRPr lang="en-US"/>
        </a:p>
      </dgm:t>
    </dgm:pt>
    <dgm:pt modelId="{E6D6FE8C-27AD-4F06-BD81-D33F65379AB0}">
      <dgm:prSet phldrT="[Text]"/>
      <dgm:spPr/>
      <dgm:t>
        <a:bodyPr/>
        <a:lstStyle/>
        <a:p>
          <a:r>
            <a:rPr lang="en-US" dirty="0"/>
            <a:t>E-site</a:t>
          </a:r>
        </a:p>
      </dgm:t>
    </dgm:pt>
    <dgm:pt modelId="{505FD61E-2E3C-4AB6-84EE-8AC4A89060D9}" type="parTrans" cxnId="{E24E3147-8163-4F52-8171-A3A709B0BCEF}">
      <dgm:prSet/>
      <dgm:spPr/>
      <dgm:t>
        <a:bodyPr/>
        <a:lstStyle/>
        <a:p>
          <a:endParaRPr lang="en-US"/>
        </a:p>
      </dgm:t>
    </dgm:pt>
    <dgm:pt modelId="{AE18E18C-DF3C-4996-A451-6D7619A5C8CE}" type="sibTrans" cxnId="{E24E3147-8163-4F52-8171-A3A709B0BCEF}">
      <dgm:prSet/>
      <dgm:spPr/>
      <dgm:t>
        <a:bodyPr/>
        <a:lstStyle/>
        <a:p>
          <a:endParaRPr lang="en-US"/>
        </a:p>
      </dgm:t>
    </dgm:pt>
    <dgm:pt modelId="{B9104368-ED62-4064-BDFB-8154C1E85263}">
      <dgm:prSet phldrT="[Text]"/>
      <dgm:spPr/>
      <dgm:t>
        <a:bodyPr/>
        <a:lstStyle/>
        <a:p>
          <a:r>
            <a:rPr lang="en-US" dirty="0"/>
            <a:t>Financial Parent</a:t>
          </a:r>
        </a:p>
      </dgm:t>
    </dgm:pt>
    <dgm:pt modelId="{FF3CFD6C-9223-430D-B358-A24970F2F9B8}" type="parTrans" cxnId="{B8A47181-21A2-4BCD-9034-4E7B9D1CBDFC}">
      <dgm:prSet/>
      <dgm:spPr/>
      <dgm:t>
        <a:bodyPr/>
        <a:lstStyle/>
        <a:p>
          <a:endParaRPr lang="en-US"/>
        </a:p>
      </dgm:t>
    </dgm:pt>
    <dgm:pt modelId="{7C6422A4-4C6C-444E-85BC-D96EA4B1CD83}" type="sibTrans" cxnId="{B8A47181-21A2-4BCD-9034-4E7B9D1CBDFC}">
      <dgm:prSet/>
      <dgm:spPr/>
      <dgm:t>
        <a:bodyPr/>
        <a:lstStyle/>
        <a:p>
          <a:endParaRPr lang="en-US"/>
        </a:p>
      </dgm:t>
    </dgm:pt>
    <dgm:pt modelId="{81A58DF6-2C68-4381-BD60-51A4580C1106}">
      <dgm:prSet phldrT="[Text]"/>
      <dgm:spPr/>
      <dgm:t>
        <a:bodyPr/>
        <a:lstStyle/>
        <a:p>
          <a:r>
            <a:rPr lang="en-US" dirty="0"/>
            <a:t>Transportation</a:t>
          </a:r>
        </a:p>
      </dgm:t>
    </dgm:pt>
    <dgm:pt modelId="{CF6D4BDB-60C3-4D3C-8852-65252C0FFEC4}" type="parTrans" cxnId="{F74A0A10-CEEF-494B-B4FD-A60EA4A39304}">
      <dgm:prSet/>
      <dgm:spPr/>
      <dgm:t>
        <a:bodyPr/>
        <a:lstStyle/>
        <a:p>
          <a:endParaRPr lang="en-US"/>
        </a:p>
      </dgm:t>
    </dgm:pt>
    <dgm:pt modelId="{CA2CAB1C-667D-49D9-8B6A-E73C9E2619EE}" type="sibTrans" cxnId="{F74A0A10-CEEF-494B-B4FD-A60EA4A39304}">
      <dgm:prSet/>
      <dgm:spPr/>
      <dgm:t>
        <a:bodyPr/>
        <a:lstStyle/>
        <a:p>
          <a:endParaRPr lang="en-US"/>
        </a:p>
      </dgm:t>
    </dgm:pt>
    <dgm:pt modelId="{233533BD-3EC5-4506-892B-26380A4E8B36}">
      <dgm:prSet phldrT="[Text]"/>
      <dgm:spPr/>
      <dgm:t>
        <a:bodyPr/>
        <a:lstStyle/>
        <a:p>
          <a:r>
            <a:rPr lang="en-US" dirty="0"/>
            <a:t>No</a:t>
          </a:r>
        </a:p>
      </dgm:t>
    </dgm:pt>
    <dgm:pt modelId="{2C20EFC8-033D-4F1F-9747-E03ECD3D2290}" type="parTrans" cxnId="{E95BCA4E-CE00-46A1-8B91-C827124E4F3F}">
      <dgm:prSet/>
      <dgm:spPr/>
      <dgm:t>
        <a:bodyPr/>
        <a:lstStyle/>
        <a:p>
          <a:endParaRPr lang="en-US"/>
        </a:p>
      </dgm:t>
    </dgm:pt>
    <dgm:pt modelId="{7E77CC5A-EA65-4A65-B376-37F788314071}" type="sibTrans" cxnId="{E95BCA4E-CE00-46A1-8B91-C827124E4F3F}">
      <dgm:prSet/>
      <dgm:spPr/>
      <dgm:t>
        <a:bodyPr/>
        <a:lstStyle/>
        <a:p>
          <a:endParaRPr lang="en-US"/>
        </a:p>
      </dgm:t>
    </dgm:pt>
    <dgm:pt modelId="{BC2D50DF-7E0D-472A-9514-84BA908D51BB}">
      <dgm:prSet phldrT="[Text]"/>
      <dgm:spPr/>
      <dgm:t>
        <a:bodyPr/>
        <a:lstStyle/>
        <a:p>
          <a:r>
            <a:rPr lang="en-US" dirty="0"/>
            <a:t>Unknown</a:t>
          </a:r>
        </a:p>
      </dgm:t>
    </dgm:pt>
    <dgm:pt modelId="{4967E7B2-EEE4-4C7A-A2CD-8CF80BE04358}" type="parTrans" cxnId="{4C5C8D8B-8953-4A4F-AB70-9E8CDA9E0CB0}">
      <dgm:prSet/>
      <dgm:spPr/>
      <dgm:t>
        <a:bodyPr/>
        <a:lstStyle/>
        <a:p>
          <a:endParaRPr lang="en-US"/>
        </a:p>
      </dgm:t>
    </dgm:pt>
    <dgm:pt modelId="{D2E6CA59-8D07-4215-8B5B-2672E92B98F7}" type="sibTrans" cxnId="{4C5C8D8B-8953-4A4F-AB70-9E8CDA9E0CB0}">
      <dgm:prSet/>
      <dgm:spPr/>
      <dgm:t>
        <a:bodyPr/>
        <a:lstStyle/>
        <a:p>
          <a:endParaRPr lang="en-US"/>
        </a:p>
      </dgm:t>
    </dgm:pt>
    <dgm:pt modelId="{BE34CF91-183F-4F21-8830-51DFBCAD838E}">
      <dgm:prSet phldrT="[Text]"/>
      <dgm:spPr/>
      <dgm:t>
        <a:bodyPr/>
        <a:lstStyle/>
        <a:p>
          <a:r>
            <a:rPr lang="en-US" dirty="0"/>
            <a:t>Other</a:t>
          </a:r>
        </a:p>
      </dgm:t>
    </dgm:pt>
    <dgm:pt modelId="{27091B22-C143-4B3D-87B0-8613D4DAD3C2}" type="parTrans" cxnId="{B932AA20-C35C-4FF5-8961-81041FBA31DD}">
      <dgm:prSet/>
      <dgm:spPr/>
      <dgm:t>
        <a:bodyPr/>
        <a:lstStyle/>
        <a:p>
          <a:endParaRPr lang="en-US"/>
        </a:p>
      </dgm:t>
    </dgm:pt>
    <dgm:pt modelId="{7E58F701-0782-4642-99D4-26C15ACAC41A}" type="sibTrans" cxnId="{B932AA20-C35C-4FF5-8961-81041FBA31DD}">
      <dgm:prSet/>
      <dgm:spPr/>
      <dgm:t>
        <a:bodyPr/>
        <a:lstStyle/>
        <a:p>
          <a:endParaRPr lang="en-US"/>
        </a:p>
      </dgm:t>
    </dgm:pt>
    <dgm:pt modelId="{EB5E5518-F64F-46E1-B3C6-E4D115385311}">
      <dgm:prSet phldrT="[Text]"/>
      <dgm:spPr/>
      <dgm:t>
        <a:bodyPr/>
        <a:lstStyle/>
        <a:p>
          <a:r>
            <a:rPr lang="en-US" dirty="0"/>
            <a:t>Not Applicable</a:t>
          </a:r>
        </a:p>
      </dgm:t>
    </dgm:pt>
    <dgm:pt modelId="{DA50BA86-7B6E-4C07-AB83-3BBD34E0B8C6}" type="parTrans" cxnId="{11F682F4-F9BE-4653-8F6B-EE779A43646F}">
      <dgm:prSet/>
      <dgm:spPr/>
      <dgm:t>
        <a:bodyPr/>
        <a:lstStyle/>
        <a:p>
          <a:endParaRPr lang="en-US"/>
        </a:p>
      </dgm:t>
    </dgm:pt>
    <dgm:pt modelId="{7C34D701-95D6-4D79-BAA9-416B25C1E39B}" type="sibTrans" cxnId="{11F682F4-F9BE-4653-8F6B-EE779A43646F}">
      <dgm:prSet/>
      <dgm:spPr/>
      <dgm:t>
        <a:bodyPr/>
        <a:lstStyle/>
        <a:p>
          <a:endParaRPr lang="en-US"/>
        </a:p>
      </dgm:t>
    </dgm:pt>
    <dgm:pt modelId="{464936A5-33BD-4276-8FCC-BC5AA0676D73}" type="pres">
      <dgm:prSet presAssocID="{388E55DB-1ED6-4DEB-93B0-A8573A760FA5}" presName="Name0" presStyleCnt="0">
        <dgm:presLayoutVars>
          <dgm:dir/>
          <dgm:resizeHandles val="exact"/>
        </dgm:presLayoutVars>
      </dgm:prSet>
      <dgm:spPr/>
    </dgm:pt>
    <dgm:pt modelId="{B3DF23BE-0599-4B53-9C8F-652C41062887}" type="pres">
      <dgm:prSet presAssocID="{00758A47-386D-453F-A02B-934F5E00F072}" presName="node" presStyleLbl="node1" presStyleIdx="0" presStyleCnt="3">
        <dgm:presLayoutVars>
          <dgm:bulletEnabled val="1"/>
        </dgm:presLayoutVars>
      </dgm:prSet>
      <dgm:spPr/>
    </dgm:pt>
    <dgm:pt modelId="{0F1BF4BC-C32D-4A43-BB8E-24244F363926}" type="pres">
      <dgm:prSet presAssocID="{9CD187F2-D0AE-4320-B35C-9D91D003C76A}" presName="sibTrans" presStyleLbl="sibTrans2D1" presStyleIdx="0" presStyleCnt="2"/>
      <dgm:spPr/>
    </dgm:pt>
    <dgm:pt modelId="{AA30C8F1-6332-4A9D-95DC-919DD55A556C}" type="pres">
      <dgm:prSet presAssocID="{9CD187F2-D0AE-4320-B35C-9D91D003C76A}" presName="connectorText" presStyleLbl="sibTrans2D1" presStyleIdx="0" presStyleCnt="2"/>
      <dgm:spPr/>
    </dgm:pt>
    <dgm:pt modelId="{2C4B6E06-B0C0-43EF-83C8-33DFD52D40F5}" type="pres">
      <dgm:prSet presAssocID="{9ADC3D17-78B1-4CFF-8747-E5E8AC1F3CB3}" presName="node" presStyleLbl="node1" presStyleIdx="1" presStyleCnt="3">
        <dgm:presLayoutVars>
          <dgm:bulletEnabled val="1"/>
        </dgm:presLayoutVars>
      </dgm:prSet>
      <dgm:spPr/>
    </dgm:pt>
    <dgm:pt modelId="{3F1049CB-A26A-48E9-B859-C4F7320D227A}" type="pres">
      <dgm:prSet presAssocID="{86CD3885-5AF7-4FB2-AA90-D92C0CD2027A}" presName="sibTrans" presStyleLbl="sibTrans2D1" presStyleIdx="1" presStyleCnt="2"/>
      <dgm:spPr/>
    </dgm:pt>
    <dgm:pt modelId="{3D918D54-14BD-4694-ABEA-DE3FFE03A0A6}" type="pres">
      <dgm:prSet presAssocID="{86CD3885-5AF7-4FB2-AA90-D92C0CD2027A}" presName="connectorText" presStyleLbl="sibTrans2D1" presStyleIdx="1" presStyleCnt="2"/>
      <dgm:spPr/>
    </dgm:pt>
    <dgm:pt modelId="{AD7A8C9A-35CC-4290-82E9-4D41AC6FCEDF}" type="pres">
      <dgm:prSet presAssocID="{646B1F36-03B3-4FD6-8091-C78F13C75A53}" presName="node" presStyleLbl="node1" presStyleIdx="2" presStyleCnt="3">
        <dgm:presLayoutVars>
          <dgm:bulletEnabled val="1"/>
        </dgm:presLayoutVars>
      </dgm:prSet>
      <dgm:spPr/>
    </dgm:pt>
  </dgm:ptLst>
  <dgm:cxnLst>
    <dgm:cxn modelId="{3EA1D601-6DAF-4FD8-A979-F1823D9378A4}" type="presOf" srcId="{EB5E5518-F64F-46E1-B3C6-E4D115385311}" destId="{AD7A8C9A-35CC-4290-82E9-4D41AC6FCEDF}" srcOrd="0" destOrd="5" presId="urn:microsoft.com/office/officeart/2005/8/layout/process1"/>
    <dgm:cxn modelId="{BDE16803-D578-484B-AC65-FF12C89AF1D4}" type="presOf" srcId="{81A58DF6-2C68-4381-BD60-51A4580C1106}" destId="{2C4B6E06-B0C0-43EF-83C8-33DFD52D40F5}" srcOrd="0" destOrd="7" presId="urn:microsoft.com/office/officeart/2005/8/layout/process1"/>
    <dgm:cxn modelId="{168B6606-29BE-4B76-9B29-4D567A8322A2}" srcId="{388E55DB-1ED6-4DEB-93B0-A8573A760FA5}" destId="{00758A47-386D-453F-A02B-934F5E00F072}" srcOrd="0" destOrd="0" parTransId="{DEE8EC83-81A6-4708-B744-F2DB0ECFEA3B}" sibTransId="{9CD187F2-D0AE-4320-B35C-9D91D003C76A}"/>
    <dgm:cxn modelId="{4B993C07-BAB1-4403-BD29-5C1E0DB45594}" type="presOf" srcId="{1E3C03AF-11C9-474A-841E-D1489E9BE278}" destId="{B3DF23BE-0599-4B53-9C8F-652C41062887}" srcOrd="0" destOrd="2" presId="urn:microsoft.com/office/officeart/2005/8/layout/process1"/>
    <dgm:cxn modelId="{73953008-FE5E-4B56-95D4-9E616D9CF293}" type="presOf" srcId="{388E55DB-1ED6-4DEB-93B0-A8573A760FA5}" destId="{464936A5-33BD-4276-8FCC-BC5AA0676D73}" srcOrd="0" destOrd="0" presId="urn:microsoft.com/office/officeart/2005/8/layout/process1"/>
    <dgm:cxn modelId="{3980C40B-F81D-4613-A891-7310453C1694}" type="presOf" srcId="{0B6445A2-9876-4D9A-BD03-A6E10EF670B6}" destId="{AD7A8C9A-35CC-4290-82E9-4D41AC6FCEDF}" srcOrd="0" destOrd="1" presId="urn:microsoft.com/office/officeart/2005/8/layout/process1"/>
    <dgm:cxn modelId="{442EAD0F-3F3A-4210-A78F-F5818073C3BD}" srcId="{388E55DB-1ED6-4DEB-93B0-A8573A760FA5}" destId="{646B1F36-03B3-4FD6-8091-C78F13C75A53}" srcOrd="2" destOrd="0" parTransId="{4B24818D-8269-4610-992D-8DAE06115E5B}" sibTransId="{B08CA1B4-8C4B-4B10-B1D4-C74F292126A9}"/>
    <dgm:cxn modelId="{1EDBD60F-07A2-4BB2-9014-8C421F1E6B5C}" srcId="{00758A47-386D-453F-A02B-934F5E00F072}" destId="{D0B77142-1B0D-44EE-9F33-A6CC243907ED}" srcOrd="3" destOrd="0" parTransId="{1A7C3A08-2A92-43F7-AE47-936D5FA26BC7}" sibTransId="{76930835-AD54-4336-A1AA-76A90DEB4ADB}"/>
    <dgm:cxn modelId="{F74A0A10-CEEF-494B-B4FD-A60EA4A39304}" srcId="{9ADC3D17-78B1-4CFF-8747-E5E8AC1F3CB3}" destId="{81A58DF6-2C68-4381-BD60-51A4580C1106}" srcOrd="6" destOrd="0" parTransId="{CF6D4BDB-60C3-4D3C-8852-65252C0FFEC4}" sibTransId="{CA2CAB1C-667D-49D9-8B6A-E73C9E2619EE}"/>
    <dgm:cxn modelId="{E73FEE16-0D5E-4EAA-8FE0-D7F7639919E0}" srcId="{9ADC3D17-78B1-4CFF-8747-E5E8AC1F3CB3}" destId="{B56A9767-B855-4646-B42D-99D1EC625F13}" srcOrd="1" destOrd="0" parTransId="{52D38AD1-9695-43EB-AB74-D83B026708EA}" sibTransId="{4BE6E1B7-176F-42AD-B659-2E93EE6FD08C}"/>
    <dgm:cxn modelId="{B932AA20-C35C-4FF5-8961-81041FBA31DD}" srcId="{646B1F36-03B3-4FD6-8091-C78F13C75A53}" destId="{BE34CF91-183F-4F21-8830-51DFBCAD838E}" srcOrd="3" destOrd="0" parTransId="{27091B22-C143-4B3D-87B0-8613D4DAD3C2}" sibTransId="{7E58F701-0782-4642-99D4-26C15ACAC41A}"/>
    <dgm:cxn modelId="{C0E60423-B85C-431D-A5C2-9B2BEC140F28}" srcId="{00758A47-386D-453F-A02B-934F5E00F072}" destId="{1E3C03AF-11C9-474A-841E-D1489E9BE278}" srcOrd="1" destOrd="0" parTransId="{38E1F5E8-1038-4C95-90DD-70C314FB369F}" sibTransId="{EC583349-B58B-46D9-9633-4941DCA3576E}"/>
    <dgm:cxn modelId="{18E09527-C43D-4788-950C-22467C40C990}" type="presOf" srcId="{C0FEB364-7253-465E-9479-DFCA92E933A9}" destId="{2C4B6E06-B0C0-43EF-83C8-33DFD52D40F5}" srcOrd="0" destOrd="4" presId="urn:microsoft.com/office/officeart/2005/8/layout/process1"/>
    <dgm:cxn modelId="{F824D12D-3E3E-4BEE-8CB9-58654AF2A545}" type="presOf" srcId="{BE34CF91-183F-4F21-8830-51DFBCAD838E}" destId="{AD7A8C9A-35CC-4290-82E9-4D41AC6FCEDF}" srcOrd="0" destOrd="4" presId="urn:microsoft.com/office/officeart/2005/8/layout/process1"/>
    <dgm:cxn modelId="{7170012E-3257-40D5-8F87-826D03EB27A3}" srcId="{646B1F36-03B3-4FD6-8091-C78F13C75A53}" destId="{0B6445A2-9876-4D9A-BD03-A6E10EF670B6}" srcOrd="0" destOrd="0" parTransId="{19B0D360-FE78-4ECC-8E88-305E272EBE90}" sibTransId="{5EBCD6CC-FFBC-4CCF-AE68-28A2526B2BBC}"/>
    <dgm:cxn modelId="{9B4D4934-9AE3-454B-B41E-FE96F42B7130}" type="presOf" srcId="{B56A9767-B855-4646-B42D-99D1EC625F13}" destId="{2C4B6E06-B0C0-43EF-83C8-33DFD52D40F5}" srcOrd="0" destOrd="2" presId="urn:microsoft.com/office/officeart/2005/8/layout/process1"/>
    <dgm:cxn modelId="{591CC93C-7680-4441-9C9C-C9001DFC2EBC}" type="presOf" srcId="{0512908E-629A-40C2-BD72-0855B9565BA3}" destId="{2C4B6E06-B0C0-43EF-83C8-33DFD52D40F5}" srcOrd="0" destOrd="8" presId="urn:microsoft.com/office/officeart/2005/8/layout/process1"/>
    <dgm:cxn modelId="{D353553D-2D31-4767-8F58-F123337D4A0F}" type="presOf" srcId="{79213AED-65BC-473E-B5D9-CA59547C99D1}" destId="{B3DF23BE-0599-4B53-9C8F-652C41062887}" srcOrd="0" destOrd="1" presId="urn:microsoft.com/office/officeart/2005/8/layout/process1"/>
    <dgm:cxn modelId="{E1436C40-0075-4D10-8D0B-FD582EBE88D2}" srcId="{646B1F36-03B3-4FD6-8091-C78F13C75A53}" destId="{5ACB455D-7764-4364-8411-B04502167703}" srcOrd="5" destOrd="0" parTransId="{4CADEDE6-2637-4AE6-9A92-C471283DCD65}" sibTransId="{BEB0A09A-48B4-4528-9775-A1D7095E0FD8}"/>
    <dgm:cxn modelId="{0B757740-B364-4A64-B4A9-82F7A36504D3}" srcId="{9ADC3D17-78B1-4CFF-8747-E5E8AC1F3CB3}" destId="{0512908E-629A-40C2-BD72-0855B9565BA3}" srcOrd="7" destOrd="0" parTransId="{70BA6599-3087-4FF6-A75D-44436829B210}" sibTransId="{C11B0CB1-DF8F-4B98-9F9B-141EE8C88578}"/>
    <dgm:cxn modelId="{82D4E35E-A960-4093-A201-C6A8E82CFF89}" type="presOf" srcId="{B9104368-ED62-4064-BDFB-8154C1E85263}" destId="{2C4B6E06-B0C0-43EF-83C8-33DFD52D40F5}" srcOrd="0" destOrd="6" presId="urn:microsoft.com/office/officeart/2005/8/layout/process1"/>
    <dgm:cxn modelId="{DBEB055F-A75B-458A-B20D-ED2FA07776F6}" type="presOf" srcId="{33A3AEF3-799D-4744-9472-AF27F1A91CCC}" destId="{B3DF23BE-0599-4B53-9C8F-652C41062887}" srcOrd="0" destOrd="5" presId="urn:microsoft.com/office/officeart/2005/8/layout/process1"/>
    <dgm:cxn modelId="{CE287863-27EE-489A-A7CB-D206DE443F6A}" type="presOf" srcId="{5ACB455D-7764-4364-8411-B04502167703}" destId="{AD7A8C9A-35CC-4290-82E9-4D41AC6FCEDF}" srcOrd="0" destOrd="6" presId="urn:microsoft.com/office/officeart/2005/8/layout/process1"/>
    <dgm:cxn modelId="{E24E3147-8163-4F52-8171-A3A709B0BCEF}" srcId="{9ADC3D17-78B1-4CFF-8747-E5E8AC1F3CB3}" destId="{E6D6FE8C-27AD-4F06-BD81-D33F65379AB0}" srcOrd="4" destOrd="0" parTransId="{505FD61E-2E3C-4AB6-84EE-8AC4A89060D9}" sibTransId="{AE18E18C-DF3C-4996-A451-6D7619A5C8CE}"/>
    <dgm:cxn modelId="{B64A5848-BEC1-4A82-A317-456DBB01263B}" type="presOf" srcId="{86CD3885-5AF7-4FB2-AA90-D92C0CD2027A}" destId="{3D918D54-14BD-4694-ABEA-DE3FFE03A0A6}" srcOrd="1" destOrd="0" presId="urn:microsoft.com/office/officeart/2005/8/layout/process1"/>
    <dgm:cxn modelId="{E95BCA4E-CE00-46A1-8B91-C827124E4F3F}" srcId="{646B1F36-03B3-4FD6-8091-C78F13C75A53}" destId="{233533BD-3EC5-4506-892B-26380A4E8B36}" srcOrd="1" destOrd="0" parTransId="{2C20EFC8-033D-4F1F-9747-E03ECD3D2290}" sibTransId="{7E77CC5A-EA65-4A65-B376-37F788314071}"/>
    <dgm:cxn modelId="{618EAB53-947B-4F18-A39D-A20477B54FDA}" type="presOf" srcId="{68FDB801-E566-4DBD-A63E-25B8E377C9E0}" destId="{2C4B6E06-B0C0-43EF-83C8-33DFD52D40F5}" srcOrd="0" destOrd="1" presId="urn:microsoft.com/office/officeart/2005/8/layout/process1"/>
    <dgm:cxn modelId="{E4EADA77-F819-40FC-BE5D-BDF66FD1C073}" type="presOf" srcId="{BC2D50DF-7E0D-472A-9514-84BA908D51BB}" destId="{AD7A8C9A-35CC-4290-82E9-4D41AC6FCEDF}" srcOrd="0" destOrd="3" presId="urn:microsoft.com/office/officeart/2005/8/layout/process1"/>
    <dgm:cxn modelId="{623EF558-7A98-40DD-AFCE-12247FE6A83D}" type="presOf" srcId="{00758A47-386D-453F-A02B-934F5E00F072}" destId="{B3DF23BE-0599-4B53-9C8F-652C41062887}" srcOrd="0" destOrd="0" presId="urn:microsoft.com/office/officeart/2005/8/layout/process1"/>
    <dgm:cxn modelId="{59BE907C-454D-416C-A71A-90BFEF5AA53F}" type="presOf" srcId="{646B1F36-03B3-4FD6-8091-C78F13C75A53}" destId="{AD7A8C9A-35CC-4290-82E9-4D41AC6FCEDF}" srcOrd="0" destOrd="0" presId="urn:microsoft.com/office/officeart/2005/8/layout/process1"/>
    <dgm:cxn modelId="{B8A47181-21A2-4BCD-9034-4E7B9D1CBDFC}" srcId="{9ADC3D17-78B1-4CFF-8747-E5E8AC1F3CB3}" destId="{B9104368-ED62-4064-BDFB-8154C1E85263}" srcOrd="5" destOrd="0" parTransId="{FF3CFD6C-9223-430D-B358-A24970F2F9B8}" sibTransId="{7C6422A4-4C6C-444E-85BC-D96EA4B1CD83}"/>
    <dgm:cxn modelId="{4E322987-0166-4AF7-A5FE-55F742066D4F}" type="presOf" srcId="{D0B77142-1B0D-44EE-9F33-A6CC243907ED}" destId="{B3DF23BE-0599-4B53-9C8F-652C41062887}" srcOrd="0" destOrd="4" presId="urn:microsoft.com/office/officeart/2005/8/layout/process1"/>
    <dgm:cxn modelId="{0EC79A87-FD0E-4903-86F7-D9356D6144C9}" srcId="{9ADC3D17-78B1-4CFF-8747-E5E8AC1F3CB3}" destId="{68FDB801-E566-4DBD-A63E-25B8E377C9E0}" srcOrd="0" destOrd="0" parTransId="{0A3CCAA9-9E0A-438F-9108-DD7BCAA2FCDF}" sibTransId="{54FE9CBD-E5C4-4EEE-804C-721C17D1F1FB}"/>
    <dgm:cxn modelId="{4C5C8D8B-8953-4A4F-AB70-9E8CDA9E0CB0}" srcId="{646B1F36-03B3-4FD6-8091-C78F13C75A53}" destId="{BC2D50DF-7E0D-472A-9514-84BA908D51BB}" srcOrd="2" destOrd="0" parTransId="{4967E7B2-EEE4-4C7A-A2CD-8CF80BE04358}" sibTransId="{D2E6CA59-8D07-4215-8B5B-2672E92B98F7}"/>
    <dgm:cxn modelId="{914B3B8C-4235-4F28-B14E-D07FA64A0288}" type="presOf" srcId="{9CD187F2-D0AE-4320-B35C-9D91D003C76A}" destId="{0F1BF4BC-C32D-4A43-BB8E-24244F363926}" srcOrd="0" destOrd="0" presId="urn:microsoft.com/office/officeart/2005/8/layout/process1"/>
    <dgm:cxn modelId="{D00D1899-E766-46DE-807A-F94E4253DFBC}" srcId="{00758A47-386D-453F-A02B-934F5E00F072}" destId="{79213AED-65BC-473E-B5D9-CA59547C99D1}" srcOrd="0" destOrd="0" parTransId="{AC43991B-15E0-40BC-8AF7-5E11621BDAE0}" sibTransId="{8A3C1D36-F393-4584-9FAA-34EA70B90B0D}"/>
    <dgm:cxn modelId="{471C7BB0-430F-4CF5-A92E-154517E9876D}" srcId="{9ADC3D17-78B1-4CFF-8747-E5E8AC1F3CB3}" destId="{C0FEB364-7253-465E-9479-DFCA92E933A9}" srcOrd="3" destOrd="0" parTransId="{7F7B23EE-2576-4498-B545-964FF9220CCA}" sibTransId="{8852C97D-7FE2-49D9-97FA-30BE467337DB}"/>
    <dgm:cxn modelId="{03477BB8-B52F-4353-A7B7-F4637871DEEE}" srcId="{00758A47-386D-453F-A02B-934F5E00F072}" destId="{33A3AEF3-799D-4744-9472-AF27F1A91CCC}" srcOrd="4" destOrd="0" parTransId="{AA0A155E-E77D-465B-A312-1F57EA15625C}" sibTransId="{B201AAFF-D15F-4DF5-BCEB-BA15B1A27CE9}"/>
    <dgm:cxn modelId="{A905A3BA-A978-443B-ABBE-B3DC109EE97F}" type="presOf" srcId="{9CD187F2-D0AE-4320-B35C-9D91D003C76A}" destId="{AA30C8F1-6332-4A9D-95DC-919DD55A556C}" srcOrd="1" destOrd="0" presId="urn:microsoft.com/office/officeart/2005/8/layout/process1"/>
    <dgm:cxn modelId="{1D0E89BC-3C2D-45B9-AC70-79C7061E4CA7}" srcId="{00758A47-386D-453F-A02B-934F5E00F072}" destId="{FAFFEC90-5E66-431E-8228-948EC7CCA56D}" srcOrd="2" destOrd="0" parTransId="{05458DE4-07FD-4942-B0A9-D93032F86E66}" sibTransId="{698557AC-80D9-43F4-9E96-B7795CEEF2A1}"/>
    <dgm:cxn modelId="{E55875D3-2BAA-46B8-8616-B25716152DA0}" type="presOf" srcId="{233533BD-3EC5-4506-892B-26380A4E8B36}" destId="{AD7A8C9A-35CC-4290-82E9-4D41AC6FCEDF}" srcOrd="0" destOrd="2" presId="urn:microsoft.com/office/officeart/2005/8/layout/process1"/>
    <dgm:cxn modelId="{1CFC13D6-6438-49F7-A9AA-D0F6572E5E2F}" type="presOf" srcId="{9ADC3D17-78B1-4CFF-8747-E5E8AC1F3CB3}" destId="{2C4B6E06-B0C0-43EF-83C8-33DFD52D40F5}" srcOrd="0" destOrd="0" presId="urn:microsoft.com/office/officeart/2005/8/layout/process1"/>
    <dgm:cxn modelId="{8A95ACD8-DB3E-45E7-89D6-394A50011103}" srcId="{9ADC3D17-78B1-4CFF-8747-E5E8AC1F3CB3}" destId="{872ED6EF-69B4-4D67-8190-9F2ABD61B84C}" srcOrd="2" destOrd="0" parTransId="{03436A8B-260D-40EC-87E1-D19A8AF2A6E9}" sibTransId="{4DDE8691-0E93-4DF7-9937-F174AF5BDC84}"/>
    <dgm:cxn modelId="{3816A9E5-A5A3-4713-8FB7-A7D6B051B740}" type="presOf" srcId="{872ED6EF-69B4-4D67-8190-9F2ABD61B84C}" destId="{2C4B6E06-B0C0-43EF-83C8-33DFD52D40F5}" srcOrd="0" destOrd="3" presId="urn:microsoft.com/office/officeart/2005/8/layout/process1"/>
    <dgm:cxn modelId="{4F5E94E7-80DF-4838-AE34-1D3FEBCBDEA3}" type="presOf" srcId="{E6D6FE8C-27AD-4F06-BD81-D33F65379AB0}" destId="{2C4B6E06-B0C0-43EF-83C8-33DFD52D40F5}" srcOrd="0" destOrd="5" presId="urn:microsoft.com/office/officeart/2005/8/layout/process1"/>
    <dgm:cxn modelId="{1DD214E8-A947-43EC-A5C4-3E2B11C02AFB}" type="presOf" srcId="{86CD3885-5AF7-4FB2-AA90-D92C0CD2027A}" destId="{3F1049CB-A26A-48E9-B859-C4F7320D227A}" srcOrd="0" destOrd="0" presId="urn:microsoft.com/office/officeart/2005/8/layout/process1"/>
    <dgm:cxn modelId="{C99CD4EF-E5EC-42A4-AEFB-B35C003B8774}" srcId="{388E55DB-1ED6-4DEB-93B0-A8573A760FA5}" destId="{9ADC3D17-78B1-4CFF-8747-E5E8AC1F3CB3}" srcOrd="1" destOrd="0" parTransId="{83CB326E-2742-4A08-9D9E-83AAFE23F771}" sibTransId="{86CD3885-5AF7-4FB2-AA90-D92C0CD2027A}"/>
    <dgm:cxn modelId="{9473E3F0-6B02-460E-862B-324E2096A09A}" type="presOf" srcId="{FAFFEC90-5E66-431E-8228-948EC7CCA56D}" destId="{B3DF23BE-0599-4B53-9C8F-652C41062887}" srcOrd="0" destOrd="3" presId="urn:microsoft.com/office/officeart/2005/8/layout/process1"/>
    <dgm:cxn modelId="{11F682F4-F9BE-4653-8F6B-EE779A43646F}" srcId="{646B1F36-03B3-4FD6-8091-C78F13C75A53}" destId="{EB5E5518-F64F-46E1-B3C6-E4D115385311}" srcOrd="4" destOrd="0" parTransId="{DA50BA86-7B6E-4C07-AB83-3BBD34E0B8C6}" sibTransId="{7C34D701-95D6-4D79-BAA9-416B25C1E39B}"/>
    <dgm:cxn modelId="{C1DF9432-51E8-4A70-A7B1-75761DD15FDF}" type="presParOf" srcId="{464936A5-33BD-4276-8FCC-BC5AA0676D73}" destId="{B3DF23BE-0599-4B53-9C8F-652C41062887}" srcOrd="0" destOrd="0" presId="urn:microsoft.com/office/officeart/2005/8/layout/process1"/>
    <dgm:cxn modelId="{F4725B2F-E98A-4349-9E69-60FAAF234946}" type="presParOf" srcId="{464936A5-33BD-4276-8FCC-BC5AA0676D73}" destId="{0F1BF4BC-C32D-4A43-BB8E-24244F363926}" srcOrd="1" destOrd="0" presId="urn:microsoft.com/office/officeart/2005/8/layout/process1"/>
    <dgm:cxn modelId="{AD408427-4C4F-4D7F-A3D9-964BE40527A4}" type="presParOf" srcId="{0F1BF4BC-C32D-4A43-BB8E-24244F363926}" destId="{AA30C8F1-6332-4A9D-95DC-919DD55A556C}" srcOrd="0" destOrd="0" presId="urn:microsoft.com/office/officeart/2005/8/layout/process1"/>
    <dgm:cxn modelId="{9DA0530A-4577-4688-930D-11A3E330FBE2}" type="presParOf" srcId="{464936A5-33BD-4276-8FCC-BC5AA0676D73}" destId="{2C4B6E06-B0C0-43EF-83C8-33DFD52D40F5}" srcOrd="2" destOrd="0" presId="urn:microsoft.com/office/officeart/2005/8/layout/process1"/>
    <dgm:cxn modelId="{8D98D44D-1F57-473D-AFAD-AB9434928DB8}" type="presParOf" srcId="{464936A5-33BD-4276-8FCC-BC5AA0676D73}" destId="{3F1049CB-A26A-48E9-B859-C4F7320D227A}" srcOrd="3" destOrd="0" presId="urn:microsoft.com/office/officeart/2005/8/layout/process1"/>
    <dgm:cxn modelId="{F0ECB454-2433-469F-AF32-BADB8AA83DCD}" type="presParOf" srcId="{3F1049CB-A26A-48E9-B859-C4F7320D227A}" destId="{3D918D54-14BD-4694-ABEA-DE3FFE03A0A6}" srcOrd="0" destOrd="0" presId="urn:microsoft.com/office/officeart/2005/8/layout/process1"/>
    <dgm:cxn modelId="{CE6F637F-E0E2-4401-A2BE-2F25C0AA489F}" type="presParOf" srcId="{464936A5-33BD-4276-8FCC-BC5AA0676D73}" destId="{AD7A8C9A-35CC-4290-82E9-4D41AC6FCED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F23BE-0599-4B53-9C8F-652C41062887}">
      <dsp:nvSpPr>
        <dsp:cNvPr id="0" name=""/>
        <dsp:cNvSpPr/>
      </dsp:nvSpPr>
      <dsp:spPr>
        <a:xfrm>
          <a:off x="6692" y="111234"/>
          <a:ext cx="2000241" cy="2676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n-US" sz="1800" kern="1200" dirty="0"/>
            <a:t>PCP Flag (PV055)</a:t>
          </a:r>
        </a:p>
        <a:p>
          <a:pPr marL="114300" lvl="1" indent="-114300" algn="l" defTabSz="622300">
            <a:lnSpc>
              <a:spcPct val="90000"/>
            </a:lnSpc>
            <a:spcBef>
              <a:spcPct val="0"/>
            </a:spcBef>
            <a:spcAft>
              <a:spcPct val="15000"/>
            </a:spcAft>
            <a:buChar char="•"/>
          </a:pPr>
          <a:r>
            <a:rPr lang="en-US" sz="1400" b="1" u="sng" kern="1200" dirty="0">
              <a:solidFill>
                <a:srgbClr val="FFFF00"/>
              </a:solidFill>
            </a:rPr>
            <a:t>Yes</a:t>
          </a:r>
        </a:p>
        <a:p>
          <a:pPr marL="114300" lvl="1" indent="-114300" algn="l" defTabSz="622300">
            <a:lnSpc>
              <a:spcPct val="90000"/>
            </a:lnSpc>
            <a:spcBef>
              <a:spcPct val="0"/>
            </a:spcBef>
            <a:spcAft>
              <a:spcPct val="15000"/>
            </a:spcAft>
            <a:buChar char="•"/>
          </a:pPr>
          <a:r>
            <a:rPr lang="en-US" sz="1400" kern="1200" dirty="0"/>
            <a:t>No</a:t>
          </a:r>
        </a:p>
        <a:p>
          <a:pPr marL="114300" lvl="1" indent="-114300" algn="l" defTabSz="622300">
            <a:lnSpc>
              <a:spcPct val="90000"/>
            </a:lnSpc>
            <a:spcBef>
              <a:spcPct val="0"/>
            </a:spcBef>
            <a:spcAft>
              <a:spcPct val="15000"/>
            </a:spcAft>
            <a:buChar char="•"/>
          </a:pPr>
          <a:r>
            <a:rPr lang="en-US" sz="1400" kern="1200" dirty="0"/>
            <a:t>Unknown</a:t>
          </a:r>
        </a:p>
        <a:p>
          <a:pPr marL="114300" lvl="1" indent="-114300" algn="l" defTabSz="622300">
            <a:lnSpc>
              <a:spcPct val="90000"/>
            </a:lnSpc>
            <a:spcBef>
              <a:spcPct val="0"/>
            </a:spcBef>
            <a:spcAft>
              <a:spcPct val="15000"/>
            </a:spcAft>
            <a:buChar char="•"/>
          </a:pPr>
          <a:r>
            <a:rPr lang="en-US" sz="1400" kern="1200" dirty="0"/>
            <a:t>Other</a:t>
          </a:r>
        </a:p>
        <a:p>
          <a:pPr marL="114300" lvl="1" indent="-114300" algn="l" defTabSz="622300">
            <a:lnSpc>
              <a:spcPct val="90000"/>
            </a:lnSpc>
            <a:spcBef>
              <a:spcPct val="0"/>
            </a:spcBef>
            <a:spcAft>
              <a:spcPct val="15000"/>
            </a:spcAft>
            <a:buChar char="•"/>
          </a:pPr>
          <a:r>
            <a:rPr lang="en-US" sz="1400" kern="1200" dirty="0"/>
            <a:t>Not Applicable</a:t>
          </a:r>
        </a:p>
      </dsp:txBody>
      <dsp:txXfrm>
        <a:off x="65277" y="169819"/>
        <a:ext cx="1883071" cy="2559715"/>
      </dsp:txXfrm>
    </dsp:sp>
    <dsp:sp modelId="{0F1BF4BC-C32D-4A43-BB8E-24244F363926}">
      <dsp:nvSpPr>
        <dsp:cNvPr id="0" name=""/>
        <dsp:cNvSpPr/>
      </dsp:nvSpPr>
      <dsp:spPr>
        <a:xfrm>
          <a:off x="2206958" y="1201647"/>
          <a:ext cx="424051" cy="496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206958" y="1300859"/>
        <a:ext cx="296836" cy="297635"/>
      </dsp:txXfrm>
    </dsp:sp>
    <dsp:sp modelId="{2C4B6E06-B0C0-43EF-83C8-33DFD52D40F5}">
      <dsp:nvSpPr>
        <dsp:cNvPr id="0" name=""/>
        <dsp:cNvSpPr/>
      </dsp:nvSpPr>
      <dsp:spPr>
        <a:xfrm>
          <a:off x="2807030" y="111234"/>
          <a:ext cx="2000241" cy="2676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Provider ID Code (PV034)</a:t>
          </a:r>
        </a:p>
        <a:p>
          <a:pPr marL="114300" lvl="1" indent="-114300" algn="l" defTabSz="622300">
            <a:lnSpc>
              <a:spcPct val="90000"/>
            </a:lnSpc>
            <a:spcBef>
              <a:spcPct val="0"/>
            </a:spcBef>
            <a:spcAft>
              <a:spcPct val="15000"/>
            </a:spcAft>
            <a:buChar char="•"/>
          </a:pPr>
          <a:r>
            <a:rPr lang="en-US" sz="1400" b="1" u="sng" kern="1200" dirty="0">
              <a:solidFill>
                <a:srgbClr val="FFFF00"/>
              </a:solidFill>
            </a:rPr>
            <a:t>Person</a:t>
          </a:r>
        </a:p>
        <a:p>
          <a:pPr marL="114300" lvl="1" indent="-114300" algn="l" defTabSz="622300">
            <a:lnSpc>
              <a:spcPct val="90000"/>
            </a:lnSpc>
            <a:spcBef>
              <a:spcPct val="0"/>
            </a:spcBef>
            <a:spcAft>
              <a:spcPct val="15000"/>
            </a:spcAft>
            <a:buChar char="•"/>
          </a:pPr>
          <a:r>
            <a:rPr lang="en-US" sz="1400" kern="1200" dirty="0"/>
            <a:t>Facility</a:t>
          </a:r>
        </a:p>
        <a:p>
          <a:pPr marL="114300" lvl="1" indent="-114300" algn="l" defTabSz="622300">
            <a:lnSpc>
              <a:spcPct val="90000"/>
            </a:lnSpc>
            <a:spcBef>
              <a:spcPct val="0"/>
            </a:spcBef>
            <a:spcAft>
              <a:spcPct val="15000"/>
            </a:spcAft>
            <a:buChar char="•"/>
          </a:pPr>
          <a:r>
            <a:rPr lang="en-US" sz="1400" kern="1200" dirty="0"/>
            <a:t>Professional Group</a:t>
          </a:r>
        </a:p>
        <a:p>
          <a:pPr marL="114300" lvl="1" indent="-114300" algn="l" defTabSz="622300">
            <a:lnSpc>
              <a:spcPct val="90000"/>
            </a:lnSpc>
            <a:spcBef>
              <a:spcPct val="0"/>
            </a:spcBef>
            <a:spcAft>
              <a:spcPct val="15000"/>
            </a:spcAft>
            <a:buChar char="•"/>
          </a:pPr>
          <a:r>
            <a:rPr lang="en-US" sz="1400" kern="1200" dirty="0"/>
            <a:t>Retail Site</a:t>
          </a:r>
        </a:p>
        <a:p>
          <a:pPr marL="114300" lvl="1" indent="-114300" algn="l" defTabSz="622300">
            <a:lnSpc>
              <a:spcPct val="90000"/>
            </a:lnSpc>
            <a:spcBef>
              <a:spcPct val="0"/>
            </a:spcBef>
            <a:spcAft>
              <a:spcPct val="15000"/>
            </a:spcAft>
            <a:buChar char="•"/>
          </a:pPr>
          <a:r>
            <a:rPr lang="en-US" sz="1400" kern="1200" dirty="0"/>
            <a:t>E-site</a:t>
          </a:r>
        </a:p>
        <a:p>
          <a:pPr marL="114300" lvl="1" indent="-114300" algn="l" defTabSz="622300">
            <a:lnSpc>
              <a:spcPct val="90000"/>
            </a:lnSpc>
            <a:spcBef>
              <a:spcPct val="0"/>
            </a:spcBef>
            <a:spcAft>
              <a:spcPct val="15000"/>
            </a:spcAft>
            <a:buChar char="•"/>
          </a:pPr>
          <a:r>
            <a:rPr lang="en-US" sz="1400" kern="1200" dirty="0"/>
            <a:t>Financial Parent</a:t>
          </a:r>
        </a:p>
        <a:p>
          <a:pPr marL="114300" lvl="1" indent="-114300" algn="l" defTabSz="622300">
            <a:lnSpc>
              <a:spcPct val="90000"/>
            </a:lnSpc>
            <a:spcBef>
              <a:spcPct val="0"/>
            </a:spcBef>
            <a:spcAft>
              <a:spcPct val="15000"/>
            </a:spcAft>
            <a:buChar char="•"/>
          </a:pPr>
          <a:r>
            <a:rPr lang="en-US" sz="1400" kern="1200" dirty="0"/>
            <a:t>Transportation</a:t>
          </a:r>
        </a:p>
        <a:p>
          <a:pPr marL="114300" lvl="1" indent="-114300" algn="l" defTabSz="622300">
            <a:lnSpc>
              <a:spcPct val="90000"/>
            </a:lnSpc>
            <a:spcBef>
              <a:spcPct val="0"/>
            </a:spcBef>
            <a:spcAft>
              <a:spcPct val="15000"/>
            </a:spcAft>
            <a:buChar char="•"/>
          </a:pPr>
          <a:r>
            <a:rPr lang="en-US" sz="1400" kern="1200" dirty="0"/>
            <a:t>Other</a:t>
          </a:r>
        </a:p>
      </dsp:txBody>
      <dsp:txXfrm>
        <a:off x="2865615" y="169819"/>
        <a:ext cx="1883071" cy="2559715"/>
      </dsp:txXfrm>
    </dsp:sp>
    <dsp:sp modelId="{3F1049CB-A26A-48E9-B859-C4F7320D227A}">
      <dsp:nvSpPr>
        <dsp:cNvPr id="0" name=""/>
        <dsp:cNvSpPr/>
      </dsp:nvSpPr>
      <dsp:spPr>
        <a:xfrm>
          <a:off x="5007296" y="1201647"/>
          <a:ext cx="424051" cy="496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007296" y="1300859"/>
        <a:ext cx="296836" cy="297635"/>
      </dsp:txXfrm>
    </dsp:sp>
    <dsp:sp modelId="{AD7A8C9A-35CC-4290-82E9-4D41AC6FCEDF}">
      <dsp:nvSpPr>
        <dsp:cNvPr id="0" name=""/>
        <dsp:cNvSpPr/>
      </dsp:nvSpPr>
      <dsp:spPr>
        <a:xfrm>
          <a:off x="5607369" y="111234"/>
          <a:ext cx="2000241" cy="2676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Accepting New Patients (PV049)</a:t>
          </a:r>
        </a:p>
        <a:p>
          <a:pPr marL="114300" lvl="1" indent="-114300" algn="l" defTabSz="622300">
            <a:lnSpc>
              <a:spcPct val="90000"/>
            </a:lnSpc>
            <a:spcBef>
              <a:spcPct val="0"/>
            </a:spcBef>
            <a:spcAft>
              <a:spcPct val="15000"/>
            </a:spcAft>
            <a:buChar char="•"/>
          </a:pPr>
          <a:r>
            <a:rPr lang="en-US" sz="1400" b="1" u="sng" kern="1200" dirty="0">
              <a:solidFill>
                <a:srgbClr val="FFFF00"/>
              </a:solidFill>
            </a:rPr>
            <a:t>Yes</a:t>
          </a:r>
        </a:p>
        <a:p>
          <a:pPr marL="114300" lvl="1" indent="-114300" algn="l" defTabSz="622300">
            <a:lnSpc>
              <a:spcPct val="90000"/>
            </a:lnSpc>
            <a:spcBef>
              <a:spcPct val="0"/>
            </a:spcBef>
            <a:spcAft>
              <a:spcPct val="15000"/>
            </a:spcAft>
            <a:buChar char="•"/>
          </a:pPr>
          <a:r>
            <a:rPr lang="en-US" sz="1400" kern="1200" dirty="0"/>
            <a:t>No</a:t>
          </a:r>
        </a:p>
        <a:p>
          <a:pPr marL="114300" lvl="1" indent="-114300" algn="l" defTabSz="622300">
            <a:lnSpc>
              <a:spcPct val="90000"/>
            </a:lnSpc>
            <a:spcBef>
              <a:spcPct val="0"/>
            </a:spcBef>
            <a:spcAft>
              <a:spcPct val="15000"/>
            </a:spcAft>
            <a:buChar char="•"/>
          </a:pPr>
          <a:r>
            <a:rPr lang="en-US" sz="1400" kern="1200" dirty="0"/>
            <a:t>Unknown</a:t>
          </a:r>
        </a:p>
        <a:p>
          <a:pPr marL="114300" lvl="1" indent="-114300" algn="l" defTabSz="622300">
            <a:lnSpc>
              <a:spcPct val="90000"/>
            </a:lnSpc>
            <a:spcBef>
              <a:spcPct val="0"/>
            </a:spcBef>
            <a:spcAft>
              <a:spcPct val="15000"/>
            </a:spcAft>
            <a:buChar char="•"/>
          </a:pPr>
          <a:r>
            <a:rPr lang="en-US" sz="1400" kern="1200" dirty="0"/>
            <a:t>Other</a:t>
          </a:r>
        </a:p>
        <a:p>
          <a:pPr marL="114300" lvl="1" indent="-114300" algn="l" defTabSz="622300">
            <a:lnSpc>
              <a:spcPct val="90000"/>
            </a:lnSpc>
            <a:spcBef>
              <a:spcPct val="0"/>
            </a:spcBef>
            <a:spcAft>
              <a:spcPct val="15000"/>
            </a:spcAft>
            <a:buChar char="•"/>
          </a:pPr>
          <a:r>
            <a:rPr lang="en-US" sz="1400" kern="1200" dirty="0"/>
            <a:t>Not Applicable</a:t>
          </a:r>
        </a:p>
        <a:p>
          <a:pPr marL="114300" lvl="1" indent="-114300" algn="l" defTabSz="622300">
            <a:lnSpc>
              <a:spcPct val="90000"/>
            </a:lnSpc>
            <a:spcBef>
              <a:spcPct val="0"/>
            </a:spcBef>
            <a:spcAft>
              <a:spcPct val="15000"/>
            </a:spcAft>
            <a:buChar char="•"/>
          </a:pPr>
          <a:endParaRPr lang="en-US" sz="1400" kern="1200" dirty="0"/>
        </a:p>
      </dsp:txBody>
      <dsp:txXfrm>
        <a:off x="5665954" y="169819"/>
        <a:ext cx="1883071" cy="25597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3/23/2023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3/23/2023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37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49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6005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36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439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480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07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27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366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185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676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3/23/2023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3/23/2023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674866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ama-assn.org/about/research/health-workforce-mapper-app" TargetMode="External"/><Relationship Id="rId2" Type="http://schemas.openxmlformats.org/officeDocument/2006/relationships/hyperlink" Target="https://www.ama-assn.org/topics/health-workforce-mapper/" TargetMode="Externa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bhw.hrsa.gov/workforce-shortage-areas/shortage-designation"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ass.gov/check-a-physician-profile-findmydoctormassgov" TargetMode="External"/><Relationship Id="rId1" Type="http://schemas.openxmlformats.org/officeDocument/2006/relationships/slideLayout" Target="../slideLayouts/slideLayout1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March 22, 2023</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C430C-287A-B23D-0996-E37B68BEC4D1}"/>
              </a:ext>
            </a:extLst>
          </p:cNvPr>
          <p:cNvSpPr txBox="1"/>
          <p:nvPr/>
        </p:nvSpPr>
        <p:spPr>
          <a:xfrm>
            <a:off x="237401" y="119147"/>
            <a:ext cx="7296278"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Another tool available in addition to the Massachusetts Board of Registration in Medicine website is the American Medical Association’s </a:t>
            </a:r>
            <a:r>
              <a:rPr kumimoji="0" lang="en-US" sz="1200" b="0" i="1" u="none" strike="noStrike" kern="1200" cap="none" spc="0" normalizeH="0" baseline="0" noProof="0" dirty="0">
                <a:ln>
                  <a:noFill/>
                </a:ln>
                <a:solidFill>
                  <a:srgbClr val="000000"/>
                </a:solidFill>
                <a:effectLst/>
                <a:uLnTx/>
                <a:uFillTx/>
                <a:latin typeface="myriad-pro"/>
                <a:ea typeface="+mn-ea"/>
                <a:cs typeface="+mn-cs"/>
              </a:rPr>
              <a:t>Health Workforce Mapper,  an online interactive tool to illustrate the geographic distribution of the health care workforce.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This tool is available at: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https://www.ama-assn.org/topics/health-workforce-mapper/</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This tool stratifies health care providers by geographic boundaries including state, county, ZIP code tabulation areas, census tracts, and block groups. The tool also stratifies physicians by medical specialty,  incorporates census demographic data to map population per provider ratios, has map theme options to include health care facility locations,  physician practice type, and physician employment type. For example, you can create a map by county of the Massachusetts census population per number of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“Family/General Practice”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physicians</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based on the American Medical Association’s Physicians Masterfile (See Figure 5 below). </a:t>
            </a:r>
          </a:p>
        </p:txBody>
      </p:sp>
      <p:grpSp>
        <p:nvGrpSpPr>
          <p:cNvPr id="10" name="Group 9">
            <a:extLst>
              <a:ext uri="{FF2B5EF4-FFF2-40B4-BE49-F238E27FC236}">
                <a16:creationId xmlns:a16="http://schemas.microsoft.com/office/drawing/2014/main" id="{B9D943E2-B934-7939-0D8C-A8A0CFE0B6E3}"/>
              </a:ext>
            </a:extLst>
          </p:cNvPr>
          <p:cNvGrpSpPr/>
          <p:nvPr/>
        </p:nvGrpSpPr>
        <p:grpSpPr>
          <a:xfrm>
            <a:off x="654786" y="2216562"/>
            <a:ext cx="7733841" cy="4280844"/>
            <a:chOff x="716096" y="2132968"/>
            <a:chExt cx="7733841" cy="4280844"/>
          </a:xfrm>
        </p:grpSpPr>
        <p:pic>
          <p:nvPicPr>
            <p:cNvPr id="26" name="Picture 25">
              <a:extLst>
                <a:ext uri="{FF2B5EF4-FFF2-40B4-BE49-F238E27FC236}">
                  <a16:creationId xmlns:a16="http://schemas.microsoft.com/office/drawing/2014/main" id="{2F4640B2-5375-7FE2-EAE9-9DDBBBAEC567}"/>
                </a:ext>
              </a:extLst>
            </p:cNvPr>
            <p:cNvPicPr>
              <a:picLocks noChangeAspect="1"/>
            </p:cNvPicPr>
            <p:nvPr/>
          </p:nvPicPr>
          <p:blipFill rotWithShape="1">
            <a:blip r:embed="rId3"/>
            <a:srcRect l="15302" t="13320" r="2048" b="5930"/>
            <a:stretch/>
          </p:blipFill>
          <p:spPr>
            <a:xfrm>
              <a:off x="716096" y="2132968"/>
              <a:ext cx="7733841" cy="4280844"/>
            </a:xfrm>
            <a:prstGeom prst="rect">
              <a:avLst/>
            </a:prstGeom>
          </p:spPr>
        </p:pic>
        <p:pic>
          <p:nvPicPr>
            <p:cNvPr id="24" name="Picture 23">
              <a:extLst>
                <a:ext uri="{FF2B5EF4-FFF2-40B4-BE49-F238E27FC236}">
                  <a16:creationId xmlns:a16="http://schemas.microsoft.com/office/drawing/2014/main" id="{872218B2-CEF4-5439-3069-B195DE26850C}"/>
                </a:ext>
              </a:extLst>
            </p:cNvPr>
            <p:cNvPicPr>
              <a:picLocks noChangeAspect="1"/>
            </p:cNvPicPr>
            <p:nvPr/>
          </p:nvPicPr>
          <p:blipFill rotWithShape="1">
            <a:blip r:embed="rId4"/>
            <a:srcRect l="5903" t="78648" r="75301" b="9786"/>
            <a:stretch/>
          </p:blipFill>
          <p:spPr>
            <a:xfrm>
              <a:off x="905237" y="5732857"/>
              <a:ext cx="3089337" cy="528417"/>
            </a:xfrm>
            <a:prstGeom prst="rect">
              <a:avLst/>
            </a:prstGeom>
          </p:spPr>
        </p:pic>
      </p:grpSp>
      <p:sp>
        <p:nvSpPr>
          <p:cNvPr id="33" name="TextBox 32">
            <a:extLst>
              <a:ext uri="{FF2B5EF4-FFF2-40B4-BE49-F238E27FC236}">
                <a16:creationId xmlns:a16="http://schemas.microsoft.com/office/drawing/2014/main" id="{BD36E2D2-972E-AA69-2E4C-1DE9EC2101E9}"/>
              </a:ext>
            </a:extLst>
          </p:cNvPr>
          <p:cNvSpPr txBox="1"/>
          <p:nvPr/>
        </p:nvSpPr>
        <p:spPr>
          <a:xfrm>
            <a:off x="947697" y="1910135"/>
            <a:ext cx="729627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5. Massachusetts Population Per Provider Ratio for Family/General Practice Physicians</a:t>
            </a:r>
          </a:p>
        </p:txBody>
      </p:sp>
      <p:pic>
        <p:nvPicPr>
          <p:cNvPr id="4" name="Picture 3">
            <a:extLst>
              <a:ext uri="{FF2B5EF4-FFF2-40B4-BE49-F238E27FC236}">
                <a16:creationId xmlns:a16="http://schemas.microsoft.com/office/drawing/2014/main" id="{86CE06AE-81CF-F291-55B0-236EAE046B3D}"/>
              </a:ext>
            </a:extLst>
          </p:cNvPr>
          <p:cNvPicPr>
            <a:picLocks noChangeAspect="1"/>
          </p:cNvPicPr>
          <p:nvPr/>
        </p:nvPicPr>
        <p:blipFill>
          <a:blip r:embed="rId5"/>
          <a:stretch>
            <a:fillRect/>
          </a:stretch>
        </p:blipFill>
        <p:spPr>
          <a:xfrm>
            <a:off x="7055586" y="6413812"/>
            <a:ext cx="2158171" cy="451143"/>
          </a:xfrm>
          <a:prstGeom prst="rect">
            <a:avLst/>
          </a:prstGeom>
        </p:spPr>
      </p:pic>
      <p:grpSp>
        <p:nvGrpSpPr>
          <p:cNvPr id="5" name="Group 4">
            <a:extLst>
              <a:ext uri="{FF2B5EF4-FFF2-40B4-BE49-F238E27FC236}">
                <a16:creationId xmlns:a16="http://schemas.microsoft.com/office/drawing/2014/main" id="{AC445008-5887-F281-7317-1A9AB57BB495}"/>
              </a:ext>
            </a:extLst>
          </p:cNvPr>
          <p:cNvGrpSpPr/>
          <p:nvPr/>
        </p:nvGrpSpPr>
        <p:grpSpPr>
          <a:xfrm>
            <a:off x="7514577" y="139671"/>
            <a:ext cx="1458796" cy="1538924"/>
            <a:chOff x="7618839" y="36514"/>
            <a:chExt cx="1458796" cy="1538925"/>
          </a:xfrm>
        </p:grpSpPr>
        <p:pic>
          <p:nvPicPr>
            <p:cNvPr id="6" name="Picture 5" descr="Icon&#10;&#10;Description automatically generated">
              <a:extLst>
                <a:ext uri="{FF2B5EF4-FFF2-40B4-BE49-F238E27FC236}">
                  <a16:creationId xmlns:a16="http://schemas.microsoft.com/office/drawing/2014/main" id="{178B6418-4558-FA95-404A-53738D8F934E}"/>
                </a:ext>
              </a:extLst>
            </p:cNvPr>
            <p:cNvPicPr>
              <a:picLocks noChangeAspect="1"/>
            </p:cNvPicPr>
            <p:nvPr/>
          </p:nvPicPr>
          <p:blipFill>
            <a:blip r:embed="rId6"/>
            <a:stretch>
              <a:fillRect/>
            </a:stretch>
          </p:blipFill>
          <p:spPr>
            <a:xfrm>
              <a:off x="7827267" y="454830"/>
              <a:ext cx="1120608" cy="1120608"/>
            </a:xfrm>
            <a:prstGeom prst="ellipse">
              <a:avLst/>
            </a:prstGeom>
          </p:spPr>
        </p:pic>
        <p:sp>
          <p:nvSpPr>
            <p:cNvPr id="7" name="TextBox 6">
              <a:extLst>
                <a:ext uri="{FF2B5EF4-FFF2-40B4-BE49-F238E27FC236}">
                  <a16:creationId xmlns:a16="http://schemas.microsoft.com/office/drawing/2014/main" id="{870B5A57-6913-26D2-6471-B08DC8216E0C}"/>
                </a:ext>
              </a:extLst>
            </p:cNvPr>
            <p:cNvSpPr txBox="1"/>
            <p:nvPr/>
          </p:nvSpPr>
          <p:spPr>
            <a:xfrm>
              <a:off x="7618839" y="36514"/>
              <a:ext cx="1458796"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Accepting 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Patients</a:t>
              </a:r>
            </a:p>
          </p:txBody>
        </p:sp>
        <p:sp>
          <p:nvSpPr>
            <p:cNvPr id="8" name="Rectangle: Rounded Corners 7">
              <a:extLst>
                <a:ext uri="{FF2B5EF4-FFF2-40B4-BE49-F238E27FC236}">
                  <a16:creationId xmlns:a16="http://schemas.microsoft.com/office/drawing/2014/main" id="{75073BA8-72AD-6171-C25B-11CBD0FC6A4D}"/>
                </a:ext>
              </a:extLst>
            </p:cNvPr>
            <p:cNvSpPr/>
            <p:nvPr/>
          </p:nvSpPr>
          <p:spPr>
            <a:xfrm>
              <a:off x="7618839" y="36515"/>
              <a:ext cx="1458796" cy="1538924"/>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26211E22-EABD-E2F6-156A-069A4BA463A4}"/>
              </a:ext>
            </a:extLst>
          </p:cNvPr>
          <p:cNvSpPr txBox="1"/>
          <p:nvPr/>
        </p:nvSpPr>
        <p:spPr>
          <a:xfrm>
            <a:off x="319489" y="6581001"/>
            <a:ext cx="532447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https://www.ama-assn.org/about/research/health-workforce-mapper-app</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9577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C430C-287A-B23D-0996-E37B68BEC4D1}"/>
              </a:ext>
            </a:extLst>
          </p:cNvPr>
          <p:cNvSpPr txBox="1"/>
          <p:nvPr/>
        </p:nvSpPr>
        <p:spPr>
          <a:xfrm>
            <a:off x="170627" y="218616"/>
            <a:ext cx="737823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(concluded)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The American Medical Association’s Health Workforce Mapper has additional GIS data layers incorporating federally designated Health Resources &amp; Services Administration (HRSA) policy aggregations including Primary Care Health Professional Shortage Areas, Dental Care Health Professional Shortage Areas, Mental Health Care Professional Shortage Areas, and Medically Underserved Areas/Populations. For example, a data layer to the previous map of family/general practice physicians showing HRSA designated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Primary Care Health Professional Shortage Areas</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(See Figure 6 below) or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Medically Underserved Areas/Populations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(See Figure 7 below).</a:t>
            </a:r>
          </a:p>
        </p:txBody>
      </p:sp>
      <p:sp>
        <p:nvSpPr>
          <p:cNvPr id="33" name="TextBox 32">
            <a:extLst>
              <a:ext uri="{FF2B5EF4-FFF2-40B4-BE49-F238E27FC236}">
                <a16:creationId xmlns:a16="http://schemas.microsoft.com/office/drawing/2014/main" id="{BD36E2D2-972E-AA69-2E4C-1DE9EC2101E9}"/>
              </a:ext>
            </a:extLst>
          </p:cNvPr>
          <p:cNvSpPr txBox="1"/>
          <p:nvPr/>
        </p:nvSpPr>
        <p:spPr>
          <a:xfrm>
            <a:off x="149329" y="1556669"/>
            <a:ext cx="423295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Figure 6. MA Population Per Family/General Practice Providers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in  Primary Care Health Professional Shortage Areas* </a:t>
            </a:r>
          </a:p>
        </p:txBody>
      </p:sp>
      <p:sp>
        <p:nvSpPr>
          <p:cNvPr id="35" name="TextBox 34">
            <a:extLst>
              <a:ext uri="{FF2B5EF4-FFF2-40B4-BE49-F238E27FC236}">
                <a16:creationId xmlns:a16="http://schemas.microsoft.com/office/drawing/2014/main" id="{8BBC0FD0-AC94-C2D3-A525-B727F4A793CC}"/>
              </a:ext>
            </a:extLst>
          </p:cNvPr>
          <p:cNvSpPr txBox="1"/>
          <p:nvPr/>
        </p:nvSpPr>
        <p:spPr>
          <a:xfrm>
            <a:off x="269307" y="4045008"/>
            <a:ext cx="41129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Figure 7. MA Population Per Family/General Practice Provider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in Medically Underserved Areas/Population**</a:t>
            </a:r>
          </a:p>
        </p:txBody>
      </p:sp>
      <p:sp>
        <p:nvSpPr>
          <p:cNvPr id="3" name="TextBox 2">
            <a:extLst>
              <a:ext uri="{FF2B5EF4-FFF2-40B4-BE49-F238E27FC236}">
                <a16:creationId xmlns:a16="http://schemas.microsoft.com/office/drawing/2014/main" id="{0A92E7E8-1723-4A46-FECF-244B4B07E691}"/>
              </a:ext>
            </a:extLst>
          </p:cNvPr>
          <p:cNvSpPr txBox="1"/>
          <p:nvPr/>
        </p:nvSpPr>
        <p:spPr>
          <a:xfrm>
            <a:off x="4484686" y="2271604"/>
            <a:ext cx="44839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Primary Care Health Professional Shortage Areas (HPSA)</a:t>
            </a:r>
          </a:p>
        </p:txBody>
      </p:sp>
      <p:pic>
        <p:nvPicPr>
          <p:cNvPr id="5" name="Picture 4">
            <a:extLst>
              <a:ext uri="{FF2B5EF4-FFF2-40B4-BE49-F238E27FC236}">
                <a16:creationId xmlns:a16="http://schemas.microsoft.com/office/drawing/2014/main" id="{153BF267-5238-C457-6F26-7B76E96E8E8C}"/>
              </a:ext>
            </a:extLst>
          </p:cNvPr>
          <p:cNvPicPr>
            <a:picLocks noChangeAspect="1"/>
          </p:cNvPicPr>
          <p:nvPr/>
        </p:nvPicPr>
        <p:blipFill>
          <a:blip r:embed="rId2"/>
          <a:stretch>
            <a:fillRect/>
          </a:stretch>
        </p:blipFill>
        <p:spPr>
          <a:xfrm>
            <a:off x="7548863" y="117884"/>
            <a:ext cx="1481456" cy="1560711"/>
          </a:xfrm>
          <a:prstGeom prst="rect">
            <a:avLst/>
          </a:prstGeom>
        </p:spPr>
      </p:pic>
      <p:grpSp>
        <p:nvGrpSpPr>
          <p:cNvPr id="9" name="Group 8">
            <a:extLst>
              <a:ext uri="{FF2B5EF4-FFF2-40B4-BE49-F238E27FC236}">
                <a16:creationId xmlns:a16="http://schemas.microsoft.com/office/drawing/2014/main" id="{D2938F68-01AE-3828-665F-9BD4AADAF922}"/>
              </a:ext>
            </a:extLst>
          </p:cNvPr>
          <p:cNvGrpSpPr/>
          <p:nvPr/>
        </p:nvGrpSpPr>
        <p:grpSpPr>
          <a:xfrm>
            <a:off x="269307" y="4666260"/>
            <a:ext cx="3955055" cy="2133193"/>
            <a:chOff x="321963" y="4666260"/>
            <a:chExt cx="3955055" cy="2133193"/>
          </a:xfrm>
        </p:grpSpPr>
        <p:pic>
          <p:nvPicPr>
            <p:cNvPr id="30" name="Picture 29">
              <a:extLst>
                <a:ext uri="{FF2B5EF4-FFF2-40B4-BE49-F238E27FC236}">
                  <a16:creationId xmlns:a16="http://schemas.microsoft.com/office/drawing/2014/main" id="{E6198356-678D-4927-A541-04E0C05212A9}"/>
                </a:ext>
              </a:extLst>
            </p:cNvPr>
            <p:cNvPicPr>
              <a:picLocks noChangeAspect="1"/>
            </p:cNvPicPr>
            <p:nvPr/>
          </p:nvPicPr>
          <p:blipFill rotWithShape="1">
            <a:blip r:embed="rId3"/>
            <a:srcRect l="14940" t="14109" r="2410" b="6641"/>
            <a:stretch/>
          </p:blipFill>
          <p:spPr>
            <a:xfrm>
              <a:off x="321963" y="4666260"/>
              <a:ext cx="3955055" cy="2133193"/>
            </a:xfrm>
            <a:prstGeom prst="rect">
              <a:avLst/>
            </a:prstGeom>
          </p:spPr>
        </p:pic>
        <p:pic>
          <p:nvPicPr>
            <p:cNvPr id="6" name="Picture 5">
              <a:extLst>
                <a:ext uri="{FF2B5EF4-FFF2-40B4-BE49-F238E27FC236}">
                  <a16:creationId xmlns:a16="http://schemas.microsoft.com/office/drawing/2014/main" id="{3976C71D-42F9-F6C9-7FF6-7A91B486EF85}"/>
                </a:ext>
              </a:extLst>
            </p:cNvPr>
            <p:cNvPicPr>
              <a:picLocks noChangeAspect="1"/>
            </p:cNvPicPr>
            <p:nvPr/>
          </p:nvPicPr>
          <p:blipFill rotWithShape="1">
            <a:blip r:embed="rId4"/>
            <a:srcRect l="5903" t="78648" r="75301" b="9786"/>
            <a:stretch/>
          </p:blipFill>
          <p:spPr>
            <a:xfrm>
              <a:off x="381362" y="6499596"/>
              <a:ext cx="1634501" cy="279574"/>
            </a:xfrm>
            <a:prstGeom prst="rect">
              <a:avLst/>
            </a:prstGeom>
          </p:spPr>
        </p:pic>
      </p:grpSp>
      <p:grpSp>
        <p:nvGrpSpPr>
          <p:cNvPr id="8" name="Group 7">
            <a:extLst>
              <a:ext uri="{FF2B5EF4-FFF2-40B4-BE49-F238E27FC236}">
                <a16:creationId xmlns:a16="http://schemas.microsoft.com/office/drawing/2014/main" id="{37F73C94-9C79-2DA2-2AA4-5FE66DDC4484}"/>
              </a:ext>
            </a:extLst>
          </p:cNvPr>
          <p:cNvGrpSpPr/>
          <p:nvPr/>
        </p:nvGrpSpPr>
        <p:grpSpPr>
          <a:xfrm>
            <a:off x="269306" y="2040512"/>
            <a:ext cx="3955054" cy="2133192"/>
            <a:chOff x="275422" y="2108325"/>
            <a:chExt cx="3955054" cy="2133192"/>
          </a:xfrm>
        </p:grpSpPr>
        <p:pic>
          <p:nvPicPr>
            <p:cNvPr id="28" name="Picture 27">
              <a:extLst>
                <a:ext uri="{FF2B5EF4-FFF2-40B4-BE49-F238E27FC236}">
                  <a16:creationId xmlns:a16="http://schemas.microsoft.com/office/drawing/2014/main" id="{E9D83E76-DF0A-CAD7-AA68-F2200EBB3C95}"/>
                </a:ext>
              </a:extLst>
            </p:cNvPr>
            <p:cNvPicPr>
              <a:picLocks noChangeAspect="1"/>
            </p:cNvPicPr>
            <p:nvPr/>
          </p:nvPicPr>
          <p:blipFill rotWithShape="1">
            <a:blip r:embed="rId5"/>
            <a:srcRect l="15542" t="13534" r="1807" b="7216"/>
            <a:stretch/>
          </p:blipFill>
          <p:spPr>
            <a:xfrm>
              <a:off x="275422" y="2108325"/>
              <a:ext cx="3955054" cy="2133192"/>
            </a:xfrm>
            <a:prstGeom prst="rect">
              <a:avLst/>
            </a:prstGeom>
          </p:spPr>
        </p:pic>
        <p:pic>
          <p:nvPicPr>
            <p:cNvPr id="7" name="Picture 6">
              <a:extLst>
                <a:ext uri="{FF2B5EF4-FFF2-40B4-BE49-F238E27FC236}">
                  <a16:creationId xmlns:a16="http://schemas.microsoft.com/office/drawing/2014/main" id="{3BEC67F4-E129-C41A-55A7-4F4D903FD7FF}"/>
                </a:ext>
              </a:extLst>
            </p:cNvPr>
            <p:cNvPicPr>
              <a:picLocks noChangeAspect="1"/>
            </p:cNvPicPr>
            <p:nvPr/>
          </p:nvPicPr>
          <p:blipFill>
            <a:blip r:embed="rId6"/>
            <a:stretch>
              <a:fillRect/>
            </a:stretch>
          </p:blipFill>
          <p:spPr>
            <a:xfrm>
              <a:off x="321963" y="3922332"/>
              <a:ext cx="1633870" cy="280440"/>
            </a:xfrm>
            <a:prstGeom prst="rect">
              <a:avLst/>
            </a:prstGeom>
          </p:spPr>
        </p:pic>
      </p:grpSp>
      <p:sp>
        <p:nvSpPr>
          <p:cNvPr id="10" name="TextBox 9">
            <a:extLst>
              <a:ext uri="{FF2B5EF4-FFF2-40B4-BE49-F238E27FC236}">
                <a16:creationId xmlns:a16="http://schemas.microsoft.com/office/drawing/2014/main" id="{77C1215D-F38E-770D-2FD6-CE039D2EE32D}"/>
              </a:ext>
            </a:extLst>
          </p:cNvPr>
          <p:cNvSpPr txBox="1"/>
          <p:nvPr/>
        </p:nvSpPr>
        <p:spPr>
          <a:xfrm>
            <a:off x="4621663" y="4691339"/>
            <a:ext cx="425449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Medically Underserved Areas/Populations (MUA/P)</a:t>
            </a:r>
          </a:p>
        </p:txBody>
      </p:sp>
      <p:sp>
        <p:nvSpPr>
          <p:cNvPr id="11" name="TextBox 10">
            <a:extLst>
              <a:ext uri="{FF2B5EF4-FFF2-40B4-BE49-F238E27FC236}">
                <a16:creationId xmlns:a16="http://schemas.microsoft.com/office/drawing/2014/main" id="{55345FA7-DAC9-DA42-9D71-917966079E17}"/>
              </a:ext>
            </a:extLst>
          </p:cNvPr>
          <p:cNvSpPr txBox="1"/>
          <p:nvPr/>
        </p:nvSpPr>
        <p:spPr>
          <a:xfrm>
            <a:off x="4621663" y="2579381"/>
            <a:ext cx="4408656"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B1B"/>
                </a:solidFill>
                <a:effectLst/>
                <a:uLnTx/>
                <a:uFillTx/>
                <a:latin typeface="Source Sans Pro Web"/>
                <a:ea typeface="+mn-ea"/>
                <a:cs typeface="+mn-cs"/>
              </a:rPr>
              <a:t>HRSA defines a </a:t>
            </a:r>
            <a:r>
              <a:rPr kumimoji="0" lang="en-US" sz="1100" b="1" i="0" u="none" strike="noStrike" kern="1200" cap="none" spc="0" normalizeH="0" baseline="0" noProof="0" dirty="0">
                <a:ln>
                  <a:noFill/>
                </a:ln>
                <a:solidFill>
                  <a:srgbClr val="4472C4">
                    <a:lumMod val="75000"/>
                  </a:srgbClr>
                </a:solidFill>
                <a:effectLst/>
                <a:uLnTx/>
                <a:uFillTx/>
                <a:latin typeface="Source Sans Pro Web"/>
                <a:ea typeface="+mn-ea"/>
                <a:cs typeface="+mn-cs"/>
              </a:rPr>
              <a:t>geographic HPSA </a:t>
            </a:r>
            <a:r>
              <a:rPr kumimoji="0" lang="en-US" sz="1100" b="0" i="0" u="none" strike="noStrike" kern="1200" cap="none" spc="0" normalizeH="0" baseline="0" noProof="0" dirty="0">
                <a:ln>
                  <a:noFill/>
                </a:ln>
                <a:solidFill>
                  <a:srgbClr val="1B1B1B"/>
                </a:solidFill>
                <a:effectLst/>
                <a:uLnTx/>
                <a:uFillTx/>
                <a:latin typeface="Source Sans Pro Web"/>
                <a:ea typeface="+mn-ea"/>
                <a:cs typeface="+mn-cs"/>
              </a:rPr>
              <a:t>as a shortage of providers for an entire group of people within a defined geographic area and defines </a:t>
            </a:r>
            <a:r>
              <a:rPr kumimoji="0" lang="en-US" sz="1100" b="1" i="0" u="none" strike="noStrike" kern="1200" cap="none" spc="0" normalizeH="0" baseline="0" noProof="0" dirty="0">
                <a:ln>
                  <a:noFill/>
                </a:ln>
                <a:solidFill>
                  <a:srgbClr val="4472C4">
                    <a:lumMod val="75000"/>
                  </a:srgbClr>
                </a:solidFill>
                <a:effectLst/>
                <a:uLnTx/>
                <a:uFillTx/>
                <a:latin typeface="Source Sans Pro Web"/>
                <a:ea typeface="+mn-ea"/>
                <a:cs typeface="+mn-cs"/>
              </a:rPr>
              <a:t>population HPSA </a:t>
            </a:r>
            <a:r>
              <a:rPr kumimoji="0" lang="en-US" sz="1100" b="0" i="0" u="none" strike="noStrike" kern="1200" cap="none" spc="0" normalizeH="0" baseline="0" noProof="0" dirty="0">
                <a:ln>
                  <a:noFill/>
                </a:ln>
                <a:solidFill>
                  <a:srgbClr val="1B1B1B"/>
                </a:solidFill>
                <a:effectLst/>
                <a:uLnTx/>
                <a:uFillTx/>
                <a:latin typeface="Source Sans Pro Web"/>
                <a:ea typeface="+mn-ea"/>
                <a:cs typeface="+mn-cs"/>
              </a:rPr>
              <a:t>as a shortage of providers for a specific group of people within a defined geographic area (e.g., low-income, migrant farm workers).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B69F03-E1E3-CD26-5D9F-D422D1B7F64B}"/>
              </a:ext>
            </a:extLst>
          </p:cNvPr>
          <p:cNvSpPr txBox="1"/>
          <p:nvPr/>
        </p:nvSpPr>
        <p:spPr>
          <a:xfrm>
            <a:off x="4621663" y="4999116"/>
            <a:ext cx="4408656"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B1B"/>
                </a:solidFill>
                <a:effectLst/>
                <a:uLnTx/>
                <a:uFillTx/>
                <a:latin typeface="Source Sans Pro Web"/>
                <a:ea typeface="+mn-ea"/>
                <a:cs typeface="+mn-cs"/>
              </a:rPr>
              <a:t>HRSA defines </a:t>
            </a:r>
            <a:r>
              <a:rPr kumimoji="0" lang="en-US" sz="1100" b="1" i="0" u="none" strike="noStrike" kern="1200" cap="none" spc="0" normalizeH="0" baseline="0" noProof="0" dirty="0">
                <a:ln>
                  <a:noFill/>
                </a:ln>
                <a:solidFill>
                  <a:srgbClr val="4472C4">
                    <a:lumMod val="75000"/>
                  </a:srgbClr>
                </a:solidFill>
                <a:effectLst/>
                <a:uLnTx/>
                <a:uFillTx/>
                <a:latin typeface="Source Sans Pro Web"/>
                <a:ea typeface="+mn-ea"/>
                <a:cs typeface="+mn-cs"/>
              </a:rPr>
              <a:t>MUAs</a:t>
            </a:r>
            <a:r>
              <a:rPr kumimoji="0" lang="en-US" sz="1100" b="0" i="0" u="none" strike="noStrike" kern="1200" cap="none" spc="0" normalizeH="0" baseline="0" noProof="0" dirty="0">
                <a:ln>
                  <a:noFill/>
                </a:ln>
                <a:solidFill>
                  <a:srgbClr val="1B1B1B"/>
                </a:solidFill>
                <a:effectLst/>
                <a:uLnTx/>
                <a:uFillTx/>
                <a:latin typeface="Source Sans Pro Web"/>
                <a:ea typeface="+mn-ea"/>
                <a:cs typeface="+mn-cs"/>
              </a:rPr>
              <a:t> have a shortage of primary care health services within geographic areas such as counties or census tracts and defines </a:t>
            </a:r>
            <a:r>
              <a:rPr kumimoji="0" lang="en-US" sz="1100" b="1" i="0" u="none" strike="noStrike" kern="1200" cap="none" spc="0" normalizeH="0" baseline="0" noProof="0" dirty="0">
                <a:ln>
                  <a:noFill/>
                </a:ln>
                <a:solidFill>
                  <a:srgbClr val="4472C4">
                    <a:lumMod val="75000"/>
                  </a:srgbClr>
                </a:solidFill>
                <a:effectLst/>
                <a:uLnTx/>
                <a:uFillTx/>
                <a:latin typeface="Source Sans Pro Web"/>
                <a:ea typeface="+mn-ea"/>
                <a:cs typeface="+mn-cs"/>
              </a:rPr>
              <a:t>MUPs</a:t>
            </a:r>
            <a:r>
              <a:rPr kumimoji="0" lang="en-US" sz="1100" b="0" i="0" u="none" strike="noStrike" kern="1200" cap="none" spc="0" normalizeH="0" baseline="0" noProof="0" dirty="0">
                <a:ln>
                  <a:noFill/>
                </a:ln>
                <a:solidFill>
                  <a:srgbClr val="1B1B1B"/>
                </a:solidFill>
                <a:effectLst/>
                <a:uLnTx/>
                <a:uFillTx/>
                <a:latin typeface="Source Sans Pro Web"/>
                <a:ea typeface="+mn-ea"/>
                <a:cs typeface="+mn-cs"/>
              </a:rPr>
              <a:t> as a shortage of primary care health services for a specific population subset within a geographic area. These groups may face economic, cultural, or language barriers to health care. Some examples include people who area eligible for Medicaid or experiencing homeless.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A48D37B-C173-774B-91C1-6F5D7DA6E1DE}"/>
              </a:ext>
            </a:extLst>
          </p:cNvPr>
          <p:cNvSpPr txBox="1"/>
          <p:nvPr/>
        </p:nvSpPr>
        <p:spPr>
          <a:xfrm>
            <a:off x="4518974" y="6512425"/>
            <a:ext cx="452720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https://bhw.hrsa.gov/workforce-shortage-areas/shortage-designation</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6768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12266" y="63464"/>
            <a:ext cx="6959356" cy="10926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300" b="1" i="0" u="none" strike="noStrike" kern="1200" cap="none" spc="0" normalizeH="0" baseline="0" noProof="0" dirty="0">
                <a:ln>
                  <a:noFill/>
                </a:ln>
                <a:solidFill>
                  <a:srgbClr val="4472C4"/>
                </a:solidFill>
                <a:effectLst/>
                <a:uLnTx/>
                <a:uFillTx/>
                <a:latin typeface="Calibri Light" panose="020F0302020204030204"/>
                <a:ea typeface="+mn-ea"/>
                <a:cs typeface="+mn-cs"/>
              </a:rPr>
              <a:t>: In the MA APCD, I understand only one ZIP code per year is released in the member’s eligibility data. When linking the medical claims data to the eligibility ZIP code data for the purposes of obtaining ZIP code associated socioeconomic attributes, I link the “date of service from year” to the member eligibility year.  However, in the pharmacy claims data, it is unclear whether I should use the year the ‘prescription written year’ or the ‘prescription filled year.’</a:t>
            </a:r>
          </a:p>
        </p:txBody>
      </p:sp>
      <p:sp>
        <p:nvSpPr>
          <p:cNvPr id="9" name="TextBox 8">
            <a:extLst>
              <a:ext uri="{FF2B5EF4-FFF2-40B4-BE49-F238E27FC236}">
                <a16:creationId xmlns:a16="http://schemas.microsoft.com/office/drawing/2014/main" id="{B477A5B5-BC6A-7592-BBA7-A056DB094122}"/>
              </a:ext>
            </a:extLst>
          </p:cNvPr>
          <p:cNvSpPr txBox="1"/>
          <p:nvPr/>
        </p:nvSpPr>
        <p:spPr>
          <a:xfrm>
            <a:off x="112266" y="1131045"/>
            <a:ext cx="8802685"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The MA APCD pharmacy data filing specifications for the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Date Prescription Filled</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PC032</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have a higher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filing threshold than the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Date Prescription Written</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PC064</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See Table 1 below. </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Date Prescription Filled is 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Category A0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data element which means the data is required to be valid per Conditions and must meet threshold percent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with 0% variation. Therefore, for all pharmacy claim lines, the date prescription was filled should be present on 99%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records or the submission will fail</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 Date Prescription Written is a Category B</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data element which means the data is requested and monitored for errors but any variation from the percent filing threshold will not cause the submission to fail. While the completeness of the prescription written year field is over 80% (see Figure 1 below), the prescription written year from 2015-2017 was 99.99% complete and from 2018 to 2022 was 100% complete.</a:t>
            </a:r>
          </a:p>
        </p:txBody>
      </p:sp>
      <p:grpSp>
        <p:nvGrpSpPr>
          <p:cNvPr id="19" name="Group 18">
            <a:extLst>
              <a:ext uri="{FF2B5EF4-FFF2-40B4-BE49-F238E27FC236}">
                <a16:creationId xmlns:a16="http://schemas.microsoft.com/office/drawing/2014/main" id="{C432FEA4-26FB-7464-42F2-C0765DAA4398}"/>
              </a:ext>
            </a:extLst>
          </p:cNvPr>
          <p:cNvGrpSpPr/>
          <p:nvPr/>
        </p:nvGrpSpPr>
        <p:grpSpPr>
          <a:xfrm>
            <a:off x="7071622" y="63464"/>
            <a:ext cx="1928348" cy="1659830"/>
            <a:chOff x="7071622" y="63464"/>
            <a:chExt cx="1928348" cy="1659830"/>
          </a:xfrm>
        </p:grpSpPr>
        <p:pic>
          <p:nvPicPr>
            <p:cNvPr id="14" name="Picture 13" descr="Calendar&#10;&#10;Description automatically generated">
              <a:extLst>
                <a:ext uri="{FF2B5EF4-FFF2-40B4-BE49-F238E27FC236}">
                  <a16:creationId xmlns:a16="http://schemas.microsoft.com/office/drawing/2014/main" id="{5505A368-2835-48B9-F7CF-06AD678D0BA1}"/>
                </a:ext>
              </a:extLst>
            </p:cNvPr>
            <p:cNvPicPr>
              <a:picLocks noChangeAspect="1"/>
            </p:cNvPicPr>
            <p:nvPr/>
          </p:nvPicPr>
          <p:blipFill>
            <a:blip r:embed="rId2"/>
            <a:stretch>
              <a:fillRect/>
            </a:stretch>
          </p:blipFill>
          <p:spPr>
            <a:xfrm>
              <a:off x="7174621" y="406219"/>
              <a:ext cx="1688430" cy="1317075"/>
            </a:xfrm>
            <a:prstGeom prst="rect">
              <a:avLst/>
            </a:prstGeom>
          </p:spPr>
        </p:pic>
        <p:sp>
          <p:nvSpPr>
            <p:cNvPr id="18" name="TextBox 17">
              <a:extLst>
                <a:ext uri="{FF2B5EF4-FFF2-40B4-BE49-F238E27FC236}">
                  <a16:creationId xmlns:a16="http://schemas.microsoft.com/office/drawing/2014/main" id="{3105C4A7-79F1-42F6-F272-8C821D7ED480}"/>
                </a:ext>
              </a:extLst>
            </p:cNvPr>
            <p:cNvSpPr txBox="1"/>
            <p:nvPr/>
          </p:nvSpPr>
          <p:spPr>
            <a:xfrm>
              <a:off x="7071622" y="63464"/>
              <a:ext cx="192834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Prescription Dates</a:t>
              </a:r>
            </a:p>
          </p:txBody>
        </p:sp>
      </p:grpSp>
      <p:pic>
        <p:nvPicPr>
          <p:cNvPr id="2" name="Picture 1">
            <a:extLst>
              <a:ext uri="{FF2B5EF4-FFF2-40B4-BE49-F238E27FC236}">
                <a16:creationId xmlns:a16="http://schemas.microsoft.com/office/drawing/2014/main" id="{C0B97041-6E56-BBBA-71AC-70E82C875410}"/>
              </a:ext>
            </a:extLst>
          </p:cNvPr>
          <p:cNvPicPr>
            <a:picLocks noChangeAspect="1"/>
          </p:cNvPicPr>
          <p:nvPr/>
        </p:nvPicPr>
        <p:blipFill>
          <a:blip r:embed="rId3"/>
          <a:stretch>
            <a:fillRect/>
          </a:stretch>
        </p:blipFill>
        <p:spPr>
          <a:xfrm>
            <a:off x="807969" y="2763371"/>
            <a:ext cx="7421880" cy="937260"/>
          </a:xfrm>
          <a:prstGeom prst="rect">
            <a:avLst/>
          </a:prstGeom>
        </p:spPr>
      </p:pic>
      <p:sp>
        <p:nvSpPr>
          <p:cNvPr id="3" name="TextBox 2">
            <a:extLst>
              <a:ext uri="{FF2B5EF4-FFF2-40B4-BE49-F238E27FC236}">
                <a16:creationId xmlns:a16="http://schemas.microsoft.com/office/drawing/2014/main" id="{CAF6EEFC-E6B5-0122-0FC4-5D2D05C4E7AB}"/>
              </a:ext>
            </a:extLst>
          </p:cNvPr>
          <p:cNvSpPr txBox="1"/>
          <p:nvPr/>
        </p:nvSpPr>
        <p:spPr>
          <a:xfrm>
            <a:off x="826892" y="2485637"/>
            <a:ext cx="742530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Table 1. Comparison of Date Prescription Filled and Date Prescription Written Filing Specifications</a:t>
            </a:r>
          </a:p>
        </p:txBody>
      </p:sp>
      <p:graphicFrame>
        <p:nvGraphicFramePr>
          <p:cNvPr id="7" name="Chart 6">
            <a:extLst>
              <a:ext uri="{FF2B5EF4-FFF2-40B4-BE49-F238E27FC236}">
                <a16:creationId xmlns:a16="http://schemas.microsoft.com/office/drawing/2014/main" id="{C9291CEC-D8B6-8B4C-98A0-01FDBC044262}"/>
              </a:ext>
            </a:extLst>
          </p:cNvPr>
          <p:cNvGraphicFramePr/>
          <p:nvPr/>
        </p:nvGraphicFramePr>
        <p:xfrm>
          <a:off x="374867" y="4011418"/>
          <a:ext cx="8329352" cy="224402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816A1D02-E9A4-9D4F-CB46-39DC042A1D12}"/>
              </a:ext>
            </a:extLst>
          </p:cNvPr>
          <p:cNvSpPr txBox="1"/>
          <p:nvPr/>
        </p:nvSpPr>
        <p:spPr>
          <a:xfrm>
            <a:off x="607199" y="3775008"/>
            <a:ext cx="803963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1. Comparison of the Percent Completeness of Prescription Written Year and Prescription Filled Year</a:t>
            </a:r>
          </a:p>
        </p:txBody>
      </p:sp>
    </p:spTree>
    <p:extLst>
      <p:ext uri="{BB962C8B-B14F-4D97-AF65-F5344CB8AC3E}">
        <p14:creationId xmlns:p14="http://schemas.microsoft.com/office/powerpoint/2010/main" val="162437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a:t>
            </a:r>
            <a:r>
              <a:rPr lang="en-US" sz="2800"/>
              <a:t>Tuesday April, 25.</a:t>
            </a:r>
            <a:endParaRPr lang="en-US" sz="20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26243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2021 Updates</a:t>
            </a:r>
          </a:p>
          <a:p>
            <a:pPr marL="742950" lvl="1" indent="-285750">
              <a:buClr>
                <a:schemeClr val="accent1"/>
              </a:buClr>
              <a:buFont typeface="Wingdings" charset="2"/>
              <a:buChar char="§"/>
            </a:pPr>
            <a:r>
              <a:rPr lang="en-US" sz="2000" dirty="0">
                <a:solidFill>
                  <a:srgbClr val="63666A"/>
                </a:solidFill>
                <a:latin typeface="Arial"/>
                <a:cs typeface="Arial"/>
              </a:rPr>
              <a:t>FY21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Primary Care Providers</a:t>
            </a:r>
          </a:p>
          <a:p>
            <a:pPr marL="800100" lvl="1" indent="-342900">
              <a:buFont typeface="Wingdings" panose="05000000000000000000" pitchFamily="2" charset="2"/>
              <a:buChar char="Ø"/>
            </a:pPr>
            <a:r>
              <a:rPr lang="en-US" dirty="0">
                <a:solidFill>
                  <a:srgbClr val="63666A"/>
                </a:solidFill>
              </a:rPr>
              <a:t>Filtering for Accepting New Patients</a:t>
            </a:r>
          </a:p>
          <a:p>
            <a:pPr marL="800100" lvl="1" indent="-342900">
              <a:buFont typeface="Wingdings" panose="05000000000000000000" pitchFamily="2" charset="2"/>
              <a:buChar char="Ø"/>
            </a:pPr>
            <a:r>
              <a:rPr lang="en-US">
                <a:solidFill>
                  <a:srgbClr val="63666A"/>
                </a:solidFill>
              </a:rPr>
              <a:t>Provider </a:t>
            </a:r>
            <a:r>
              <a:rPr lang="en-US" dirty="0">
                <a:solidFill>
                  <a:srgbClr val="63666A"/>
                </a:solidFill>
              </a:rPr>
              <a:t>Specialty Search Tools</a:t>
            </a:r>
          </a:p>
          <a:p>
            <a:pPr marL="800100" lvl="1" indent="-342900">
              <a:buFont typeface="Wingdings" panose="05000000000000000000" pitchFamily="2" charset="2"/>
              <a:buChar char="Ø"/>
            </a:pPr>
            <a:r>
              <a:rPr lang="en-US">
                <a:solidFill>
                  <a:srgbClr val="63666A"/>
                </a:solidFill>
              </a:rPr>
              <a:t>Pharmacy </a:t>
            </a:r>
            <a:r>
              <a:rPr lang="en-US" dirty="0">
                <a:solidFill>
                  <a:srgbClr val="63666A"/>
                </a:solidFill>
              </a:rPr>
              <a:t>Claims Date Fields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2021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2021 Data </a:t>
            </a:r>
            <a:r>
              <a:rPr lang="en-US" sz="2000" dirty="0">
                <a:cs typeface="Arial"/>
              </a:rPr>
              <a:t>includes data on services from January 2017 – December 2021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2021</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304768" y="177477"/>
            <a:ext cx="7198440" cy="10926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300" b="1" i="0" u="none" strike="noStrike" kern="1200" cap="none" spc="0" normalizeH="0" baseline="0" noProof="0" dirty="0">
                <a:ln>
                  <a:noFill/>
                </a:ln>
                <a:solidFill>
                  <a:srgbClr val="4472C4"/>
                </a:solidFill>
                <a:effectLst/>
                <a:uLnTx/>
                <a:uFillTx/>
                <a:latin typeface="Calibri Light" panose="020F0302020204030204"/>
                <a:ea typeface="+mn-ea"/>
                <a:cs typeface="+mn-cs"/>
              </a:rPr>
              <a:t>: To what extent can the MA APCD provider data be used to determine changes over time in the volume of primary care providers (PCPs) accepting new patients?  I understand that some insurance carriers require members to select a PCP. Likewise, for insurance carriers not requiring PCP selection, the carriers can attribute a PCP to a member based on their own attribution method. Can these fields be used to determine changes in the volume of attributed PCPs accepting new patients?</a:t>
            </a:r>
          </a:p>
        </p:txBody>
      </p:sp>
      <p:sp>
        <p:nvSpPr>
          <p:cNvPr id="9" name="TextBox 8">
            <a:extLst>
              <a:ext uri="{FF2B5EF4-FFF2-40B4-BE49-F238E27FC236}">
                <a16:creationId xmlns:a16="http://schemas.microsoft.com/office/drawing/2014/main" id="{B477A5B5-BC6A-7592-BBA7-A056DB094122}"/>
              </a:ext>
            </a:extLst>
          </p:cNvPr>
          <p:cNvSpPr txBox="1"/>
          <p:nvPr/>
        </p:nvSpPr>
        <p:spPr>
          <a:xfrm>
            <a:off x="304768" y="1285448"/>
            <a:ext cx="8726965"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The MA APCD provider data table has a field called,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PCP Flag</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PV055</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The filing condition for the PCP Flag field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is if the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Provider ID Code</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PV034</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is a “Person”.  The provider table also has a field called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Accepting New Patients</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PV049</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The filing condition associated with reporting data in the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Accepting New Patients</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field is when the “Provider ID Code” (</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PV034</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is a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person</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(i.e., physician, clinician, orthodontist, or any individual licensed/certified to perform health care services),  a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facility</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(i.e., hospital, health center, long term care, rehabilitation or any building that is licensed to transact health care services), or a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professional group</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(i.e., collection of licensed/certified health care professionals practicing health care services under the same entity name and Federal Tax Identification Number).  Figure 1 below lists the coding options for the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PCP Flag</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Provider ID Code</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Accepting New Patients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fields. These fields can be used to determine PCPs accepting new patients and filtered by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State Code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PV019</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for Massachusetts providers, by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Provider Taxonomy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PV022</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(i.e., Family Medicine, Pediatrics, Internal Medicine, General Practice, Geriatrics) by count of distinct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National Provider Ids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PV039</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174622" y="6565106"/>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pSp>
        <p:nvGrpSpPr>
          <p:cNvPr id="11" name="Group 10">
            <a:extLst>
              <a:ext uri="{FF2B5EF4-FFF2-40B4-BE49-F238E27FC236}">
                <a16:creationId xmlns:a16="http://schemas.microsoft.com/office/drawing/2014/main" id="{86ABDD53-BFD9-76D9-7D95-3E826BC507A9}"/>
              </a:ext>
            </a:extLst>
          </p:cNvPr>
          <p:cNvGrpSpPr/>
          <p:nvPr/>
        </p:nvGrpSpPr>
        <p:grpSpPr>
          <a:xfrm>
            <a:off x="7572938" y="139005"/>
            <a:ext cx="1458796" cy="1538924"/>
            <a:chOff x="7618839" y="36514"/>
            <a:chExt cx="1458796" cy="1538925"/>
          </a:xfrm>
        </p:grpSpPr>
        <p:pic>
          <p:nvPicPr>
            <p:cNvPr id="7" name="Picture 6" descr="Icon&#10;&#10;Description automatically generated">
              <a:extLst>
                <a:ext uri="{FF2B5EF4-FFF2-40B4-BE49-F238E27FC236}">
                  <a16:creationId xmlns:a16="http://schemas.microsoft.com/office/drawing/2014/main" id="{0EB3074B-FAAC-B551-1E94-4CF1CDBF47E8}"/>
                </a:ext>
              </a:extLst>
            </p:cNvPr>
            <p:cNvPicPr>
              <a:picLocks noChangeAspect="1"/>
            </p:cNvPicPr>
            <p:nvPr/>
          </p:nvPicPr>
          <p:blipFill>
            <a:blip r:embed="rId2"/>
            <a:stretch>
              <a:fillRect/>
            </a:stretch>
          </p:blipFill>
          <p:spPr>
            <a:xfrm>
              <a:off x="7827267" y="454830"/>
              <a:ext cx="1120608" cy="1120608"/>
            </a:xfrm>
            <a:prstGeom prst="ellipse">
              <a:avLst/>
            </a:prstGeom>
          </p:spPr>
        </p:pic>
        <p:sp>
          <p:nvSpPr>
            <p:cNvPr id="8" name="TextBox 7">
              <a:extLst>
                <a:ext uri="{FF2B5EF4-FFF2-40B4-BE49-F238E27FC236}">
                  <a16:creationId xmlns:a16="http://schemas.microsoft.com/office/drawing/2014/main" id="{8B2ED4C1-9C06-2A6A-E934-E161D8471518}"/>
                </a:ext>
              </a:extLst>
            </p:cNvPr>
            <p:cNvSpPr txBox="1"/>
            <p:nvPr/>
          </p:nvSpPr>
          <p:spPr>
            <a:xfrm>
              <a:off x="7618839" y="36514"/>
              <a:ext cx="1458796"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Accepting 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Patients</a:t>
              </a:r>
            </a:p>
          </p:txBody>
        </p:sp>
        <p:sp>
          <p:nvSpPr>
            <p:cNvPr id="10" name="Rectangle: Rounded Corners 9">
              <a:extLst>
                <a:ext uri="{FF2B5EF4-FFF2-40B4-BE49-F238E27FC236}">
                  <a16:creationId xmlns:a16="http://schemas.microsoft.com/office/drawing/2014/main" id="{1B44EB39-77BC-6540-CCFF-66F7CE6A9245}"/>
                </a:ext>
              </a:extLst>
            </p:cNvPr>
            <p:cNvSpPr/>
            <p:nvPr/>
          </p:nvSpPr>
          <p:spPr>
            <a:xfrm>
              <a:off x="7618839" y="36515"/>
              <a:ext cx="1458796" cy="1538924"/>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6600F8B3-DEB8-B96F-C932-B60F52F663F4}"/>
              </a:ext>
            </a:extLst>
          </p:cNvPr>
          <p:cNvGrpSpPr/>
          <p:nvPr/>
        </p:nvGrpSpPr>
        <p:grpSpPr>
          <a:xfrm>
            <a:off x="606751" y="3278342"/>
            <a:ext cx="8229600" cy="3102123"/>
            <a:chOff x="606751" y="2973936"/>
            <a:chExt cx="8229600" cy="3102123"/>
          </a:xfrm>
        </p:grpSpPr>
        <p:graphicFrame>
          <p:nvGraphicFramePr>
            <p:cNvPr id="2" name="Diagram 1">
              <a:extLst>
                <a:ext uri="{FF2B5EF4-FFF2-40B4-BE49-F238E27FC236}">
                  <a16:creationId xmlns:a16="http://schemas.microsoft.com/office/drawing/2014/main" id="{C53D5BF8-C8C6-5D7B-F6FC-9F4C2CE0AAB6}"/>
                </a:ext>
              </a:extLst>
            </p:cNvPr>
            <p:cNvGraphicFramePr/>
            <p:nvPr/>
          </p:nvGraphicFramePr>
          <p:xfrm>
            <a:off x="931492" y="3054454"/>
            <a:ext cx="7614303" cy="289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37CBC78-2E88-889D-EBAA-8F2D93E1AF5D}"/>
                </a:ext>
              </a:extLst>
            </p:cNvPr>
            <p:cNvSpPr txBox="1"/>
            <p:nvPr/>
          </p:nvSpPr>
          <p:spPr>
            <a:xfrm>
              <a:off x="606751" y="2973936"/>
              <a:ext cx="8229600" cy="3102123"/>
            </a:xfrm>
            <a:prstGeom prst="rect">
              <a:avLst/>
            </a:prstGeom>
            <a:noFill/>
            <a:ln w="53975">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26C6AA30-1CC7-D326-3F50-3A61857B215E}"/>
              </a:ext>
            </a:extLst>
          </p:cNvPr>
          <p:cNvSpPr txBox="1"/>
          <p:nvPr/>
        </p:nvSpPr>
        <p:spPr>
          <a:xfrm>
            <a:off x="606751" y="2924424"/>
            <a:ext cx="801969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Figure 1. Flowchart of MA APCD Provider Table Fields for Analysis of Accepting New Patients</a:t>
            </a:r>
          </a:p>
        </p:txBody>
      </p:sp>
    </p:spTree>
    <p:extLst>
      <p:ext uri="{BB962C8B-B14F-4D97-AF65-F5344CB8AC3E}">
        <p14:creationId xmlns:p14="http://schemas.microsoft.com/office/powerpoint/2010/main" val="80572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399165" y="139006"/>
            <a:ext cx="7173773" cy="19543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It is important to note that carriers submit data on all providers, both active and inactive, excluding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inactives prior to January 2015.  Therefore, when analyzing providers by submission year and carrier,  filter for carrier specific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End Dates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1" i="1" u="none" strike="noStrike" kern="1200" cap="none" spc="0" normalizeH="0" baseline="0" noProof="0" dirty="0">
                <a:ln>
                  <a:noFill/>
                </a:ln>
                <a:solidFill>
                  <a:srgbClr val="FF0000"/>
                </a:solidFill>
                <a:effectLst/>
                <a:uLnTx/>
                <a:uFillTx/>
                <a:latin typeface="Calibri" panose="020F0502020204030204"/>
                <a:ea typeface="+mn-ea"/>
                <a:cs typeface="+mn-cs"/>
              </a:rPr>
              <a:t>PV038</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that are either null or greater than the year you are studying. The quality of data on the number of providers accepting new patients varies from year to year.  For example, Figures 2 and 3 below depict the volume of Massachusetts Family Physicians (taxonomy code 207Q00000X) and Internal Medicine Physicians (taxonomy code 207R00000X) accepting new patients. Decreases in the volume of providers coded as ‘Yes’ for accepting new patients are paralleled by increases in the use of  the coding option ‘Unknown’.  Also, due to the lack of Medicare fee-for-service data in the MA APCD, there could be a lower volume of family physicians who specialize in geriatrics in the provider data. For any current year of data, the Massachusetts Board of Registration in Medicine’s interactive website and the American Medical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Association’s Interactive website can be used to gauge provider volume differences with the MA APCD.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174622" y="6565106"/>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pSp>
        <p:nvGrpSpPr>
          <p:cNvPr id="11" name="Group 10">
            <a:extLst>
              <a:ext uri="{FF2B5EF4-FFF2-40B4-BE49-F238E27FC236}">
                <a16:creationId xmlns:a16="http://schemas.microsoft.com/office/drawing/2014/main" id="{86ABDD53-BFD9-76D9-7D95-3E826BC507A9}"/>
              </a:ext>
            </a:extLst>
          </p:cNvPr>
          <p:cNvGrpSpPr/>
          <p:nvPr/>
        </p:nvGrpSpPr>
        <p:grpSpPr>
          <a:xfrm>
            <a:off x="7572938" y="139005"/>
            <a:ext cx="1458796" cy="1538924"/>
            <a:chOff x="7618839" y="36514"/>
            <a:chExt cx="1458796" cy="1538925"/>
          </a:xfrm>
        </p:grpSpPr>
        <p:pic>
          <p:nvPicPr>
            <p:cNvPr id="7" name="Picture 6" descr="Icon&#10;&#10;Description automatically generated">
              <a:extLst>
                <a:ext uri="{FF2B5EF4-FFF2-40B4-BE49-F238E27FC236}">
                  <a16:creationId xmlns:a16="http://schemas.microsoft.com/office/drawing/2014/main" id="{0EB3074B-FAAC-B551-1E94-4CF1CDBF47E8}"/>
                </a:ext>
              </a:extLst>
            </p:cNvPr>
            <p:cNvPicPr>
              <a:picLocks noChangeAspect="1"/>
            </p:cNvPicPr>
            <p:nvPr/>
          </p:nvPicPr>
          <p:blipFill>
            <a:blip r:embed="rId2"/>
            <a:stretch>
              <a:fillRect/>
            </a:stretch>
          </p:blipFill>
          <p:spPr>
            <a:xfrm>
              <a:off x="7827267" y="454830"/>
              <a:ext cx="1120608" cy="1120608"/>
            </a:xfrm>
            <a:prstGeom prst="ellipse">
              <a:avLst/>
            </a:prstGeom>
          </p:spPr>
        </p:pic>
        <p:sp>
          <p:nvSpPr>
            <p:cNvPr id="8" name="TextBox 7">
              <a:extLst>
                <a:ext uri="{FF2B5EF4-FFF2-40B4-BE49-F238E27FC236}">
                  <a16:creationId xmlns:a16="http://schemas.microsoft.com/office/drawing/2014/main" id="{8B2ED4C1-9C06-2A6A-E934-E161D8471518}"/>
                </a:ext>
              </a:extLst>
            </p:cNvPr>
            <p:cNvSpPr txBox="1"/>
            <p:nvPr/>
          </p:nvSpPr>
          <p:spPr>
            <a:xfrm>
              <a:off x="7618839" y="36514"/>
              <a:ext cx="1458796"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Accepting 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Patients</a:t>
              </a:r>
            </a:p>
          </p:txBody>
        </p:sp>
        <p:sp>
          <p:nvSpPr>
            <p:cNvPr id="10" name="Rectangle: Rounded Corners 9">
              <a:extLst>
                <a:ext uri="{FF2B5EF4-FFF2-40B4-BE49-F238E27FC236}">
                  <a16:creationId xmlns:a16="http://schemas.microsoft.com/office/drawing/2014/main" id="{1B44EB39-77BC-6540-CCFF-66F7CE6A9245}"/>
                </a:ext>
              </a:extLst>
            </p:cNvPr>
            <p:cNvSpPr/>
            <p:nvPr/>
          </p:nvSpPr>
          <p:spPr>
            <a:xfrm>
              <a:off x="7618839" y="36515"/>
              <a:ext cx="1458796" cy="1538924"/>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4" name="Chart 3">
            <a:extLst>
              <a:ext uri="{FF2B5EF4-FFF2-40B4-BE49-F238E27FC236}">
                <a16:creationId xmlns:a16="http://schemas.microsoft.com/office/drawing/2014/main" id="{FF32A648-5146-BC46-94F5-9C0E60174885}"/>
              </a:ext>
            </a:extLst>
          </p:cNvPr>
          <p:cNvGraphicFramePr/>
          <p:nvPr/>
        </p:nvGraphicFramePr>
        <p:xfrm>
          <a:off x="323273" y="2199490"/>
          <a:ext cx="8377382" cy="20252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397C52C-76B5-550B-3A14-2DE45D2317E4}"/>
              </a:ext>
            </a:extLst>
          </p:cNvPr>
          <p:cNvSpPr txBox="1"/>
          <p:nvPr/>
        </p:nvSpPr>
        <p:spPr>
          <a:xfrm>
            <a:off x="399165" y="1930271"/>
            <a:ext cx="715253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2. MA APCD Provider Data on Massachusetts Family Physicians Accepting New Patients</a:t>
            </a:r>
          </a:p>
        </p:txBody>
      </p:sp>
      <p:graphicFrame>
        <p:nvGraphicFramePr>
          <p:cNvPr id="6" name="Chart 5">
            <a:extLst>
              <a:ext uri="{FF2B5EF4-FFF2-40B4-BE49-F238E27FC236}">
                <a16:creationId xmlns:a16="http://schemas.microsoft.com/office/drawing/2014/main" id="{A87906D1-A070-F4E5-BC5D-376AA41EE68D}"/>
              </a:ext>
            </a:extLst>
          </p:cNvPr>
          <p:cNvGraphicFramePr/>
          <p:nvPr/>
        </p:nvGraphicFramePr>
        <p:xfrm>
          <a:off x="323273" y="4539831"/>
          <a:ext cx="8377382" cy="202527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F780B20-8D79-E743-28BC-4DFCD5897D82}"/>
              </a:ext>
            </a:extLst>
          </p:cNvPr>
          <p:cNvSpPr txBox="1"/>
          <p:nvPr/>
        </p:nvSpPr>
        <p:spPr>
          <a:xfrm>
            <a:off x="399165" y="4301709"/>
            <a:ext cx="798718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3. MA APCD Provider Data on Massachusetts Internal Medicine Physicians Accepting New Patients</a:t>
            </a:r>
          </a:p>
        </p:txBody>
      </p:sp>
    </p:spTree>
    <p:extLst>
      <p:ext uri="{BB962C8B-B14F-4D97-AF65-F5344CB8AC3E}">
        <p14:creationId xmlns:p14="http://schemas.microsoft.com/office/powerpoint/2010/main" val="268973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2CAC2AD-CB6C-81CF-BDE2-229889CF3B8F}"/>
              </a:ext>
            </a:extLst>
          </p:cNvPr>
          <p:cNvGrpSpPr/>
          <p:nvPr/>
        </p:nvGrpSpPr>
        <p:grpSpPr>
          <a:xfrm>
            <a:off x="7174622" y="6565106"/>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sp>
        <p:nvSpPr>
          <p:cNvPr id="2" name="TextBox 1">
            <a:extLst>
              <a:ext uri="{FF2B5EF4-FFF2-40B4-BE49-F238E27FC236}">
                <a16:creationId xmlns:a16="http://schemas.microsoft.com/office/drawing/2014/main" id="{65BC430C-287A-B23D-0996-E37B68BEC4D1}"/>
              </a:ext>
            </a:extLst>
          </p:cNvPr>
          <p:cNvSpPr txBox="1"/>
          <p:nvPr/>
        </p:nvSpPr>
        <p:spPr>
          <a:xfrm>
            <a:off x="153967" y="197905"/>
            <a:ext cx="736385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The Massachusetts Board of Registration of Medicine’s interactive website at: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https://www.mass.gov/check-a-physician-profile-findmydoctormassgov</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has selection options for searching physicians by medical specialty which includes a ‘Yes/No’ option for whether the physician is accepting new patients (see Figure 4 below). The MA APCD year 2022 provider data indicated that </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2,637</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Massachusetts Family Physicians were Accepting New Patients (as shown in Figure 1 on the previous page). The Massachusetts Board of Registration of Medicine’s Verification Site indicates that </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2,665</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Massachusetts Family Physicians are Accepting New Patients. </a:t>
            </a:r>
          </a:p>
        </p:txBody>
      </p:sp>
      <p:grpSp>
        <p:nvGrpSpPr>
          <p:cNvPr id="18" name="Group 17">
            <a:extLst>
              <a:ext uri="{FF2B5EF4-FFF2-40B4-BE49-F238E27FC236}">
                <a16:creationId xmlns:a16="http://schemas.microsoft.com/office/drawing/2014/main" id="{A5185715-0DA7-B6E0-A1C6-A58A12F0ACAB}"/>
              </a:ext>
            </a:extLst>
          </p:cNvPr>
          <p:cNvGrpSpPr/>
          <p:nvPr/>
        </p:nvGrpSpPr>
        <p:grpSpPr>
          <a:xfrm>
            <a:off x="153967" y="1861072"/>
            <a:ext cx="8676268" cy="4882813"/>
            <a:chOff x="153967" y="1861072"/>
            <a:chExt cx="8676268" cy="4882813"/>
          </a:xfrm>
        </p:grpSpPr>
        <p:pic>
          <p:nvPicPr>
            <p:cNvPr id="5" name="Picture 4">
              <a:extLst>
                <a:ext uri="{FF2B5EF4-FFF2-40B4-BE49-F238E27FC236}">
                  <a16:creationId xmlns:a16="http://schemas.microsoft.com/office/drawing/2014/main" id="{14DF4AC5-5D02-C1DD-85C3-C1210A8E7287}"/>
                </a:ext>
              </a:extLst>
            </p:cNvPr>
            <p:cNvPicPr>
              <a:picLocks noChangeAspect="1"/>
            </p:cNvPicPr>
            <p:nvPr/>
          </p:nvPicPr>
          <p:blipFill rotWithShape="1">
            <a:blip r:embed="rId3"/>
            <a:srcRect l="947" t="6088" r="2043" b="12154"/>
            <a:stretch/>
          </p:blipFill>
          <p:spPr>
            <a:xfrm>
              <a:off x="153967" y="1861072"/>
              <a:ext cx="8676268" cy="4520891"/>
            </a:xfrm>
            <a:prstGeom prst="rect">
              <a:avLst/>
            </a:prstGeom>
          </p:spPr>
        </p:pic>
        <p:sp>
          <p:nvSpPr>
            <p:cNvPr id="3" name="Oval 2">
              <a:extLst>
                <a:ext uri="{FF2B5EF4-FFF2-40B4-BE49-F238E27FC236}">
                  <a16:creationId xmlns:a16="http://schemas.microsoft.com/office/drawing/2014/main" id="{74AEBF49-7588-1249-22E1-AAB267A24B80}"/>
                </a:ext>
              </a:extLst>
            </p:cNvPr>
            <p:cNvSpPr/>
            <p:nvPr/>
          </p:nvSpPr>
          <p:spPr>
            <a:xfrm>
              <a:off x="5255581" y="5788241"/>
              <a:ext cx="922112" cy="955644"/>
            </a:xfrm>
            <a:prstGeom prst="ellipse">
              <a:avLst/>
            </a:prstGeom>
            <a:solidFill>
              <a:srgbClr val="FFFF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AAAAF6A-805F-AA2C-9C42-E6EC3865653C}"/>
                </a:ext>
              </a:extLst>
            </p:cNvPr>
            <p:cNvSpPr/>
            <p:nvPr/>
          </p:nvSpPr>
          <p:spPr>
            <a:xfrm>
              <a:off x="3719744" y="4616388"/>
              <a:ext cx="1713390" cy="159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256C3B6D-B46D-CFF6-4C9B-CD039CF1473A}"/>
              </a:ext>
            </a:extLst>
          </p:cNvPr>
          <p:cNvSpPr txBox="1"/>
          <p:nvPr/>
        </p:nvSpPr>
        <p:spPr>
          <a:xfrm>
            <a:off x="153967" y="1615611"/>
            <a:ext cx="772096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Figure 4. Massachusetts Board of Registration in Medicine (BORIM) Physician License Verification Site</a:t>
            </a:r>
          </a:p>
        </p:txBody>
      </p:sp>
      <p:grpSp>
        <p:nvGrpSpPr>
          <p:cNvPr id="9" name="Group 8">
            <a:extLst>
              <a:ext uri="{FF2B5EF4-FFF2-40B4-BE49-F238E27FC236}">
                <a16:creationId xmlns:a16="http://schemas.microsoft.com/office/drawing/2014/main" id="{CEF5283F-E011-0654-D142-1F4126109876}"/>
              </a:ext>
            </a:extLst>
          </p:cNvPr>
          <p:cNvGrpSpPr/>
          <p:nvPr/>
        </p:nvGrpSpPr>
        <p:grpSpPr>
          <a:xfrm>
            <a:off x="7572938" y="139005"/>
            <a:ext cx="1458796" cy="1538924"/>
            <a:chOff x="7618839" y="36514"/>
            <a:chExt cx="1458796" cy="1538925"/>
          </a:xfrm>
        </p:grpSpPr>
        <p:pic>
          <p:nvPicPr>
            <p:cNvPr id="12" name="Picture 11" descr="Icon&#10;&#10;Description automatically generated">
              <a:extLst>
                <a:ext uri="{FF2B5EF4-FFF2-40B4-BE49-F238E27FC236}">
                  <a16:creationId xmlns:a16="http://schemas.microsoft.com/office/drawing/2014/main" id="{58FAAEDE-3B31-B646-A320-68049C7639DB}"/>
                </a:ext>
              </a:extLst>
            </p:cNvPr>
            <p:cNvPicPr>
              <a:picLocks noChangeAspect="1"/>
            </p:cNvPicPr>
            <p:nvPr/>
          </p:nvPicPr>
          <p:blipFill>
            <a:blip r:embed="rId4"/>
            <a:stretch>
              <a:fillRect/>
            </a:stretch>
          </p:blipFill>
          <p:spPr>
            <a:xfrm>
              <a:off x="7827267" y="454830"/>
              <a:ext cx="1120608" cy="1120608"/>
            </a:xfrm>
            <a:prstGeom prst="ellipse">
              <a:avLst/>
            </a:prstGeom>
          </p:spPr>
        </p:pic>
        <p:sp>
          <p:nvSpPr>
            <p:cNvPr id="13" name="TextBox 12">
              <a:extLst>
                <a:ext uri="{FF2B5EF4-FFF2-40B4-BE49-F238E27FC236}">
                  <a16:creationId xmlns:a16="http://schemas.microsoft.com/office/drawing/2014/main" id="{FD88A948-8057-4BF8-E3D1-7E458533CA0A}"/>
                </a:ext>
              </a:extLst>
            </p:cNvPr>
            <p:cNvSpPr txBox="1"/>
            <p:nvPr/>
          </p:nvSpPr>
          <p:spPr>
            <a:xfrm>
              <a:off x="7618839" y="36514"/>
              <a:ext cx="1458796"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Accepting 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Patients</a:t>
              </a:r>
            </a:p>
          </p:txBody>
        </p:sp>
        <p:sp>
          <p:nvSpPr>
            <p:cNvPr id="14" name="Rectangle: Rounded Corners 13">
              <a:extLst>
                <a:ext uri="{FF2B5EF4-FFF2-40B4-BE49-F238E27FC236}">
                  <a16:creationId xmlns:a16="http://schemas.microsoft.com/office/drawing/2014/main" id="{1448F2A5-2642-0058-5707-B8D160AFA34E}"/>
                </a:ext>
              </a:extLst>
            </p:cNvPr>
            <p:cNvSpPr/>
            <p:nvPr/>
          </p:nvSpPr>
          <p:spPr>
            <a:xfrm>
              <a:off x="7618839" y="36515"/>
              <a:ext cx="1458796" cy="1538924"/>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3020213"/>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6120</TotalTime>
  <Words>2113</Words>
  <Application>Microsoft Office PowerPoint</Application>
  <PresentationFormat>On-screen Show (4:3)</PresentationFormat>
  <Paragraphs>135</Paragraphs>
  <Slides>16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Narrow</vt:lpstr>
      <vt:lpstr>Calibri</vt:lpstr>
      <vt:lpstr>Calibri Light</vt:lpstr>
      <vt:lpstr>myriad-pro</vt:lpstr>
      <vt:lpstr>Source Sans Pro Web</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229</cp:revision>
  <cp:lastPrinted>2019-07-23T18:41:08Z</cp:lastPrinted>
  <dcterms:created xsi:type="dcterms:W3CDTF">2018-01-09T20:21:29Z</dcterms:created>
  <dcterms:modified xsi:type="dcterms:W3CDTF">2023-03-23T17:02:58Z</dcterms:modified>
</cp:coreProperties>
</file>