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96" r:id="rId2"/>
    <p:sldMasterId id="2147483697" r:id="rId3"/>
  </p:sldMasterIdLst>
  <p:notesMasterIdLst>
    <p:notesMasterId r:id="rId5"/>
  </p:notesMasterIdLst>
  <p:handoutMasterIdLst>
    <p:handoutMasterId r:id="rId6"/>
  </p:handoutMasterIdLst>
  <p:sldIdLst>
    <p:sldId id="679" r:id="rId4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73">
          <p15:clr>
            <a:srgbClr val="A4A3A4"/>
          </p15:clr>
        </p15:guide>
        <p15:guide id="2" pos="11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91" autoAdjust="0"/>
    <p:restoredTop sz="80686" autoAdjust="0"/>
  </p:normalViewPr>
  <p:slideViewPr>
    <p:cSldViewPr snapToGrid="0" snapToObjects="1" showGuides="1">
      <p:cViewPr varScale="1">
        <p:scale>
          <a:sx n="87" d="100"/>
          <a:sy n="87" d="100"/>
        </p:scale>
        <p:origin x="2034" y="96"/>
      </p:cViewPr>
      <p:guideLst>
        <p:guide orient="horz" pos="973"/>
        <p:guide pos="1188"/>
      </p:guideLst>
    </p:cSldViewPr>
  </p:slideViewPr>
  <p:outlineViewPr>
    <p:cViewPr>
      <p:scale>
        <a:sx n="33" d="100"/>
        <a:sy n="33" d="100"/>
      </p:scale>
      <p:origin x="30" y="115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>
              <a:defRPr sz="1200"/>
            </a:lvl1pPr>
          </a:lstStyle>
          <a:p>
            <a:fld id="{68947E9A-3C6F-41DD-BBC5-2694D84AAA9E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>
              <a:defRPr sz="1200"/>
            </a:lvl1pPr>
          </a:lstStyle>
          <a:p>
            <a:fld id="{85CE1E24-110A-4009-8ADF-6D5C1F3C4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96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/>
          <a:lstStyle>
            <a:lvl1pPr algn="r">
              <a:defRPr sz="1200"/>
            </a:lvl1pPr>
          </a:lstStyle>
          <a:p>
            <a:fld id="{2EB98B30-1BD2-4536-9459-AC41928C2B41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0" tIns="46586" rIns="93170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0" tIns="46586" rIns="93170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 anchor="b"/>
          <a:lstStyle>
            <a:lvl1pPr algn="r">
              <a:defRPr sz="1200"/>
            </a:lvl1pPr>
          </a:lstStyle>
          <a:p>
            <a:fld id="{8904872D-EBD7-405C-8347-3ECF78F409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15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900590"/>
            <a:ext cx="7611814" cy="2687792"/>
          </a:xfrm>
        </p:spPr>
        <p:txBody>
          <a:bodyPr/>
          <a:lstStyle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2548CC2D-D126-AE45-A823-B3BC8C3553AC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1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018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615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004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869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char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866138"/>
            <a:ext cx="7734717" cy="12310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Bullet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959155" y="3195638"/>
            <a:ext cx="6915150" cy="272097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177842BD-5C13-F640-91D6-10A494791A7D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1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956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918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47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20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65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267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7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704850" y="6351588"/>
            <a:ext cx="8020050" cy="381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1195388"/>
            <a:ext cx="81470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4850" y="1903413"/>
            <a:ext cx="82296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29300" y="63500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991A67FE-21E2-BA4B-95F0-61DAAE58B1B4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Times"/>
          <a:ea typeface="ＭＳ Ｐゴシック" charset="0"/>
          <a:cs typeface="Times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473" y="166053"/>
            <a:ext cx="915987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0185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200" b="0" kern="1200">
          <a:solidFill>
            <a:schemeClr val="tx1"/>
          </a:solidFill>
          <a:latin typeface="Arial" panose="020B0604020202020204" pitchFamily="34" charset="0"/>
          <a:ea typeface="ＭＳ Ｐゴシック" charset="0"/>
          <a:cs typeface="Arial" panose="020B0604020202020204" pitchFamily="34" charset="0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2/21/2022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5218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" y="0"/>
            <a:ext cx="6781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u="sng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Question</a:t>
            </a:r>
            <a:r>
              <a:rPr lang="en-US" sz="1400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: </a:t>
            </a:r>
            <a:r>
              <a:rPr lang="en-US" sz="1400" b="1" i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I am in the process of applying for NIH grant to use the Case Mix data to conduct pediatric injury surveillance. ICD-10-CM expanded the number of cause diagnosis codes related to injury wounds from bites and I want to be able to provide information in my grant narrative  on whether hospitals are using the full range of bite related codes.</a:t>
            </a:r>
          </a:p>
        </p:txBody>
      </p:sp>
      <p:pic>
        <p:nvPicPr>
          <p:cNvPr id="1026" name="Picture 2" descr="Image result for cat bi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52400"/>
            <a:ext cx="1981200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puppies who b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752600"/>
            <a:ext cx="1981200" cy="1316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mosquito bi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352800"/>
            <a:ext cx="1981200" cy="132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76200" y="914400"/>
            <a:ext cx="6934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Answer</a:t>
            </a:r>
            <a:r>
              <a:rPr lang="en-US" sz="1200" b="1" dirty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:  </a:t>
            </a:r>
            <a:r>
              <a:rPr lang="en-US" sz="1200" i="1" dirty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Yes, the hospitals appear to be using the full range of  the ICD-10-CM bite codes. We looked at the outpatient emergency department data (ED) for FY2016 to determine the extent to which bite codes were being used and </a:t>
            </a:r>
            <a:r>
              <a:rPr lang="en-US" sz="1200" b="1" i="1" u="sng" dirty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for one year alone,  444 different ICD-10-CM bite codes were for used </a:t>
            </a:r>
            <a:r>
              <a:rPr lang="en-US" sz="1200" i="1" dirty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for over 30,000 bite related ED visits.  The codes include bite related  </a:t>
            </a:r>
            <a:r>
              <a:rPr lang="en-US" sz="1200" b="1" i="1" dirty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W-Codes (See Table 1 below) </a:t>
            </a:r>
            <a:r>
              <a:rPr lang="en-US" sz="1200" i="1" dirty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and extensive use of</a:t>
            </a:r>
            <a:r>
              <a:rPr lang="en-US" sz="1200" b="1" i="1" dirty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 S-Codes.</a:t>
            </a:r>
            <a:endParaRPr lang="en-US" sz="1200" dirty="0">
              <a:solidFill>
                <a:schemeClr val="tx2"/>
              </a:solidFill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430618"/>
              </p:ext>
            </p:extLst>
          </p:nvPr>
        </p:nvGraphicFramePr>
        <p:xfrm>
          <a:off x="304800" y="1981200"/>
          <a:ext cx="6456556" cy="46744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0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2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3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ICD-10-CM Code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Full Description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Rank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W57XXXA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or stung by nonvenomous insect and other nonvenomous arthropods,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W540XXA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dog,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W5501XA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cat,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W540XXD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dog, subsequent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W5501XD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cat, subsequent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W5581XA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other mammals,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W5321XA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squirrel,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W5381XA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other rodent,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W57XXXD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or stung by nonvenomous insect and other nonvenomous arthropods, subsequent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W5311XA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rat,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W5301XA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mouse,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11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W5551XA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raccoon,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12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86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W5511XA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horse,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13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W5541XA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pig,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W6101XA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parrot,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W5651XA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other fish,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W6191XA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other birds,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17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W503XXD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Accidental bite by another person, subsequent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W5541XD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pig, subsequent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W5581XD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other mammals, subsequent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W5531XA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other hoof stock,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21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W5911XA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nonvenomous snake,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22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W540XXS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dog, sequela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23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W5501XS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cat, sequela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W5551XD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raccoon, subsequent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W5681XA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other nonvenomous marine animals,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W5901XA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nonvenomous lizards,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27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W5301XD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Bitten by mouse, subsequent encounter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W6151XA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Bitten by goose,</a:t>
                      </a:r>
                      <a:r>
                        <a:rPr lang="en-US" sz="9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initial encounter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</a:p>
                  </a:txBody>
                  <a:tcPr marL="55518" marR="55518" marT="0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1752600"/>
            <a:ext cx="5834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Table 1. FY2016 Outpatient ED Visit Top ICD-10-CM W-Codes related to Bites</a:t>
            </a:r>
          </a:p>
        </p:txBody>
      </p:sp>
      <p:pic>
        <p:nvPicPr>
          <p:cNvPr id="1032" name="Picture 8" descr="Image result for baby raccoon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68" r="11632"/>
          <a:stretch/>
        </p:blipFill>
        <p:spPr bwMode="auto">
          <a:xfrm>
            <a:off x="7010400" y="4876800"/>
            <a:ext cx="1981200" cy="1694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368344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HIT January 2014.potx</Template>
  <TotalTime>22997</TotalTime>
  <Words>423</Words>
  <Application>Microsoft Office PowerPoint</Application>
  <PresentationFormat>On-screen Show (4:3)</PresentationFormat>
  <Paragraphs>93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Times</vt:lpstr>
      <vt:lpstr>Wingdings</vt:lpstr>
      <vt:lpstr>content option A</vt:lpstr>
      <vt:lpstr>1_content option 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 Team Meeting</dc:title>
  <dc:creator>Bob Kramer</dc:creator>
  <cp:lastModifiedBy>Sylvia Hobbs</cp:lastModifiedBy>
  <cp:revision>478</cp:revision>
  <cp:lastPrinted>2018-08-28T18:28:09Z</cp:lastPrinted>
  <dcterms:created xsi:type="dcterms:W3CDTF">2014-04-22T00:14:56Z</dcterms:created>
  <dcterms:modified xsi:type="dcterms:W3CDTF">2022-02-21T17:40:33Z</dcterms:modified>
</cp:coreProperties>
</file>