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8E03C-ACD0-4CE8-887F-3EA9588CAB42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C4DD6-BDCA-45AE-9F39-50F755519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36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31AE33F3-6721-4DE1-8E3D-6596CD292A60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F60801B-BED6-486F-BFF7-C076B75BDBEC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903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C293E6DE-68C7-4B9D-B15D-603B60CCD710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0977E721-CAE9-4B10-9D8A-4B9A67136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9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F8AD8B9-5C06-457A-AA5F-19427D85D867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FC9D908-084B-4E98-A4C2-D67C58FC2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95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8FEA419E-CED5-4632-9EA9-FFA0773BC12A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86BF216-FD7C-4D37-BD97-44A01C9A8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57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DC72B338-A8C7-497B-9582-18D0BF868C43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32DB389B-4A04-4A1C-AD77-515B2322A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6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573088" y="1692275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9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573088" y="1692275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97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0AC20E63-18EC-41EF-8F75-CCA3523527D4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0337E39B-A037-4D18-9B5A-D153F445C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0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ACA179D-0FC1-4116-A932-15EC4FBB9D15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53687F1-4F15-4793-8182-C76C5BBA8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4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8C699859-C795-4860-8FFE-7B298D8501F1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80FBABE4-6B2A-4A5C-9EE9-D4B746EFF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9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C81BBB6-CB06-45C1-A6B2-B992924B5272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06BF53ED-C5AD-4977-AA9F-4AE20ADEE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4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35C485B1-EFF2-4808-ADDB-C12E16E5CB17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640A786A-53A8-41AF-8E77-50F48CA6E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7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DD164EBC-586E-45F8-8BB8-04AD962E4F72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D490793B-17A1-49A1-80E3-209D55458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6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4C3A54B-6085-4CCF-ABEE-AF0AEBA92B32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04992F31-1442-4FFC-9D64-53D93CDE1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8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546100" y="2497138"/>
            <a:ext cx="803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Title</a:t>
            </a:r>
            <a:br>
              <a:rPr lang="en-US" altLang="en-US" smtClean="0"/>
            </a:br>
            <a:r>
              <a:rPr lang="en-US" altLang="en-US" smtClean="0"/>
              <a:t>Title 2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076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Name, Position Title  |  Date</a:t>
            </a:r>
          </a:p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446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861F48-9169-4A55-BDB6-9D7ACF514743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1F3F6E-56F1-40E3-A062-766DD848BE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9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pcd.data@state.ma.us" TargetMode="External"/><Relationship Id="rId2" Type="http://schemas.openxmlformats.org/officeDocument/2006/relationships/hyperlink" Target="mailto:casemix.data@state.ma.us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Case Mix Questions</a:t>
            </a:r>
            <a:br>
              <a:rPr lang="en-US" sz="4400" b="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r>
              <a:rPr lang="en-US" sz="3600" b="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Slides from User Workgroups</a:t>
            </a:r>
            <a:endParaRPr lang="en-US" alt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129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ctrTitle"/>
          </p:nvPr>
        </p:nvSpPr>
        <p:spPr>
          <a:xfrm>
            <a:off x="460375" y="571500"/>
            <a:ext cx="7772400" cy="1017588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User Questions – Multiple Use</a:t>
            </a:r>
          </a:p>
        </p:txBody>
      </p:sp>
      <p:sp>
        <p:nvSpPr>
          <p:cNvPr id="126979" name="Subtitle 2"/>
          <p:cNvSpPr>
            <a:spLocks noGrp="1"/>
          </p:cNvSpPr>
          <p:nvPr>
            <p:ph type="subTitle" idx="1"/>
          </p:nvPr>
        </p:nvSpPr>
        <p:spPr>
          <a:xfrm>
            <a:off x="485775" y="1895475"/>
            <a:ext cx="7761288" cy="4119563"/>
          </a:xfrm>
        </p:spPr>
        <p:txBody>
          <a:bodyPr/>
          <a:lstStyle/>
          <a:p>
            <a:r>
              <a:rPr lang="en-US" altLang="en-US" sz="2400" u="sng" dirty="0" smtClean="0">
                <a:latin typeface="Arial" charset="0"/>
                <a:cs typeface="Arial" charset="0"/>
              </a:rPr>
              <a:t>Question</a:t>
            </a:r>
            <a:r>
              <a:rPr lang="en-US" altLang="en-US" sz="2400" dirty="0" smtClean="0">
                <a:latin typeface="Arial" charset="0"/>
                <a:cs typeface="Arial" charset="0"/>
              </a:rPr>
              <a:t>:  What is the difference between “Single Use” and “Multiple Use”?</a:t>
            </a:r>
          </a:p>
          <a:p>
            <a:endParaRPr lang="en-US" altLang="en-US" sz="2400" dirty="0" smtClean="0">
              <a:latin typeface="Arial" charset="0"/>
              <a:cs typeface="Arial" charset="0"/>
            </a:endParaRPr>
          </a:p>
          <a:p>
            <a:r>
              <a:rPr lang="en-US" altLang="en-US" sz="2400" u="sng" dirty="0" smtClean="0">
                <a:latin typeface="Arial" charset="0"/>
                <a:cs typeface="Arial" charset="0"/>
              </a:rPr>
              <a:t>Answer</a:t>
            </a:r>
            <a:r>
              <a:rPr lang="en-US" altLang="en-US" sz="2400" dirty="0" smtClean="0">
                <a:latin typeface="Arial" charset="0"/>
                <a:cs typeface="Arial" charset="0"/>
              </a:rPr>
              <a:t>:  One extract for </a:t>
            </a:r>
            <a:r>
              <a:rPr lang="en-US" altLang="en-US" sz="2400" i="1" dirty="0" smtClean="0">
                <a:latin typeface="Arial" charset="0"/>
                <a:cs typeface="Arial" charset="0"/>
              </a:rPr>
              <a:t>one project</a:t>
            </a:r>
            <a:r>
              <a:rPr lang="en-US" altLang="en-US" sz="2400" dirty="0" smtClean="0">
                <a:latin typeface="Arial" charset="0"/>
                <a:cs typeface="Arial" charset="0"/>
              </a:rPr>
              <a:t> is considered a “Single Use”.  One extract for </a:t>
            </a:r>
            <a:r>
              <a:rPr lang="en-US" altLang="en-US" sz="2400" i="1" dirty="0" smtClean="0">
                <a:latin typeface="Arial" charset="0"/>
                <a:cs typeface="Arial" charset="0"/>
              </a:rPr>
              <a:t>multiple projects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is considered “Multiple Use”.  A research project can have multiple project goals, however.  It’s still considered single use as long as those goals are all tied to a single research purpose. 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6248400"/>
            <a:ext cx="746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Use, Multiple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8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1500"/>
            <a:ext cx="7772400" cy="1017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User Questions – Adding New Users</a:t>
            </a:r>
            <a:endParaRPr lang="en-US" dirty="0"/>
          </a:p>
        </p:txBody>
      </p:sp>
      <p:sp>
        <p:nvSpPr>
          <p:cNvPr id="128003" name="Subtitle 2"/>
          <p:cNvSpPr>
            <a:spLocks noGrp="1"/>
          </p:cNvSpPr>
          <p:nvPr>
            <p:ph type="subTitle" idx="1"/>
          </p:nvPr>
        </p:nvSpPr>
        <p:spPr>
          <a:xfrm>
            <a:off x="485775" y="1895475"/>
            <a:ext cx="7761288" cy="4119563"/>
          </a:xfrm>
        </p:spPr>
        <p:txBody>
          <a:bodyPr/>
          <a:lstStyle/>
          <a:p>
            <a:r>
              <a:rPr lang="en-US" altLang="en-US" sz="2400" u="sng" dirty="0" smtClean="0">
                <a:latin typeface="Arial" charset="0"/>
                <a:cs typeface="Arial" charset="0"/>
              </a:rPr>
              <a:t>Question</a:t>
            </a:r>
            <a:r>
              <a:rPr lang="en-US" altLang="en-US" sz="2400" dirty="0" smtClean="0">
                <a:latin typeface="Arial" charset="0"/>
                <a:cs typeface="Arial" charset="0"/>
              </a:rPr>
              <a:t>:  How do we add new users to our project?</a:t>
            </a:r>
          </a:p>
          <a:p>
            <a:endParaRPr lang="en-US" altLang="en-US" sz="2400" dirty="0" smtClean="0">
              <a:latin typeface="Arial" charset="0"/>
              <a:cs typeface="Arial" charset="0"/>
            </a:endParaRPr>
          </a:p>
          <a:p>
            <a:r>
              <a:rPr lang="en-US" altLang="en-US" sz="2400" u="sng" dirty="0" smtClean="0">
                <a:latin typeface="Arial" charset="0"/>
                <a:cs typeface="Arial" charset="0"/>
              </a:rPr>
              <a:t>Answer</a:t>
            </a:r>
            <a:r>
              <a:rPr lang="en-US" altLang="en-US" sz="2400" dirty="0" smtClean="0">
                <a:latin typeface="Arial" charset="0"/>
                <a:cs typeface="Arial" charset="0"/>
              </a:rPr>
              <a:t>:  New users must sign confidentiality agreements.  Send an email to </a:t>
            </a:r>
            <a:r>
              <a:rPr lang="en-US" altLang="en-US" sz="2400" dirty="0" smtClean="0">
                <a:latin typeface="Arial" charset="0"/>
                <a:cs typeface="Arial" charset="0"/>
                <a:hlinkClick r:id="rId2"/>
              </a:rPr>
              <a:t>casemix.data@state.ma.us</a:t>
            </a:r>
            <a:r>
              <a:rPr lang="en-US" altLang="en-US" sz="2400" dirty="0" smtClean="0">
                <a:latin typeface="Arial" charset="0"/>
                <a:cs typeface="Arial" charset="0"/>
              </a:rPr>
              <a:t> or </a:t>
            </a:r>
            <a:r>
              <a:rPr lang="en-US" altLang="en-US" sz="2400" dirty="0" smtClean="0">
                <a:latin typeface="Arial" charset="0"/>
                <a:cs typeface="Arial" charset="0"/>
                <a:hlinkClick r:id="rId3"/>
              </a:rPr>
              <a:t>apcd.data@state.ma.us</a:t>
            </a:r>
            <a:r>
              <a:rPr lang="en-US" altLang="en-US" sz="2400" dirty="0" smtClean="0">
                <a:latin typeface="Arial" charset="0"/>
                <a:cs typeface="Arial" charset="0"/>
              </a:rPr>
              <a:t> 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requesting a new user and we will unlock your IRBNet project so you can upload the confidentiality agreement.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6248400"/>
            <a:ext cx="769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Users, Amendments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03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/>
          </p:cNvSpPr>
          <p:nvPr>
            <p:ph type="ctrTitle"/>
          </p:nvPr>
        </p:nvSpPr>
        <p:spPr>
          <a:xfrm>
            <a:off x="460375" y="571500"/>
            <a:ext cx="7772400" cy="1017588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User Questions - Fees</a:t>
            </a:r>
          </a:p>
        </p:txBody>
      </p:sp>
      <p:sp>
        <p:nvSpPr>
          <p:cNvPr id="129027" name="Subtitle 2"/>
          <p:cNvSpPr>
            <a:spLocks noGrp="1"/>
          </p:cNvSpPr>
          <p:nvPr>
            <p:ph type="subTitle" idx="1"/>
          </p:nvPr>
        </p:nvSpPr>
        <p:spPr>
          <a:xfrm>
            <a:off x="485775" y="1895475"/>
            <a:ext cx="7761288" cy="4119563"/>
          </a:xfrm>
        </p:spPr>
        <p:txBody>
          <a:bodyPr/>
          <a:lstStyle/>
          <a:p>
            <a:r>
              <a:rPr lang="en-US" altLang="en-US" sz="2400" u="sng" dirty="0" smtClean="0">
                <a:latin typeface="Arial" charset="0"/>
                <a:cs typeface="Arial" charset="0"/>
              </a:rPr>
              <a:t>Question</a:t>
            </a:r>
            <a:r>
              <a:rPr lang="en-US" altLang="en-US" sz="2400" dirty="0" smtClean="0">
                <a:latin typeface="Arial" charset="0"/>
                <a:cs typeface="Arial" charset="0"/>
              </a:rPr>
              <a:t>:  When do the fees need to be paid?</a:t>
            </a:r>
          </a:p>
          <a:p>
            <a:r>
              <a:rPr lang="en-US" altLang="en-US" sz="2400" u="sng" dirty="0" smtClean="0">
                <a:latin typeface="Arial" charset="0"/>
                <a:cs typeface="Arial" charset="0"/>
              </a:rPr>
              <a:t>Answer</a:t>
            </a:r>
            <a:r>
              <a:rPr lang="en-US" altLang="en-US" sz="2400" dirty="0" smtClean="0">
                <a:latin typeface="Arial" charset="0"/>
                <a:cs typeface="Arial" charset="0"/>
              </a:rPr>
              <a:t>:  The application fee must be received before we begin the review process.  The data fees must be paid before we deliver the data extract to you.</a:t>
            </a:r>
          </a:p>
          <a:p>
            <a:endParaRPr lang="en-US" altLang="en-US" sz="2400" dirty="0" smtClean="0">
              <a:latin typeface="Arial" charset="0"/>
              <a:cs typeface="Arial" charset="0"/>
            </a:endParaRPr>
          </a:p>
          <a:p>
            <a:r>
              <a:rPr lang="en-US" altLang="en-US" sz="2400" u="sng" dirty="0" smtClean="0">
                <a:latin typeface="Arial" charset="0"/>
                <a:cs typeface="Arial" charset="0"/>
              </a:rPr>
              <a:t>Question</a:t>
            </a:r>
            <a:r>
              <a:rPr lang="en-US" altLang="en-US" sz="2400" dirty="0" smtClean="0">
                <a:latin typeface="Arial" charset="0"/>
                <a:cs typeface="Arial" charset="0"/>
              </a:rPr>
              <a:t>: Can we pay our fees using a credit card?</a:t>
            </a:r>
          </a:p>
          <a:p>
            <a:r>
              <a:rPr lang="en-US" altLang="en-US" sz="2400" u="sng" dirty="0" smtClean="0">
                <a:latin typeface="Arial" charset="0"/>
                <a:cs typeface="Arial" charset="0"/>
              </a:rPr>
              <a:t>Answer</a:t>
            </a:r>
            <a:r>
              <a:rPr lang="en-US" altLang="en-US" sz="2400" dirty="0" smtClean="0">
                <a:latin typeface="Arial" charset="0"/>
                <a:cs typeface="Arial" charset="0"/>
              </a:rPr>
              <a:t>:  Not at this time.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6248400"/>
            <a:ext cx="769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Fees, Payment, Credit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76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1"/>
          <p:cNvSpPr>
            <a:spLocks noGrp="1"/>
          </p:cNvSpPr>
          <p:nvPr>
            <p:ph type="ctrTitle"/>
          </p:nvPr>
        </p:nvSpPr>
        <p:spPr>
          <a:xfrm>
            <a:off x="460375" y="571500"/>
            <a:ext cx="7772400" cy="1017588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User Questions – Fees</a:t>
            </a:r>
          </a:p>
        </p:txBody>
      </p:sp>
      <p:sp>
        <p:nvSpPr>
          <p:cNvPr id="130051" name="Subtitle 2"/>
          <p:cNvSpPr>
            <a:spLocks noGrp="1"/>
          </p:cNvSpPr>
          <p:nvPr>
            <p:ph type="subTitle" idx="1"/>
          </p:nvPr>
        </p:nvSpPr>
        <p:spPr>
          <a:xfrm>
            <a:off x="485775" y="1895475"/>
            <a:ext cx="7761288" cy="4119563"/>
          </a:xfrm>
        </p:spPr>
        <p:txBody>
          <a:bodyPr/>
          <a:lstStyle/>
          <a:p>
            <a:r>
              <a:rPr lang="en-US" altLang="en-US" sz="2600" u="sng" dirty="0" smtClean="0">
                <a:latin typeface="Arial" charset="0"/>
                <a:cs typeface="Arial" charset="0"/>
              </a:rPr>
              <a:t>Question</a:t>
            </a:r>
            <a:r>
              <a:rPr lang="en-US" altLang="en-US" sz="2600" dirty="0" smtClean="0">
                <a:latin typeface="Arial" charset="0"/>
                <a:cs typeface="Arial" charset="0"/>
              </a:rPr>
              <a:t>: How are fees calculated?</a:t>
            </a:r>
          </a:p>
          <a:p>
            <a:endParaRPr lang="en-US" altLang="en-US" sz="2600" dirty="0" smtClean="0">
              <a:latin typeface="Arial" charset="0"/>
              <a:cs typeface="Arial" charset="0"/>
            </a:endParaRPr>
          </a:p>
          <a:p>
            <a:r>
              <a:rPr lang="en-US" altLang="en-US" sz="2600" u="sng" dirty="0" smtClean="0">
                <a:latin typeface="Arial" charset="0"/>
                <a:cs typeface="Arial" charset="0"/>
              </a:rPr>
              <a:t>Answer</a:t>
            </a:r>
            <a:r>
              <a:rPr lang="en-US" altLang="en-US" sz="2600" dirty="0" smtClean="0">
                <a:latin typeface="Arial" charset="0"/>
                <a:cs typeface="Arial" charset="0"/>
              </a:rPr>
              <a:t>:  Fees are calculated per file per </a:t>
            </a:r>
            <a:r>
              <a:rPr lang="en-US" altLang="en-US" sz="2600" dirty="0" smtClean="0">
                <a:latin typeface="Arial" charset="0"/>
                <a:cs typeface="Arial" charset="0"/>
              </a:rPr>
              <a:t>extract</a:t>
            </a:r>
            <a:r>
              <a:rPr lang="en-US" altLang="en-US" sz="2600" dirty="0" smtClean="0">
                <a:latin typeface="Arial" charset="0"/>
                <a:cs typeface="Arial" charset="0"/>
              </a:rPr>
              <a:t>, and depend on the type of “use” (single vs multiple).</a:t>
            </a:r>
            <a:r>
              <a:rPr lang="en-US" altLang="en-US" sz="2600" dirty="0" smtClean="0">
                <a:latin typeface="Arial" charset="0"/>
                <a:cs typeface="Arial" charset="0"/>
              </a:rPr>
              <a:t> </a:t>
            </a:r>
            <a:r>
              <a:rPr lang="en-US" altLang="en-US" sz="2600" dirty="0" smtClean="0">
                <a:latin typeface="Arial" charset="0"/>
                <a:cs typeface="Arial" charset="0"/>
              </a:rPr>
              <a:t>You can get multiple years of data in one </a:t>
            </a:r>
            <a:r>
              <a:rPr lang="en-US" altLang="en-US" sz="2600" dirty="0" smtClean="0">
                <a:latin typeface="Arial" charset="0"/>
                <a:cs typeface="Arial" charset="0"/>
              </a:rPr>
              <a:t>extract with no change in price  </a:t>
            </a:r>
            <a:endParaRPr lang="en-US" altLang="en-US" sz="2600" dirty="0" smtClean="0">
              <a:latin typeface="Arial" charset="0"/>
              <a:cs typeface="Arial" charset="0"/>
            </a:endParaRPr>
          </a:p>
          <a:p>
            <a:r>
              <a:rPr lang="en-US" altLang="en-US" sz="2400" dirty="0" smtClean="0">
                <a:latin typeface="Arial" charset="0"/>
                <a:cs typeface="Arial" charset="0"/>
              </a:rPr>
              <a:t>*Example* (based on Level 2,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Single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Use)  </a:t>
            </a:r>
          </a:p>
          <a:p>
            <a:r>
              <a:rPr lang="en-US" altLang="en-US" sz="2400" dirty="0" smtClean="0">
                <a:latin typeface="Arial" charset="0"/>
                <a:cs typeface="Arial" charset="0"/>
              </a:rPr>
              <a:t>	</a:t>
            </a:r>
            <a:r>
              <a:rPr lang="en-US" altLang="en-US" sz="2000" dirty="0" smtClean="0">
                <a:latin typeface="Arial" charset="0"/>
                <a:cs typeface="Arial" charset="0"/>
              </a:rPr>
              <a:t>2014 Inpatient Discharge File = $</a:t>
            </a:r>
            <a:r>
              <a:rPr lang="en-US" altLang="en-US" sz="2000" dirty="0" smtClean="0">
                <a:latin typeface="Arial" charset="0"/>
                <a:cs typeface="Arial" charset="0"/>
              </a:rPr>
              <a:t>1,050</a:t>
            </a:r>
            <a:endParaRPr lang="en-US" altLang="en-US" sz="2000" dirty="0" smtClean="0">
              <a:latin typeface="Arial" charset="0"/>
              <a:cs typeface="Arial" charset="0"/>
            </a:endParaRPr>
          </a:p>
          <a:p>
            <a:r>
              <a:rPr lang="en-US" altLang="en-US" sz="2000" dirty="0" smtClean="0">
                <a:latin typeface="Arial" charset="0"/>
                <a:cs typeface="Arial" charset="0"/>
              </a:rPr>
              <a:t>	2011, 2012,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2013, 2014 Inpatient Discharge File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= still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$1,050</a:t>
            </a:r>
            <a:endParaRPr lang="en-US" altLang="en-US" sz="2000" dirty="0" smtClean="0"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63246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Fees, Single Use, Multiple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5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ctrTitle"/>
          </p:nvPr>
        </p:nvSpPr>
        <p:spPr>
          <a:xfrm>
            <a:off x="460375" y="571500"/>
            <a:ext cx="7772400" cy="1017588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Hard Drives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775" y="1895475"/>
            <a:ext cx="7761288" cy="41195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2800" u="sng" dirty="0" smtClean="0"/>
              <a:t>Question</a:t>
            </a:r>
            <a:r>
              <a:rPr lang="en-US" sz="2800" dirty="0" smtClean="0"/>
              <a:t>:  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/>
              <a:t>Can I keep the encrypted hard drive on which the MA </a:t>
            </a:r>
            <a:r>
              <a:rPr lang="en-US" sz="2800" dirty="0" smtClean="0"/>
              <a:t>APCD / Case Mix </a:t>
            </a:r>
            <a:r>
              <a:rPr lang="en-US" sz="2800" dirty="0" smtClean="0"/>
              <a:t>data is delivered?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2800" u="sng" dirty="0" smtClean="0"/>
              <a:t>Answer</a:t>
            </a:r>
            <a:r>
              <a:rPr lang="en-US" sz="2800" dirty="0" smtClean="0"/>
              <a:t>:  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No.  This drive must be returned to us.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You should plan to keep a copy of the data on some other encrypted storage device.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NOTE: Case Mix CDs do not need to be returned to CHIA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4008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 Drives, 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1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332</Words>
  <Application>Microsoft Office PowerPoint</Application>
  <PresentationFormat>On-screen Show (4:3)</PresentationFormat>
  <Paragraphs>36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HIT January 2014</vt:lpstr>
      <vt:lpstr>Office Theme</vt:lpstr>
      <vt:lpstr>Case Mix Questions Slides from User Workgroups</vt:lpstr>
      <vt:lpstr>User Questions – Multiple Use</vt:lpstr>
      <vt:lpstr>User Questions – Adding New Users</vt:lpstr>
      <vt:lpstr>User Questions - Fees</vt:lpstr>
      <vt:lpstr>User Questions – Fees</vt:lpstr>
      <vt:lpstr>Hard Drives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Mix Questions Slides from User Workgroups</dc:title>
  <dc:creator>Tapply, Adam</dc:creator>
  <cp:lastModifiedBy>Tapply, Adam</cp:lastModifiedBy>
  <cp:revision>2</cp:revision>
  <dcterms:created xsi:type="dcterms:W3CDTF">2016-03-17T19:44:25Z</dcterms:created>
  <dcterms:modified xsi:type="dcterms:W3CDTF">2016-03-17T19:56:11Z</dcterms:modified>
</cp:coreProperties>
</file>