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93" r:id="rId2"/>
    <p:sldMasterId id="2147483696" r:id="rId3"/>
  </p:sldMasterIdLst>
  <p:notesMasterIdLst>
    <p:notesMasterId r:id="rId17"/>
  </p:notesMasterIdLst>
  <p:handoutMasterIdLst>
    <p:handoutMasterId r:id="rId18"/>
  </p:handoutMasterIdLst>
  <p:sldIdLst>
    <p:sldId id="317" r:id="rId4"/>
    <p:sldId id="264" r:id="rId5"/>
    <p:sldId id="638" r:id="rId6"/>
    <p:sldId id="664" r:id="rId7"/>
    <p:sldId id="665" r:id="rId8"/>
    <p:sldId id="666" r:id="rId9"/>
    <p:sldId id="646" r:id="rId10"/>
    <p:sldId id="662" r:id="rId11"/>
    <p:sldId id="663" r:id="rId12"/>
    <p:sldId id="574" r:id="rId13"/>
    <p:sldId id="624" r:id="rId14"/>
    <p:sldId id="296" r:id="rId15"/>
    <p:sldId id="560" r:id="rId16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73">
          <p15:clr>
            <a:srgbClr val="A4A3A4"/>
          </p15:clr>
        </p15:guide>
        <p15:guide id="2" pos="118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91" autoAdjust="0"/>
    <p:restoredTop sz="80763" autoAdjust="0"/>
  </p:normalViewPr>
  <p:slideViewPr>
    <p:cSldViewPr snapToGrid="0" snapToObjects="1" showGuides="1">
      <p:cViewPr varScale="1">
        <p:scale>
          <a:sx n="53" d="100"/>
          <a:sy n="53" d="100"/>
        </p:scale>
        <p:origin x="-1616" y="-64"/>
      </p:cViewPr>
      <p:guideLst>
        <p:guide orient="horz" pos="973"/>
        <p:guide pos="1188"/>
      </p:guideLst>
    </p:cSldViewPr>
  </p:slideViewPr>
  <p:outlineViewPr>
    <p:cViewPr>
      <p:scale>
        <a:sx n="33" d="100"/>
        <a:sy n="33" d="100"/>
      </p:scale>
      <p:origin x="30" y="115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r">
              <a:defRPr sz="1200"/>
            </a:lvl1pPr>
          </a:lstStyle>
          <a:p>
            <a:fld id="{68947E9A-3C6F-41DD-BBC5-2694D84AAA9E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823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823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r">
              <a:defRPr sz="1200"/>
            </a:lvl1pPr>
          </a:lstStyle>
          <a:p>
            <a:fld id="{85CE1E24-110A-4009-8ADF-6D5C1F3C4D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96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/>
          <a:lstStyle>
            <a:lvl1pPr algn="r">
              <a:defRPr sz="1200"/>
            </a:lvl1pPr>
          </a:lstStyle>
          <a:p>
            <a:fld id="{2EB98B30-1BD2-4536-9459-AC41928C2B41}" type="datetimeFigureOut">
              <a:rPr lang="en-US" smtClean="0"/>
              <a:pPr/>
              <a:t>4/25/2018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0" tIns="46586" rIns="93170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0" tIns="46586" rIns="93170" bIns="4658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 anchor="b"/>
          <a:lstStyle>
            <a:lvl1pPr algn="r">
              <a:defRPr sz="1200"/>
            </a:lvl1pPr>
          </a:lstStyle>
          <a:p>
            <a:fld id="{8904872D-EBD7-405C-8347-3ECF78F409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15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110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577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920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180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8952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1121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9931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8165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5893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589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4638" y="1195700"/>
            <a:ext cx="8147660" cy="45545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04638" y="1900590"/>
            <a:ext cx="7611814" cy="2687792"/>
          </a:xfrm>
        </p:spPr>
        <p:txBody>
          <a:bodyPr/>
          <a:lstStyle>
            <a:lvl2pPr>
              <a:defRPr>
                <a:latin typeface="Arial"/>
                <a:cs typeface="Arial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Bullet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2548CC2D-D126-AE45-A823-B3BC8C3553AC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16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char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704638" y="1195700"/>
            <a:ext cx="8147660" cy="45545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04638" y="1866138"/>
            <a:ext cx="7734717" cy="123102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Bullet</a:t>
            </a:r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959155" y="3195638"/>
            <a:ext cx="6915150" cy="2720975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177842BD-5C13-F640-91D6-10A494791A7D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16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46100" y="2497138"/>
            <a:ext cx="80391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Title 2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46100" y="3752850"/>
            <a:ext cx="8221663" cy="1065213"/>
          </a:xfrm>
        </p:spPr>
        <p:txBody>
          <a:bodyPr/>
          <a:lstStyle/>
          <a:p>
            <a:pPr lvl="0"/>
            <a:r>
              <a:rPr lang="en-US" dirty="0" smtClean="0"/>
              <a:t>Name, Position Title  | 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529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4706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signaturelogoSQ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455613"/>
            <a:ext cx="12271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Straight Connector 17"/>
          <p:cNvCxnSpPr/>
          <p:nvPr/>
        </p:nvCxnSpPr>
        <p:spPr>
          <a:xfrm flipV="1">
            <a:off x="704850" y="6351588"/>
            <a:ext cx="8020050" cy="381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2" name="Title Placeholder 1"/>
          <p:cNvSpPr>
            <a:spLocks noGrp="1"/>
          </p:cNvSpPr>
          <p:nvPr>
            <p:ph type="title"/>
          </p:nvPr>
        </p:nvSpPr>
        <p:spPr bwMode="auto">
          <a:xfrm>
            <a:off x="704850" y="1195388"/>
            <a:ext cx="814705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04850" y="1903413"/>
            <a:ext cx="82296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Bullet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29300" y="63500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991A67FE-21E2-BA4B-95F0-61DAAE58B1B4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Times"/>
          <a:ea typeface="ＭＳ Ｐゴシック" charset="0"/>
          <a:cs typeface="Times"/>
        </a:defRPr>
      </a:lvl1pPr>
      <a:lvl2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9pPr>
    </p:titleStyle>
    <p:bodyStyle>
      <a:lvl1pPr algn="l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914400" indent="-457200" algn="l" defTabSz="457200" rtl="0" fontAlgn="base">
        <a:spcBef>
          <a:spcPts val="1500"/>
        </a:spcBef>
        <a:spcAft>
          <a:spcPct val="0"/>
        </a:spcAft>
        <a:buFont typeface="Wingdings" charset="0"/>
        <a:buChar char="§"/>
        <a:defRPr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signaturelogoSQ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455613"/>
            <a:ext cx="12271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100" y="2497138"/>
            <a:ext cx="80391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Title 2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028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636588" y="3789363"/>
            <a:ext cx="78994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Name, Position Title  |  Date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027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2800" b="1" i="0" kern="1200">
          <a:solidFill>
            <a:schemeClr val="tx1"/>
          </a:solidFill>
          <a:latin typeface="Times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algn="ctr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signaturelogoSQ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8473" y="166053"/>
            <a:ext cx="915987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0185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3200" b="0" kern="1200">
          <a:solidFill>
            <a:schemeClr val="tx1"/>
          </a:solidFill>
          <a:latin typeface="Arial" panose="020B0604020202020204" pitchFamily="34" charset="0"/>
          <a:ea typeface="ＭＳ Ｐゴシック" charset="0"/>
          <a:cs typeface="Arial" panose="020B0604020202020204" pitchFamily="34" charset="0"/>
        </a:defRPr>
      </a:lvl1pPr>
      <a:lvl2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9pPr>
    </p:titleStyle>
    <p:bodyStyle>
      <a:lvl1pPr algn="l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914400" indent="-457200" algn="l" defTabSz="457200" rtl="0" fontAlgn="base">
        <a:spcBef>
          <a:spcPts val="1500"/>
        </a:spcBef>
        <a:spcAft>
          <a:spcPct val="0"/>
        </a:spcAft>
        <a:buFont typeface="Wingdings" charset="0"/>
        <a:buChar char="§"/>
        <a:defRPr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amass.gov/ma-apcd-and-case-mix-user-workgroup-informati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apcd.data@state.ma.u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casemix.data@state.ma.us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amass.gov/application-document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amass.gov/assets/docs/g/chia-regs/957-5-proposed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chiamass.gov/application-documents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  <a:extLs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 Center for Health Information &amp; Analysis</a:t>
            </a:r>
            <a:br>
              <a:rPr lang="en-US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Mix User Workgroup</a:t>
            </a:r>
            <a:endParaRPr lang="en-US" sz="3200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April 24, 2018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79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QUESTIONS?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50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Where can I find old User </a:t>
            </a:r>
            <a:r>
              <a:rPr lang="en-US" sz="2800" smtClean="0"/>
              <a:t>Workgroup presentations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600" dirty="0">
                <a:hlinkClick r:id="rId3"/>
              </a:rPr>
              <a:t>http://www.chiamass.gov/ma-apcd-and-case-mix-user-workgroup-information</a:t>
            </a:r>
            <a:r>
              <a:rPr lang="en-US" sz="1600" dirty="0" smtClean="0">
                <a:hlinkClick r:id="rId3"/>
              </a:rPr>
              <a:t>/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225" y="2336224"/>
            <a:ext cx="6711745" cy="44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648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atin typeface="+mn-lt"/>
              </a:rPr>
              <a:t>Questions </a:t>
            </a:r>
            <a:r>
              <a:rPr lang="en-US" sz="3200" dirty="0">
                <a:latin typeface="+mn-lt"/>
              </a:rPr>
              <a:t>related to APCD </a:t>
            </a:r>
            <a:r>
              <a:rPr lang="en-US" sz="3200" dirty="0" smtClean="0">
                <a:latin typeface="+mn-lt"/>
              </a:rPr>
              <a:t>: </a:t>
            </a:r>
            <a:r>
              <a:rPr lang="en-US" sz="3200" dirty="0">
                <a:latin typeface="+mn-lt"/>
              </a:rPr>
              <a:t>(</a:t>
            </a:r>
            <a:r>
              <a:rPr lang="en-US" sz="3200" dirty="0">
                <a:latin typeface="+mn-lt"/>
                <a:hlinkClick r:id="rId3"/>
              </a:rPr>
              <a:t>apcd.data@state.ma.us</a:t>
            </a:r>
            <a:r>
              <a:rPr lang="en-US" sz="3200" dirty="0">
                <a:latin typeface="+mn-lt"/>
              </a:rPr>
              <a:t>)</a:t>
            </a:r>
          </a:p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>
                <a:latin typeface="+mn-lt"/>
              </a:rPr>
              <a:t>Questions related to </a:t>
            </a:r>
            <a:r>
              <a:rPr lang="en-US" sz="3200" dirty="0" smtClean="0">
                <a:latin typeface="+mn-lt"/>
              </a:rPr>
              <a:t>Case Mix</a:t>
            </a:r>
            <a:r>
              <a:rPr lang="en-US" sz="3200" dirty="0">
                <a:latin typeface="+mn-lt"/>
              </a:rPr>
              <a:t>: (</a:t>
            </a:r>
            <a:r>
              <a:rPr lang="en-US" sz="3200" dirty="0">
                <a:latin typeface="+mn-lt"/>
                <a:hlinkClick r:id="rId4"/>
              </a:rPr>
              <a:t>casemix.data@state.ma.us</a:t>
            </a:r>
            <a:r>
              <a:rPr lang="en-US" sz="3200" dirty="0" smtClean="0">
                <a:latin typeface="+mn-lt"/>
              </a:rPr>
              <a:t>)</a:t>
            </a:r>
            <a:br>
              <a:rPr lang="en-US" sz="3200" dirty="0" smtClean="0">
                <a:latin typeface="+mn-lt"/>
              </a:rPr>
            </a:br>
            <a:endParaRPr lang="en-US" sz="3200" dirty="0" smtClean="0">
              <a:latin typeface="+mn-lt"/>
            </a:endParaRPr>
          </a:p>
          <a:p>
            <a:pPr lvl="0" fontAlgn="auto">
              <a:spcAft>
                <a:spcPts val="0"/>
              </a:spcAft>
            </a:pPr>
            <a:r>
              <a:rPr lang="en-US" sz="3200" u="sng" dirty="0" smtClean="0">
                <a:latin typeface="+mn-lt"/>
              </a:rPr>
              <a:t>REMINDER</a:t>
            </a:r>
            <a:r>
              <a:rPr lang="en-US" sz="3200" dirty="0" smtClean="0">
                <a:latin typeface="+mn-lt"/>
              </a:rPr>
              <a:t>: Please include your </a:t>
            </a:r>
            <a:r>
              <a:rPr lang="en-US" sz="3200" b="1" dirty="0" smtClean="0">
                <a:latin typeface="+mn-lt"/>
              </a:rPr>
              <a:t>IRBNet ID#</a:t>
            </a:r>
            <a:r>
              <a:rPr lang="en-US" sz="3200" dirty="0" smtClean="0">
                <a:latin typeface="+mn-lt"/>
              </a:rPr>
              <a:t>, if you currently have a project using CHIA data</a:t>
            </a:r>
            <a:endParaRPr lang="en-US" sz="3200" dirty="0">
              <a:latin typeface="+mn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54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Call for Topics and Presenters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sz="2400" dirty="0"/>
              <a:t>If </a:t>
            </a:r>
            <a:r>
              <a:rPr lang="en-US" sz="2400" dirty="0" smtClean="0"/>
              <a:t>there is a </a:t>
            </a:r>
            <a:r>
              <a:rPr lang="en-US" sz="2400" b="1" dirty="0" smtClean="0"/>
              <a:t>TOPIC</a:t>
            </a:r>
            <a:r>
              <a:rPr lang="en-US" sz="2400" dirty="0" smtClean="0"/>
              <a:t> that you would like to see discussed at an MA </a:t>
            </a:r>
            <a:r>
              <a:rPr lang="en-US" sz="2400" dirty="0"/>
              <a:t>APCD or Case Mix </a:t>
            </a:r>
            <a:r>
              <a:rPr lang="en-US" sz="2400" dirty="0" smtClean="0"/>
              <a:t>workgroup, contact </a:t>
            </a:r>
            <a:r>
              <a:rPr lang="en-US" sz="2400" dirty="0"/>
              <a:t>Adam Tapply [adam.tapply@state.ma.us</a:t>
            </a:r>
            <a:r>
              <a:rPr lang="en-US" sz="2400" dirty="0" smtClean="0"/>
              <a:t>]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If you are interested in </a:t>
            </a:r>
            <a:r>
              <a:rPr lang="en-US" sz="2400" b="1" dirty="0"/>
              <a:t>PRESENTING</a:t>
            </a:r>
            <a:r>
              <a:rPr lang="en-US" sz="2400" dirty="0"/>
              <a:t> at an MA APCD or Case Mix </a:t>
            </a:r>
            <a:r>
              <a:rPr lang="en-US" sz="2400" dirty="0" smtClean="0"/>
              <a:t>workgroup, contact </a:t>
            </a:r>
            <a:r>
              <a:rPr lang="en-US" sz="2400" dirty="0"/>
              <a:t>Adam Tapply [adam.tapply@state.ma.us]</a:t>
            </a:r>
          </a:p>
          <a:p>
            <a:pPr lvl="1" algn="l"/>
            <a:r>
              <a:rPr lang="en-US" sz="2000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present </a:t>
            </a:r>
            <a:r>
              <a:rPr lang="en-US" sz="2000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remotely from your own office, or in-person at CHIA.</a:t>
            </a:r>
          </a:p>
          <a:p>
            <a:pPr lvl="0"/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95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71500" lvl="0" indent="-57150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Announcements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Expected timeframes for FY17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Updates on MA APCD Release 6.0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lvl="0" indent="-57150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Summarized Data Reports</a:t>
            </a:r>
          </a:p>
          <a:p>
            <a:pPr marL="571500" lvl="0" indent="-57150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User Questions [Postponed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]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lvl="0" indent="-57150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Q&amp;A</a:t>
            </a:r>
          </a:p>
          <a:p>
            <a:pPr lvl="0"/>
            <a:endParaRPr lang="en-US" sz="2800" dirty="0" smtClean="0">
              <a:latin typeface="Calibri"/>
            </a:endParaRPr>
          </a:p>
          <a:p>
            <a:pPr marL="571500" lvl="0" indent="-571500">
              <a:buFont typeface="+mj-lt"/>
              <a:buAutoNum type="romanUcPeriod"/>
            </a:pPr>
            <a:endParaRPr lang="en-US" sz="2800" dirty="0" smtClean="0">
              <a:latin typeface="Calibri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5654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Case Mix FY17 Release Calendar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ln>
            <a:noFill/>
          </a:ln>
        </p:spPr>
        <p:txBody>
          <a:bodyPr/>
          <a:lstStyle/>
          <a:p>
            <a:pPr lvl="1" algn="l"/>
            <a:r>
              <a:rPr lang="en-US" sz="2000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*CURRENT* RELEASE TIMEFRAMES FOR EACH FILE</a:t>
            </a: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Inpatient (HIDD)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algn="l"/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Emergency Department (ED)  </a:t>
            </a:r>
          </a:p>
          <a:p>
            <a:pPr lvl="2" algn="l"/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AUGUST</a:t>
            </a:r>
            <a:endParaRPr lang="en-US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Outpatient Observation (OOD) </a:t>
            </a:r>
          </a:p>
          <a:p>
            <a:pPr lvl="2" algn="l"/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</a:t>
            </a:r>
            <a:endParaRPr lang="en-US" sz="16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51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Case Mix FY17 Data Release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u="sng" dirty="0" smtClean="0"/>
              <a:t>REPEAT APPLICANTS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For those applicants with previously approved projects who indicated they would like to receive data annually, we will begin accepting </a:t>
            </a:r>
            <a:r>
              <a:rPr lang="en-US" b="1" dirty="0" smtClean="0"/>
              <a:t>Certificates of Continued Need and Compliance </a:t>
            </a:r>
            <a:r>
              <a:rPr lang="en-US" dirty="0" smtClean="0"/>
              <a:t>(Exhibit B of your DUA) starting on </a:t>
            </a:r>
            <a:r>
              <a:rPr lang="en-US" b="1" dirty="0" smtClean="0"/>
              <a:t>May 1</a:t>
            </a:r>
            <a:r>
              <a:rPr lang="en-US" b="1" baseline="30000" dirty="0" smtClean="0"/>
              <a:t>st</a:t>
            </a:r>
            <a:r>
              <a:rPr lang="en-US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After receiving this, we will send you an invoice for the FY17 data and release data to you once payment is received and the data is ready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If you are making any changes to your project, you must go through the amendment process first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909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68" y="1104900"/>
            <a:ext cx="6353175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0719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Case Mix FY17 Data Release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u="sng" dirty="0" smtClean="0"/>
              <a:t>NEW APPLICANTS / NEW PROJECTS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We will continue to accept new applications on a rolling basis.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If you are requesting FY17 data, just click the box for “Subscription” on p. 3 of the application form: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720" y="3429000"/>
            <a:ext cx="7286625" cy="248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0234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 APCD Release 6.0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Release 6.0 is available NOW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Encompasses </a:t>
            </a:r>
            <a:r>
              <a:rPr lang="en-US" sz="2400" dirty="0"/>
              <a:t>data from January 2012 – December 2016 with six months of claim </a:t>
            </a:r>
            <a:r>
              <a:rPr lang="en-US" sz="2400" dirty="0" smtClean="0"/>
              <a:t>runout</a:t>
            </a:r>
            <a:endParaRPr lang="en-US" sz="2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form has been updated</a:t>
            </a:r>
          </a:p>
          <a:p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Available here: </a:t>
            </a:r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</a:t>
            </a:r>
            <a:r>
              <a:rPr lang="en-US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www.chiamass.gov/application-documents</a:t>
            </a:r>
            <a:r>
              <a:rPr lang="en-US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5590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Summarized Data Reports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CHIA has updated our </a:t>
            </a:r>
            <a:r>
              <a:rPr lang="en-US" dirty="0" smtClean="0">
                <a:hlinkClick r:id="rId3"/>
              </a:rPr>
              <a:t>Data Release Regulations</a:t>
            </a:r>
            <a:r>
              <a:rPr lang="en-US" dirty="0" smtClean="0"/>
              <a:t> to allow for </a:t>
            </a:r>
            <a:r>
              <a:rPr lang="en-US" b="1" i="1" dirty="0"/>
              <a:t>S</a:t>
            </a:r>
            <a:r>
              <a:rPr lang="en-US" b="1" i="1" dirty="0" smtClean="0"/>
              <a:t>ummarized </a:t>
            </a:r>
            <a:r>
              <a:rPr lang="en-US" b="1" i="1" dirty="0"/>
              <a:t>D</a:t>
            </a:r>
            <a:r>
              <a:rPr lang="en-US" b="1" i="1" dirty="0" smtClean="0"/>
              <a:t>ata Reports</a:t>
            </a:r>
            <a:r>
              <a:rPr lang="en-US" sz="1600" b="1" dirty="0" smtClean="0"/>
              <a:t>		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Will contain only aggregate data (data summaries) and De-identified Data, sourced from MA APCD and Case Mix data 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 </a:t>
            </a: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Summarized Data Reports include: counts; totals; rates per thousand; index values; and other standardized metrics. </a:t>
            </a:r>
            <a:endParaRPr lang="en-US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 </a:t>
            </a: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subject to CHIA’s cell suppression policy </a:t>
            </a: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(no cell less than 11 will be displayed)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Request form can be found on the MA APCD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Documents page: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www.chiamass.gov/application-documents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230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Summarized Data Reports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determining whether to compile such a report, CHIA will consider the </a:t>
            </a:r>
            <a:r>
              <a:rPr lang="en-US" b="1" dirty="0"/>
              <a:t>public interest served</a:t>
            </a:r>
            <a:r>
              <a:rPr lang="en-US" dirty="0"/>
              <a:t>, the </a:t>
            </a:r>
            <a:r>
              <a:rPr lang="en-US" b="1" dirty="0"/>
              <a:t>availability of its resources</a:t>
            </a:r>
            <a:r>
              <a:rPr lang="en-US" dirty="0"/>
              <a:t>, the </a:t>
            </a:r>
            <a:r>
              <a:rPr lang="en-US" b="1" dirty="0"/>
              <a:t>complexity</a:t>
            </a:r>
            <a:r>
              <a:rPr lang="en-US" dirty="0"/>
              <a:t> of the request, and </a:t>
            </a:r>
            <a:r>
              <a:rPr lang="en-US" b="1" dirty="0"/>
              <a:t>privacy </a:t>
            </a:r>
            <a:r>
              <a:rPr lang="en-US" b="1" dirty="0" smtClean="0"/>
              <a:t>concerns</a:t>
            </a:r>
            <a:r>
              <a:rPr lang="en-US" dirty="0" smtClean="0"/>
              <a:t> (i.e</a:t>
            </a:r>
            <a:r>
              <a:rPr lang="en-US" dirty="0"/>
              <a:t>. that there is no more than a minimal risk to individual privacy in the public release of the </a:t>
            </a:r>
            <a:r>
              <a:rPr lang="en-US" dirty="0" smtClean="0"/>
              <a:t>report)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Submit the request via the new form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Use Agreement and Data Management Plan not required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Executive Director </a:t>
            </a:r>
            <a:r>
              <a:rPr lang="en-US" dirty="0" smtClean="0"/>
              <a:t>(or </a:t>
            </a:r>
            <a:r>
              <a:rPr lang="en-US" dirty="0"/>
              <a:t>his/her </a:t>
            </a:r>
            <a:r>
              <a:rPr lang="en-US" dirty="0" smtClean="0"/>
              <a:t>designee) </a:t>
            </a:r>
            <a:r>
              <a:rPr lang="en-US" dirty="0"/>
              <a:t>will approve or deny such requests.  Such approval/denial is final and not subject to further review or </a:t>
            </a:r>
            <a:r>
              <a:rPr lang="en-US" dirty="0" smtClean="0"/>
              <a:t>appeal.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 support/production fee of $140/hour will be charged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6134710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option 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HIT January 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ontent option 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HIT January 2014.potx</Template>
  <TotalTime>21981</TotalTime>
  <Words>453</Words>
  <Application>Microsoft Office PowerPoint</Application>
  <PresentationFormat>On-screen Show (4:3)</PresentationFormat>
  <Paragraphs>69</Paragraphs>
  <Slides>13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content option A</vt:lpstr>
      <vt:lpstr>HIT January 2014</vt:lpstr>
      <vt:lpstr>1_content option A</vt:lpstr>
      <vt:lpstr>MA Center for Health Information &amp; Analysis  Case Mix User Workgroup</vt:lpstr>
      <vt:lpstr>Agenda</vt:lpstr>
      <vt:lpstr>Case Mix FY17 Release Calendar</vt:lpstr>
      <vt:lpstr>Case Mix FY17 Data Release</vt:lpstr>
      <vt:lpstr>PowerPoint Presentation</vt:lpstr>
      <vt:lpstr>Case Mix FY17 Data Release</vt:lpstr>
      <vt:lpstr>MA APCD Release 6.0</vt:lpstr>
      <vt:lpstr>Summarized Data Reports</vt:lpstr>
      <vt:lpstr>Summarized Data Reports</vt:lpstr>
      <vt:lpstr> QUESTIONS?</vt:lpstr>
      <vt:lpstr>Where can I find old User Workgroup presentations?</vt:lpstr>
      <vt:lpstr>Questions?</vt:lpstr>
      <vt:lpstr>Call for Topics and Presenters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HIT Team Meeting</dc:title>
  <dc:creator>Bob Kramer</dc:creator>
  <cp:lastModifiedBy>Vogel, Rick</cp:lastModifiedBy>
  <cp:revision>461</cp:revision>
  <cp:lastPrinted>2018-04-24T18:50:24Z</cp:lastPrinted>
  <dcterms:created xsi:type="dcterms:W3CDTF">2014-04-22T00:14:56Z</dcterms:created>
  <dcterms:modified xsi:type="dcterms:W3CDTF">2018-04-25T12:17:22Z</dcterms:modified>
</cp:coreProperties>
</file>