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0"/>
  </p:notesMasterIdLst>
  <p:handoutMasterIdLst>
    <p:handoutMasterId r:id="rId21"/>
  </p:handoutMasterIdLst>
  <p:sldIdLst>
    <p:sldId id="259" r:id="rId3"/>
    <p:sldId id="274" r:id="rId4"/>
    <p:sldId id="321" r:id="rId5"/>
    <p:sldId id="324" r:id="rId6"/>
    <p:sldId id="325" r:id="rId7"/>
    <p:sldId id="349" r:id="rId8"/>
    <p:sldId id="350" r:id="rId9"/>
    <p:sldId id="342" r:id="rId10"/>
    <p:sldId id="343" r:id="rId11"/>
    <p:sldId id="344" r:id="rId12"/>
    <p:sldId id="345" r:id="rId13"/>
    <p:sldId id="346" r:id="rId14"/>
    <p:sldId id="347" r:id="rId15"/>
    <p:sldId id="348" r:id="rId16"/>
    <p:sldId id="306" r:id="rId17"/>
    <p:sldId id="328" r:id="rId18"/>
    <p:sldId id="31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3"/>
    <p:restoredTop sz="94731"/>
  </p:normalViewPr>
  <p:slideViewPr>
    <p:cSldViewPr snapToGrid="0" snapToObjects="1" showGuide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Percent Unknown</c:v>
                </c:pt>
              </c:strCache>
            </c:strRef>
          </c:tx>
          <c:marker>
            <c:symbol val="none"/>
          </c:marker>
          <c:cat>
            <c:strRef>
              <c:f>Sheet1!$A$2:$A$92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&gt; 89</c:v>
                </c:pt>
              </c:strCache>
            </c:strRef>
          </c:cat>
          <c:val>
            <c:numRef>
              <c:f>Sheet1!$B$2:$B$92</c:f>
              <c:numCache>
                <c:formatCode>0%</c:formatCode>
                <c:ptCount val="91"/>
                <c:pt idx="0">
                  <c:v>0.28999999999999998</c:v>
                </c:pt>
                <c:pt idx="1">
                  <c:v>0.14000000000000001</c:v>
                </c:pt>
                <c:pt idx="2">
                  <c:v>0.12</c:v>
                </c:pt>
                <c:pt idx="3">
                  <c:v>0.12</c:v>
                </c:pt>
                <c:pt idx="4">
                  <c:v>0.12</c:v>
                </c:pt>
                <c:pt idx="5">
                  <c:v>0.12</c:v>
                </c:pt>
                <c:pt idx="6">
                  <c:v>0.11</c:v>
                </c:pt>
                <c:pt idx="7">
                  <c:v>0.1</c:v>
                </c:pt>
                <c:pt idx="8">
                  <c:v>0.12</c:v>
                </c:pt>
                <c:pt idx="9">
                  <c:v>0.12</c:v>
                </c:pt>
                <c:pt idx="10">
                  <c:v>0.11</c:v>
                </c:pt>
                <c:pt idx="11">
                  <c:v>0.11</c:v>
                </c:pt>
                <c:pt idx="12">
                  <c:v>0.13</c:v>
                </c:pt>
                <c:pt idx="13">
                  <c:v>0.09</c:v>
                </c:pt>
                <c:pt idx="14">
                  <c:v>0.1</c:v>
                </c:pt>
                <c:pt idx="15">
                  <c:v>0.11</c:v>
                </c:pt>
                <c:pt idx="16">
                  <c:v>0.09</c:v>
                </c:pt>
                <c:pt idx="17">
                  <c:v>0.1</c:v>
                </c:pt>
                <c:pt idx="18">
                  <c:v>0.08</c:v>
                </c:pt>
                <c:pt idx="19">
                  <c:v>0.08</c:v>
                </c:pt>
                <c:pt idx="20">
                  <c:v>0.08</c:v>
                </c:pt>
                <c:pt idx="21">
                  <c:v>7.0000000000000007E-2</c:v>
                </c:pt>
                <c:pt idx="22">
                  <c:v>0.08</c:v>
                </c:pt>
                <c:pt idx="23">
                  <c:v>7.0000000000000007E-2</c:v>
                </c:pt>
                <c:pt idx="24">
                  <c:v>0.06</c:v>
                </c:pt>
                <c:pt idx="25">
                  <c:v>0.08</c:v>
                </c:pt>
                <c:pt idx="26">
                  <c:v>7.0000000000000007E-2</c:v>
                </c:pt>
                <c:pt idx="27">
                  <c:v>0.06</c:v>
                </c:pt>
                <c:pt idx="28">
                  <c:v>0.06</c:v>
                </c:pt>
                <c:pt idx="29">
                  <c:v>0.06</c:v>
                </c:pt>
                <c:pt idx="30">
                  <c:v>0.06</c:v>
                </c:pt>
                <c:pt idx="31">
                  <c:v>0.06</c:v>
                </c:pt>
                <c:pt idx="32">
                  <c:v>0.06</c:v>
                </c:pt>
                <c:pt idx="33">
                  <c:v>0.06</c:v>
                </c:pt>
                <c:pt idx="34">
                  <c:v>0.05</c:v>
                </c:pt>
                <c:pt idx="35">
                  <c:v>0.06</c:v>
                </c:pt>
                <c:pt idx="36">
                  <c:v>0.05</c:v>
                </c:pt>
                <c:pt idx="37">
                  <c:v>0.06</c:v>
                </c:pt>
                <c:pt idx="38">
                  <c:v>0.05</c:v>
                </c:pt>
                <c:pt idx="39">
                  <c:v>0.06</c:v>
                </c:pt>
                <c:pt idx="40">
                  <c:v>0.05</c:v>
                </c:pt>
                <c:pt idx="41">
                  <c:v>0.05</c:v>
                </c:pt>
                <c:pt idx="42">
                  <c:v>0.05</c:v>
                </c:pt>
                <c:pt idx="43">
                  <c:v>0.05</c:v>
                </c:pt>
                <c:pt idx="44">
                  <c:v>0.05</c:v>
                </c:pt>
                <c:pt idx="45">
                  <c:v>0.04</c:v>
                </c:pt>
                <c:pt idx="46">
                  <c:v>0.04</c:v>
                </c:pt>
                <c:pt idx="47">
                  <c:v>0.04</c:v>
                </c:pt>
                <c:pt idx="48">
                  <c:v>0.03</c:v>
                </c:pt>
                <c:pt idx="49">
                  <c:v>0.04</c:v>
                </c:pt>
                <c:pt idx="50">
                  <c:v>0.04</c:v>
                </c:pt>
                <c:pt idx="51">
                  <c:v>0.04</c:v>
                </c:pt>
                <c:pt idx="52">
                  <c:v>0.04</c:v>
                </c:pt>
                <c:pt idx="53">
                  <c:v>0.04</c:v>
                </c:pt>
                <c:pt idx="54">
                  <c:v>0.03</c:v>
                </c:pt>
                <c:pt idx="55">
                  <c:v>0.04</c:v>
                </c:pt>
                <c:pt idx="56">
                  <c:v>0.03</c:v>
                </c:pt>
                <c:pt idx="57">
                  <c:v>0.03</c:v>
                </c:pt>
                <c:pt idx="58">
                  <c:v>0.03</c:v>
                </c:pt>
                <c:pt idx="59">
                  <c:v>0.03</c:v>
                </c:pt>
                <c:pt idx="60">
                  <c:v>0.03</c:v>
                </c:pt>
                <c:pt idx="61">
                  <c:v>0.03</c:v>
                </c:pt>
                <c:pt idx="62">
                  <c:v>0.03</c:v>
                </c:pt>
                <c:pt idx="63">
                  <c:v>0.03</c:v>
                </c:pt>
                <c:pt idx="64">
                  <c:v>0.03</c:v>
                </c:pt>
                <c:pt idx="65">
                  <c:v>0.02</c:v>
                </c:pt>
                <c:pt idx="66">
                  <c:v>0.03</c:v>
                </c:pt>
                <c:pt idx="67">
                  <c:v>0.03</c:v>
                </c:pt>
                <c:pt idx="68">
                  <c:v>0.03</c:v>
                </c:pt>
                <c:pt idx="69">
                  <c:v>0.02</c:v>
                </c:pt>
                <c:pt idx="70">
                  <c:v>0.03</c:v>
                </c:pt>
                <c:pt idx="71">
                  <c:v>0.02</c:v>
                </c:pt>
                <c:pt idx="72">
                  <c:v>0.03</c:v>
                </c:pt>
                <c:pt idx="73">
                  <c:v>0.03</c:v>
                </c:pt>
                <c:pt idx="74">
                  <c:v>0.02</c:v>
                </c:pt>
                <c:pt idx="75">
                  <c:v>0.02</c:v>
                </c:pt>
                <c:pt idx="76">
                  <c:v>0.02</c:v>
                </c:pt>
                <c:pt idx="77">
                  <c:v>0.02</c:v>
                </c:pt>
                <c:pt idx="78">
                  <c:v>0.02</c:v>
                </c:pt>
                <c:pt idx="79">
                  <c:v>0.03</c:v>
                </c:pt>
                <c:pt idx="80">
                  <c:v>0.02</c:v>
                </c:pt>
                <c:pt idx="81">
                  <c:v>0.02</c:v>
                </c:pt>
                <c:pt idx="82">
                  <c:v>0.02</c:v>
                </c:pt>
                <c:pt idx="83">
                  <c:v>0.02</c:v>
                </c:pt>
                <c:pt idx="84">
                  <c:v>0.02</c:v>
                </c:pt>
                <c:pt idx="85">
                  <c:v>0.02</c:v>
                </c:pt>
                <c:pt idx="86">
                  <c:v>0.02</c:v>
                </c:pt>
                <c:pt idx="87">
                  <c:v>0.02</c:v>
                </c:pt>
                <c:pt idx="88">
                  <c:v>0.02</c:v>
                </c:pt>
                <c:pt idx="89">
                  <c:v>0.02</c:v>
                </c:pt>
                <c:pt idx="90">
                  <c:v>0.02</c:v>
                </c:pt>
              </c:numCache>
            </c:numRef>
          </c:val>
          <c:smooth val="0"/>
        </c:ser>
        <c:dLbls>
          <c:showLegendKey val="0"/>
          <c:showVal val="0"/>
          <c:showCatName val="0"/>
          <c:showSerName val="0"/>
          <c:showPercent val="0"/>
          <c:showBubbleSize val="0"/>
        </c:dLbls>
        <c:dropLines/>
        <c:marker val="1"/>
        <c:smooth val="0"/>
        <c:axId val="176628736"/>
        <c:axId val="167086912"/>
      </c:lineChart>
      <c:catAx>
        <c:axId val="176628736"/>
        <c:scaling>
          <c:orientation val="minMax"/>
        </c:scaling>
        <c:delete val="0"/>
        <c:axPos val="b"/>
        <c:title>
          <c:tx>
            <c:rich>
              <a:bodyPr/>
              <a:lstStyle/>
              <a:p>
                <a:pPr>
                  <a:defRPr sz="1200" baseline="0"/>
                </a:pPr>
                <a:r>
                  <a:rPr lang="en-US" sz="1200" baseline="0" dirty="0" smtClean="0"/>
                  <a:t>Patient Age</a:t>
                </a:r>
                <a:endParaRPr lang="en-US" sz="1200" baseline="0" dirty="0"/>
              </a:p>
            </c:rich>
          </c:tx>
          <c:layout/>
          <c:overlay val="0"/>
        </c:title>
        <c:numFmt formatCode="General" sourceLinked="1"/>
        <c:majorTickMark val="none"/>
        <c:minorTickMark val="none"/>
        <c:tickLblPos val="nextTo"/>
        <c:txPr>
          <a:bodyPr/>
          <a:lstStyle/>
          <a:p>
            <a:pPr>
              <a:defRPr sz="700" baseline="0"/>
            </a:pPr>
            <a:endParaRPr lang="en-US"/>
          </a:p>
        </c:txPr>
        <c:crossAx val="167086912"/>
        <c:crosses val="autoZero"/>
        <c:auto val="1"/>
        <c:lblAlgn val="ctr"/>
        <c:lblOffset val="100"/>
        <c:noMultiLvlLbl val="0"/>
      </c:catAx>
      <c:valAx>
        <c:axId val="167086912"/>
        <c:scaling>
          <c:orientation val="minMax"/>
          <c:max val="0.30000000000000004"/>
        </c:scaling>
        <c:delete val="0"/>
        <c:axPos val="l"/>
        <c:majorGridlines/>
        <c:numFmt formatCode="0%" sourceLinked="1"/>
        <c:majorTickMark val="out"/>
        <c:minorTickMark val="none"/>
        <c:tickLblPos val="nextTo"/>
        <c:txPr>
          <a:bodyPr/>
          <a:lstStyle/>
          <a:p>
            <a:pPr>
              <a:defRPr sz="800" baseline="0"/>
            </a:pPr>
            <a:endParaRPr lang="en-US"/>
          </a:p>
        </c:txPr>
        <c:crossAx val="176628736"/>
        <c:crosses val="autoZero"/>
        <c:crossBetween val="between"/>
        <c:majorUnit val="2.5000000000000005E-2"/>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Percent Unknown</c:v>
                </c:pt>
              </c:strCache>
            </c:strRef>
          </c:tx>
          <c:marker>
            <c:symbol val="none"/>
          </c:marker>
          <c:cat>
            <c:strRef>
              <c:f>Sheet1!$A$2:$A$92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&gt; 89</c:v>
                </c:pt>
              </c:strCache>
            </c:strRef>
          </c:cat>
          <c:val>
            <c:numRef>
              <c:f>Sheet1!$B$2:$B$92</c:f>
              <c:numCache>
                <c:formatCode>0%</c:formatCode>
                <c:ptCount val="91"/>
                <c:pt idx="0">
                  <c:v>0.18</c:v>
                </c:pt>
                <c:pt idx="1">
                  <c:v>0.09</c:v>
                </c:pt>
                <c:pt idx="2">
                  <c:v>0.09</c:v>
                </c:pt>
                <c:pt idx="3">
                  <c:v>0.08</c:v>
                </c:pt>
                <c:pt idx="4">
                  <c:v>0.08</c:v>
                </c:pt>
                <c:pt idx="5">
                  <c:v>0.08</c:v>
                </c:pt>
                <c:pt idx="6">
                  <c:v>0.08</c:v>
                </c:pt>
                <c:pt idx="7">
                  <c:v>0.08</c:v>
                </c:pt>
                <c:pt idx="8">
                  <c:v>0.09</c:v>
                </c:pt>
                <c:pt idx="9">
                  <c:v>0.09</c:v>
                </c:pt>
                <c:pt idx="10">
                  <c:v>0.08</c:v>
                </c:pt>
                <c:pt idx="11">
                  <c:v>0.08</c:v>
                </c:pt>
                <c:pt idx="12">
                  <c:v>0.08</c:v>
                </c:pt>
                <c:pt idx="13">
                  <c:v>0.08</c:v>
                </c:pt>
                <c:pt idx="14">
                  <c:v>0.08</c:v>
                </c:pt>
                <c:pt idx="15">
                  <c:v>0.08</c:v>
                </c:pt>
                <c:pt idx="16">
                  <c:v>0.08</c:v>
                </c:pt>
                <c:pt idx="17">
                  <c:v>0.08</c:v>
                </c:pt>
                <c:pt idx="18">
                  <c:v>0.08</c:v>
                </c:pt>
                <c:pt idx="19">
                  <c:v>0.08</c:v>
                </c:pt>
                <c:pt idx="20">
                  <c:v>0.08</c:v>
                </c:pt>
                <c:pt idx="21">
                  <c:v>7.0000000000000007E-2</c:v>
                </c:pt>
                <c:pt idx="22">
                  <c:v>7.0000000000000007E-2</c:v>
                </c:pt>
                <c:pt idx="23">
                  <c:v>7.0000000000000007E-2</c:v>
                </c:pt>
                <c:pt idx="24">
                  <c:v>7.0000000000000007E-2</c:v>
                </c:pt>
                <c:pt idx="25">
                  <c:v>7.0000000000000007E-2</c:v>
                </c:pt>
                <c:pt idx="26">
                  <c:v>0.06</c:v>
                </c:pt>
                <c:pt idx="27">
                  <c:v>0.06</c:v>
                </c:pt>
                <c:pt idx="28">
                  <c:v>0.06</c:v>
                </c:pt>
                <c:pt idx="29">
                  <c:v>0.06</c:v>
                </c:pt>
                <c:pt idx="30">
                  <c:v>0.06</c:v>
                </c:pt>
                <c:pt idx="31">
                  <c:v>0.05</c:v>
                </c:pt>
                <c:pt idx="32">
                  <c:v>0.05</c:v>
                </c:pt>
                <c:pt idx="33">
                  <c:v>0.05</c:v>
                </c:pt>
                <c:pt idx="34">
                  <c:v>0.05</c:v>
                </c:pt>
                <c:pt idx="35">
                  <c:v>0.05</c:v>
                </c:pt>
                <c:pt idx="36">
                  <c:v>0.05</c:v>
                </c:pt>
                <c:pt idx="37">
                  <c:v>0.05</c:v>
                </c:pt>
                <c:pt idx="38">
                  <c:v>0.05</c:v>
                </c:pt>
                <c:pt idx="39">
                  <c:v>0.05</c:v>
                </c:pt>
                <c:pt idx="40">
                  <c:v>0.05</c:v>
                </c:pt>
                <c:pt idx="41">
                  <c:v>0.04</c:v>
                </c:pt>
                <c:pt idx="42">
                  <c:v>0.04</c:v>
                </c:pt>
                <c:pt idx="43">
                  <c:v>0.04</c:v>
                </c:pt>
                <c:pt idx="44">
                  <c:v>0.04</c:v>
                </c:pt>
                <c:pt idx="45">
                  <c:v>0.04</c:v>
                </c:pt>
                <c:pt idx="46">
                  <c:v>0.04</c:v>
                </c:pt>
                <c:pt idx="47">
                  <c:v>0.04</c:v>
                </c:pt>
                <c:pt idx="48">
                  <c:v>0.04</c:v>
                </c:pt>
                <c:pt idx="49">
                  <c:v>0.03</c:v>
                </c:pt>
                <c:pt idx="50">
                  <c:v>0.03</c:v>
                </c:pt>
                <c:pt idx="51">
                  <c:v>0.03</c:v>
                </c:pt>
                <c:pt idx="52">
                  <c:v>0.03</c:v>
                </c:pt>
                <c:pt idx="53">
                  <c:v>0.03</c:v>
                </c:pt>
                <c:pt idx="54">
                  <c:v>0.03</c:v>
                </c:pt>
                <c:pt idx="55">
                  <c:v>0.03</c:v>
                </c:pt>
                <c:pt idx="56">
                  <c:v>0.03</c:v>
                </c:pt>
                <c:pt idx="57">
                  <c:v>0.03</c:v>
                </c:pt>
                <c:pt idx="58">
                  <c:v>0.03</c:v>
                </c:pt>
                <c:pt idx="59">
                  <c:v>0.03</c:v>
                </c:pt>
                <c:pt idx="60">
                  <c:v>0.03</c:v>
                </c:pt>
                <c:pt idx="61">
                  <c:v>0.03</c:v>
                </c:pt>
                <c:pt idx="62">
                  <c:v>0.03</c:v>
                </c:pt>
                <c:pt idx="63">
                  <c:v>0.03</c:v>
                </c:pt>
                <c:pt idx="64">
                  <c:v>0.03</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0.01</c:v>
                </c:pt>
                <c:pt idx="85">
                  <c:v>0.02</c:v>
                </c:pt>
                <c:pt idx="86">
                  <c:v>0.01</c:v>
                </c:pt>
                <c:pt idx="87">
                  <c:v>0.01</c:v>
                </c:pt>
                <c:pt idx="88">
                  <c:v>0.01</c:v>
                </c:pt>
                <c:pt idx="89">
                  <c:v>0.01</c:v>
                </c:pt>
                <c:pt idx="90">
                  <c:v>0.01</c:v>
                </c:pt>
              </c:numCache>
            </c:numRef>
          </c:val>
          <c:smooth val="0"/>
        </c:ser>
        <c:dLbls>
          <c:showLegendKey val="0"/>
          <c:showVal val="0"/>
          <c:showCatName val="0"/>
          <c:showSerName val="0"/>
          <c:showPercent val="0"/>
          <c:showBubbleSize val="0"/>
        </c:dLbls>
        <c:dropLines/>
        <c:marker val="1"/>
        <c:smooth val="0"/>
        <c:axId val="176751104"/>
        <c:axId val="167088640"/>
      </c:lineChart>
      <c:catAx>
        <c:axId val="176751104"/>
        <c:scaling>
          <c:orientation val="minMax"/>
        </c:scaling>
        <c:delete val="0"/>
        <c:axPos val="b"/>
        <c:title>
          <c:tx>
            <c:rich>
              <a:bodyPr/>
              <a:lstStyle/>
              <a:p>
                <a:pPr>
                  <a:defRPr sz="1200" baseline="0"/>
                </a:pPr>
                <a:r>
                  <a:rPr lang="en-US" sz="1200" baseline="0" dirty="0" smtClean="0"/>
                  <a:t>Patient Age</a:t>
                </a:r>
                <a:endParaRPr lang="en-US" sz="1200" baseline="0" dirty="0"/>
              </a:p>
            </c:rich>
          </c:tx>
          <c:layout/>
          <c:overlay val="0"/>
        </c:title>
        <c:numFmt formatCode="General" sourceLinked="1"/>
        <c:majorTickMark val="none"/>
        <c:minorTickMark val="none"/>
        <c:tickLblPos val="nextTo"/>
        <c:txPr>
          <a:bodyPr/>
          <a:lstStyle/>
          <a:p>
            <a:pPr>
              <a:defRPr sz="700" baseline="0"/>
            </a:pPr>
            <a:endParaRPr lang="en-US"/>
          </a:p>
        </c:txPr>
        <c:crossAx val="167088640"/>
        <c:crosses val="autoZero"/>
        <c:auto val="1"/>
        <c:lblAlgn val="ctr"/>
        <c:lblOffset val="100"/>
        <c:noMultiLvlLbl val="0"/>
      </c:catAx>
      <c:valAx>
        <c:axId val="167088640"/>
        <c:scaling>
          <c:orientation val="minMax"/>
        </c:scaling>
        <c:delete val="0"/>
        <c:axPos val="l"/>
        <c:majorGridlines/>
        <c:numFmt formatCode="0%" sourceLinked="1"/>
        <c:majorTickMark val="out"/>
        <c:minorTickMark val="none"/>
        <c:tickLblPos val="nextTo"/>
        <c:txPr>
          <a:bodyPr/>
          <a:lstStyle/>
          <a:p>
            <a:pPr>
              <a:defRPr sz="800" baseline="0"/>
            </a:pPr>
            <a:endParaRPr lang="en-US"/>
          </a:p>
        </c:txPr>
        <c:crossAx val="176751104"/>
        <c:crosses val="autoZero"/>
        <c:crossBetween val="between"/>
        <c:majorUnit val="2.5000000000000005E-2"/>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solidFill>
                  <a:srgbClr val="0070C0"/>
                </a:solidFill>
              </a:rPr>
              <a:t>Figure</a:t>
            </a:r>
            <a:r>
              <a:rPr lang="en-US" sz="1400" baseline="0" dirty="0" smtClean="0">
                <a:solidFill>
                  <a:srgbClr val="0070C0"/>
                </a:solidFill>
              </a:rPr>
              <a:t> 3. </a:t>
            </a:r>
            <a:r>
              <a:rPr lang="en-US" sz="1400" dirty="0" smtClean="0">
                <a:solidFill>
                  <a:srgbClr val="0070C0"/>
                </a:solidFill>
              </a:rPr>
              <a:t>Reduction in</a:t>
            </a:r>
            <a:r>
              <a:rPr lang="en-US" sz="1400" baseline="0" dirty="0" smtClean="0">
                <a:solidFill>
                  <a:srgbClr val="0070C0"/>
                </a:solidFill>
              </a:rPr>
              <a:t> Unknown Race1 Discharges by UHIN Linkage to Other Episodes of Care</a:t>
            </a:r>
            <a:endParaRPr lang="en-US" sz="1400" dirty="0">
              <a:solidFill>
                <a:srgbClr val="0070C0"/>
              </a:solidFill>
            </a:endParaRPr>
          </a:p>
        </c:rich>
      </c:tx>
      <c:layout/>
      <c:overlay val="0"/>
    </c:title>
    <c:autoTitleDeleted val="0"/>
    <c:plotArea>
      <c:layout/>
      <c:lineChart>
        <c:grouping val="standard"/>
        <c:varyColors val="0"/>
        <c:ser>
          <c:idx val="0"/>
          <c:order val="0"/>
          <c:tx>
            <c:strRef>
              <c:f>Sheet1!$B$1</c:f>
              <c:strCache>
                <c:ptCount val="1"/>
                <c:pt idx="0">
                  <c:v>Race1 Unknown</c:v>
                </c:pt>
              </c:strCache>
            </c:strRef>
          </c:tx>
          <c:marker>
            <c:symbol val="none"/>
          </c:marker>
          <c:cat>
            <c:numRef>
              <c:f>Sheet1!$A$2:$A$133</c:f>
              <c:numCache>
                <c:formatCode>General</c:formatCode>
                <c:ptCount val="132"/>
                <c:pt idx="0">
                  <c:v>200710</c:v>
                </c:pt>
                <c:pt idx="1">
                  <c:v>200711</c:v>
                </c:pt>
                <c:pt idx="2">
                  <c:v>200712</c:v>
                </c:pt>
                <c:pt idx="3">
                  <c:v>200801</c:v>
                </c:pt>
                <c:pt idx="4">
                  <c:v>200802</c:v>
                </c:pt>
                <c:pt idx="5">
                  <c:v>200803</c:v>
                </c:pt>
                <c:pt idx="6">
                  <c:v>200804</c:v>
                </c:pt>
                <c:pt idx="7">
                  <c:v>200805</c:v>
                </c:pt>
                <c:pt idx="8">
                  <c:v>200806</c:v>
                </c:pt>
                <c:pt idx="9">
                  <c:v>200807</c:v>
                </c:pt>
                <c:pt idx="10">
                  <c:v>200808</c:v>
                </c:pt>
                <c:pt idx="11">
                  <c:v>200809</c:v>
                </c:pt>
                <c:pt idx="12">
                  <c:v>200810</c:v>
                </c:pt>
                <c:pt idx="13">
                  <c:v>200811</c:v>
                </c:pt>
                <c:pt idx="14">
                  <c:v>200812</c:v>
                </c:pt>
                <c:pt idx="15">
                  <c:v>200901</c:v>
                </c:pt>
                <c:pt idx="16">
                  <c:v>200902</c:v>
                </c:pt>
                <c:pt idx="17">
                  <c:v>200903</c:v>
                </c:pt>
                <c:pt idx="18">
                  <c:v>200904</c:v>
                </c:pt>
                <c:pt idx="19">
                  <c:v>200905</c:v>
                </c:pt>
                <c:pt idx="20">
                  <c:v>200906</c:v>
                </c:pt>
                <c:pt idx="21">
                  <c:v>200907</c:v>
                </c:pt>
                <c:pt idx="22">
                  <c:v>200908</c:v>
                </c:pt>
                <c:pt idx="23">
                  <c:v>200909</c:v>
                </c:pt>
                <c:pt idx="24">
                  <c:v>200910</c:v>
                </c:pt>
                <c:pt idx="25">
                  <c:v>200911</c:v>
                </c:pt>
                <c:pt idx="26">
                  <c:v>200912</c:v>
                </c:pt>
                <c:pt idx="27">
                  <c:v>201001</c:v>
                </c:pt>
                <c:pt idx="28">
                  <c:v>201002</c:v>
                </c:pt>
                <c:pt idx="29">
                  <c:v>201003</c:v>
                </c:pt>
                <c:pt idx="30">
                  <c:v>201004</c:v>
                </c:pt>
                <c:pt idx="31">
                  <c:v>201005</c:v>
                </c:pt>
                <c:pt idx="32">
                  <c:v>201006</c:v>
                </c:pt>
                <c:pt idx="33">
                  <c:v>201007</c:v>
                </c:pt>
                <c:pt idx="34">
                  <c:v>201008</c:v>
                </c:pt>
                <c:pt idx="35">
                  <c:v>201009</c:v>
                </c:pt>
                <c:pt idx="36">
                  <c:v>201010</c:v>
                </c:pt>
                <c:pt idx="37">
                  <c:v>201011</c:v>
                </c:pt>
                <c:pt idx="38">
                  <c:v>201012</c:v>
                </c:pt>
                <c:pt idx="39">
                  <c:v>201101</c:v>
                </c:pt>
                <c:pt idx="40">
                  <c:v>201102</c:v>
                </c:pt>
                <c:pt idx="41">
                  <c:v>201103</c:v>
                </c:pt>
                <c:pt idx="42">
                  <c:v>201104</c:v>
                </c:pt>
                <c:pt idx="43">
                  <c:v>201105</c:v>
                </c:pt>
                <c:pt idx="44">
                  <c:v>201106</c:v>
                </c:pt>
                <c:pt idx="45">
                  <c:v>201107</c:v>
                </c:pt>
                <c:pt idx="46">
                  <c:v>201108</c:v>
                </c:pt>
                <c:pt idx="47">
                  <c:v>201109</c:v>
                </c:pt>
                <c:pt idx="48">
                  <c:v>201110</c:v>
                </c:pt>
                <c:pt idx="49">
                  <c:v>201111</c:v>
                </c:pt>
                <c:pt idx="50">
                  <c:v>201112</c:v>
                </c:pt>
                <c:pt idx="51">
                  <c:v>201201</c:v>
                </c:pt>
                <c:pt idx="52">
                  <c:v>201202</c:v>
                </c:pt>
                <c:pt idx="53">
                  <c:v>201203</c:v>
                </c:pt>
                <c:pt idx="54">
                  <c:v>201204</c:v>
                </c:pt>
                <c:pt idx="55">
                  <c:v>201205</c:v>
                </c:pt>
                <c:pt idx="56">
                  <c:v>201206</c:v>
                </c:pt>
                <c:pt idx="57">
                  <c:v>201207</c:v>
                </c:pt>
                <c:pt idx="58">
                  <c:v>201208</c:v>
                </c:pt>
                <c:pt idx="59">
                  <c:v>201209</c:v>
                </c:pt>
                <c:pt idx="60">
                  <c:v>201210</c:v>
                </c:pt>
                <c:pt idx="61">
                  <c:v>201211</c:v>
                </c:pt>
                <c:pt idx="62">
                  <c:v>201212</c:v>
                </c:pt>
                <c:pt idx="63">
                  <c:v>201301</c:v>
                </c:pt>
                <c:pt idx="64">
                  <c:v>201302</c:v>
                </c:pt>
                <c:pt idx="65">
                  <c:v>201303</c:v>
                </c:pt>
                <c:pt idx="66">
                  <c:v>201304</c:v>
                </c:pt>
                <c:pt idx="67">
                  <c:v>201305</c:v>
                </c:pt>
                <c:pt idx="68">
                  <c:v>201306</c:v>
                </c:pt>
                <c:pt idx="69">
                  <c:v>201307</c:v>
                </c:pt>
                <c:pt idx="70">
                  <c:v>201308</c:v>
                </c:pt>
                <c:pt idx="71">
                  <c:v>201309</c:v>
                </c:pt>
                <c:pt idx="72">
                  <c:v>201310</c:v>
                </c:pt>
                <c:pt idx="73">
                  <c:v>201311</c:v>
                </c:pt>
                <c:pt idx="74">
                  <c:v>201312</c:v>
                </c:pt>
                <c:pt idx="75">
                  <c:v>201401</c:v>
                </c:pt>
                <c:pt idx="76">
                  <c:v>201402</c:v>
                </c:pt>
                <c:pt idx="77">
                  <c:v>201403</c:v>
                </c:pt>
                <c:pt idx="78">
                  <c:v>201404</c:v>
                </c:pt>
                <c:pt idx="79">
                  <c:v>201405</c:v>
                </c:pt>
                <c:pt idx="80">
                  <c:v>201406</c:v>
                </c:pt>
                <c:pt idx="81">
                  <c:v>201407</c:v>
                </c:pt>
                <c:pt idx="82">
                  <c:v>201408</c:v>
                </c:pt>
                <c:pt idx="83">
                  <c:v>201409</c:v>
                </c:pt>
                <c:pt idx="84">
                  <c:v>201410</c:v>
                </c:pt>
                <c:pt idx="85">
                  <c:v>201411</c:v>
                </c:pt>
                <c:pt idx="86">
                  <c:v>201412</c:v>
                </c:pt>
                <c:pt idx="87">
                  <c:v>201501</c:v>
                </c:pt>
                <c:pt idx="88">
                  <c:v>201502</c:v>
                </c:pt>
                <c:pt idx="89">
                  <c:v>201503</c:v>
                </c:pt>
                <c:pt idx="90">
                  <c:v>201504</c:v>
                </c:pt>
                <c:pt idx="91">
                  <c:v>201505</c:v>
                </c:pt>
                <c:pt idx="92">
                  <c:v>201506</c:v>
                </c:pt>
                <c:pt idx="93">
                  <c:v>201507</c:v>
                </c:pt>
                <c:pt idx="94">
                  <c:v>201508</c:v>
                </c:pt>
                <c:pt idx="95">
                  <c:v>201509</c:v>
                </c:pt>
                <c:pt idx="96">
                  <c:v>201510</c:v>
                </c:pt>
                <c:pt idx="97">
                  <c:v>201511</c:v>
                </c:pt>
                <c:pt idx="98">
                  <c:v>201512</c:v>
                </c:pt>
                <c:pt idx="99">
                  <c:v>201601</c:v>
                </c:pt>
                <c:pt idx="100">
                  <c:v>201602</c:v>
                </c:pt>
                <c:pt idx="101">
                  <c:v>201603</c:v>
                </c:pt>
                <c:pt idx="102">
                  <c:v>201604</c:v>
                </c:pt>
                <c:pt idx="103">
                  <c:v>201605</c:v>
                </c:pt>
                <c:pt idx="104">
                  <c:v>201606</c:v>
                </c:pt>
                <c:pt idx="105">
                  <c:v>201607</c:v>
                </c:pt>
                <c:pt idx="106">
                  <c:v>201608</c:v>
                </c:pt>
                <c:pt idx="107">
                  <c:v>201609</c:v>
                </c:pt>
                <c:pt idx="108">
                  <c:v>201610</c:v>
                </c:pt>
                <c:pt idx="109">
                  <c:v>201611</c:v>
                </c:pt>
                <c:pt idx="110">
                  <c:v>201612</c:v>
                </c:pt>
                <c:pt idx="111">
                  <c:v>201701</c:v>
                </c:pt>
                <c:pt idx="112">
                  <c:v>201702</c:v>
                </c:pt>
                <c:pt idx="113">
                  <c:v>201703</c:v>
                </c:pt>
                <c:pt idx="114">
                  <c:v>201704</c:v>
                </c:pt>
                <c:pt idx="115">
                  <c:v>201705</c:v>
                </c:pt>
                <c:pt idx="116">
                  <c:v>201706</c:v>
                </c:pt>
                <c:pt idx="117">
                  <c:v>201707</c:v>
                </c:pt>
                <c:pt idx="118">
                  <c:v>201708</c:v>
                </c:pt>
                <c:pt idx="119">
                  <c:v>201709</c:v>
                </c:pt>
                <c:pt idx="120">
                  <c:v>201710</c:v>
                </c:pt>
                <c:pt idx="121">
                  <c:v>201711</c:v>
                </c:pt>
                <c:pt idx="122">
                  <c:v>201712</c:v>
                </c:pt>
                <c:pt idx="123">
                  <c:v>201801</c:v>
                </c:pt>
                <c:pt idx="124">
                  <c:v>201802</c:v>
                </c:pt>
                <c:pt idx="125">
                  <c:v>201803</c:v>
                </c:pt>
                <c:pt idx="126">
                  <c:v>201804</c:v>
                </c:pt>
                <c:pt idx="127">
                  <c:v>201805</c:v>
                </c:pt>
                <c:pt idx="128">
                  <c:v>201806</c:v>
                </c:pt>
                <c:pt idx="129">
                  <c:v>201807</c:v>
                </c:pt>
                <c:pt idx="130">
                  <c:v>201808</c:v>
                </c:pt>
                <c:pt idx="131">
                  <c:v>201809</c:v>
                </c:pt>
              </c:numCache>
            </c:numRef>
          </c:cat>
          <c:val>
            <c:numRef>
              <c:f>Sheet1!$B$2:$B$133</c:f>
              <c:numCache>
                <c:formatCode>#,##0</c:formatCode>
                <c:ptCount val="132"/>
                <c:pt idx="0">
                  <c:v>3742</c:v>
                </c:pt>
                <c:pt idx="1">
                  <c:v>3626</c:v>
                </c:pt>
                <c:pt idx="2">
                  <c:v>3738</c:v>
                </c:pt>
                <c:pt idx="3">
                  <c:v>3581</c:v>
                </c:pt>
                <c:pt idx="4">
                  <c:v>3318</c:v>
                </c:pt>
                <c:pt idx="5">
                  <c:v>3443</c:v>
                </c:pt>
                <c:pt idx="6">
                  <c:v>3293</c:v>
                </c:pt>
                <c:pt idx="7">
                  <c:v>3201</c:v>
                </c:pt>
                <c:pt idx="8">
                  <c:v>3213</c:v>
                </c:pt>
                <c:pt idx="9">
                  <c:v>3197</c:v>
                </c:pt>
                <c:pt idx="10">
                  <c:v>3284</c:v>
                </c:pt>
                <c:pt idx="11">
                  <c:v>3222</c:v>
                </c:pt>
                <c:pt idx="12">
                  <c:v>3155</c:v>
                </c:pt>
                <c:pt idx="13">
                  <c:v>2964</c:v>
                </c:pt>
                <c:pt idx="14">
                  <c:v>3093</c:v>
                </c:pt>
                <c:pt idx="15">
                  <c:v>3038</c:v>
                </c:pt>
                <c:pt idx="16">
                  <c:v>2784</c:v>
                </c:pt>
                <c:pt idx="17">
                  <c:v>3212</c:v>
                </c:pt>
                <c:pt idx="18">
                  <c:v>3077</c:v>
                </c:pt>
                <c:pt idx="19">
                  <c:v>3176</c:v>
                </c:pt>
                <c:pt idx="20">
                  <c:v>3234</c:v>
                </c:pt>
                <c:pt idx="21">
                  <c:v>3398</c:v>
                </c:pt>
                <c:pt idx="22">
                  <c:v>3293</c:v>
                </c:pt>
                <c:pt idx="23">
                  <c:v>3045</c:v>
                </c:pt>
                <c:pt idx="24">
                  <c:v>3106</c:v>
                </c:pt>
                <c:pt idx="25">
                  <c:v>2908</c:v>
                </c:pt>
                <c:pt idx="26">
                  <c:v>2996</c:v>
                </c:pt>
                <c:pt idx="27">
                  <c:v>2901</c:v>
                </c:pt>
                <c:pt idx="28">
                  <c:v>2752</c:v>
                </c:pt>
                <c:pt idx="29">
                  <c:v>3406</c:v>
                </c:pt>
                <c:pt idx="30">
                  <c:v>3231</c:v>
                </c:pt>
                <c:pt idx="31">
                  <c:v>3412</c:v>
                </c:pt>
                <c:pt idx="32">
                  <c:v>3073</c:v>
                </c:pt>
                <c:pt idx="33">
                  <c:v>3170</c:v>
                </c:pt>
                <c:pt idx="34">
                  <c:v>3226</c:v>
                </c:pt>
                <c:pt idx="35">
                  <c:v>3091</c:v>
                </c:pt>
                <c:pt idx="36">
                  <c:v>3141</c:v>
                </c:pt>
                <c:pt idx="37">
                  <c:v>2911</c:v>
                </c:pt>
                <c:pt idx="38">
                  <c:v>3062</c:v>
                </c:pt>
                <c:pt idx="39">
                  <c:v>2982</c:v>
                </c:pt>
                <c:pt idx="40">
                  <c:v>2760</c:v>
                </c:pt>
                <c:pt idx="41">
                  <c:v>3106</c:v>
                </c:pt>
                <c:pt idx="42">
                  <c:v>2878</c:v>
                </c:pt>
                <c:pt idx="43">
                  <c:v>3001</c:v>
                </c:pt>
                <c:pt idx="44">
                  <c:v>3171</c:v>
                </c:pt>
                <c:pt idx="45">
                  <c:v>3170</c:v>
                </c:pt>
                <c:pt idx="46">
                  <c:v>3089</c:v>
                </c:pt>
                <c:pt idx="47">
                  <c:v>3211</c:v>
                </c:pt>
                <c:pt idx="48">
                  <c:v>3261</c:v>
                </c:pt>
                <c:pt idx="49">
                  <c:v>3046</c:v>
                </c:pt>
                <c:pt idx="50">
                  <c:v>3161</c:v>
                </c:pt>
                <c:pt idx="51">
                  <c:v>3087</c:v>
                </c:pt>
                <c:pt idx="52">
                  <c:v>3060</c:v>
                </c:pt>
                <c:pt idx="53">
                  <c:v>3421</c:v>
                </c:pt>
                <c:pt idx="54">
                  <c:v>3072</c:v>
                </c:pt>
                <c:pt idx="55">
                  <c:v>3307</c:v>
                </c:pt>
                <c:pt idx="56">
                  <c:v>3339</c:v>
                </c:pt>
                <c:pt idx="57">
                  <c:v>3520</c:v>
                </c:pt>
                <c:pt idx="58">
                  <c:v>3531</c:v>
                </c:pt>
                <c:pt idx="59">
                  <c:v>3442</c:v>
                </c:pt>
                <c:pt idx="60">
                  <c:v>2701</c:v>
                </c:pt>
                <c:pt idx="61">
                  <c:v>2675</c:v>
                </c:pt>
                <c:pt idx="62">
                  <c:v>2888</c:v>
                </c:pt>
                <c:pt idx="63">
                  <c:v>2803</c:v>
                </c:pt>
                <c:pt idx="64">
                  <c:v>2431</c:v>
                </c:pt>
                <c:pt idx="65">
                  <c:v>2699</c:v>
                </c:pt>
                <c:pt idx="66">
                  <c:v>2652</c:v>
                </c:pt>
                <c:pt idx="67">
                  <c:v>3031</c:v>
                </c:pt>
                <c:pt idx="68">
                  <c:v>2917</c:v>
                </c:pt>
                <c:pt idx="69">
                  <c:v>2877</c:v>
                </c:pt>
                <c:pt idx="70">
                  <c:v>2919</c:v>
                </c:pt>
                <c:pt idx="71">
                  <c:v>2999</c:v>
                </c:pt>
                <c:pt idx="72">
                  <c:v>2912</c:v>
                </c:pt>
                <c:pt idx="73">
                  <c:v>2760</c:v>
                </c:pt>
                <c:pt idx="74">
                  <c:v>2903</c:v>
                </c:pt>
                <c:pt idx="75">
                  <c:v>2794</c:v>
                </c:pt>
                <c:pt idx="76">
                  <c:v>2492</c:v>
                </c:pt>
                <c:pt idx="77">
                  <c:v>2846</c:v>
                </c:pt>
                <c:pt idx="78">
                  <c:v>2812</c:v>
                </c:pt>
                <c:pt idx="79">
                  <c:v>2955</c:v>
                </c:pt>
                <c:pt idx="80">
                  <c:v>3164</c:v>
                </c:pt>
                <c:pt idx="81">
                  <c:v>3080</c:v>
                </c:pt>
                <c:pt idx="82">
                  <c:v>3206</c:v>
                </c:pt>
                <c:pt idx="83">
                  <c:v>3198</c:v>
                </c:pt>
                <c:pt idx="84">
                  <c:v>3163</c:v>
                </c:pt>
                <c:pt idx="85">
                  <c:v>2950</c:v>
                </c:pt>
                <c:pt idx="86">
                  <c:v>3032</c:v>
                </c:pt>
                <c:pt idx="87">
                  <c:v>3122</c:v>
                </c:pt>
                <c:pt idx="88">
                  <c:v>2941</c:v>
                </c:pt>
                <c:pt idx="89">
                  <c:v>3192</c:v>
                </c:pt>
                <c:pt idx="90">
                  <c:v>3113</c:v>
                </c:pt>
                <c:pt idx="91">
                  <c:v>3373</c:v>
                </c:pt>
                <c:pt idx="92">
                  <c:v>3728</c:v>
                </c:pt>
                <c:pt idx="93">
                  <c:v>3780</c:v>
                </c:pt>
                <c:pt idx="94">
                  <c:v>3888</c:v>
                </c:pt>
                <c:pt idx="95">
                  <c:v>3808</c:v>
                </c:pt>
                <c:pt idx="96">
                  <c:v>3373</c:v>
                </c:pt>
                <c:pt idx="97">
                  <c:v>3198</c:v>
                </c:pt>
                <c:pt idx="98">
                  <c:v>3372</c:v>
                </c:pt>
                <c:pt idx="99">
                  <c:v>3292</c:v>
                </c:pt>
                <c:pt idx="100">
                  <c:v>3009</c:v>
                </c:pt>
                <c:pt idx="101">
                  <c:v>3372</c:v>
                </c:pt>
                <c:pt idx="102">
                  <c:v>3256</c:v>
                </c:pt>
                <c:pt idx="103">
                  <c:v>3287</c:v>
                </c:pt>
                <c:pt idx="104">
                  <c:v>3395</c:v>
                </c:pt>
                <c:pt idx="105">
                  <c:v>3591</c:v>
                </c:pt>
                <c:pt idx="106">
                  <c:v>3596</c:v>
                </c:pt>
                <c:pt idx="107">
                  <c:v>3537</c:v>
                </c:pt>
                <c:pt idx="108">
                  <c:v>3490</c:v>
                </c:pt>
                <c:pt idx="109">
                  <c:v>3323</c:v>
                </c:pt>
                <c:pt idx="110">
                  <c:v>3374</c:v>
                </c:pt>
                <c:pt idx="111">
                  <c:v>3398</c:v>
                </c:pt>
                <c:pt idx="112">
                  <c:v>3208</c:v>
                </c:pt>
                <c:pt idx="113">
                  <c:v>3614</c:v>
                </c:pt>
                <c:pt idx="114">
                  <c:v>3512</c:v>
                </c:pt>
                <c:pt idx="115">
                  <c:v>3724</c:v>
                </c:pt>
                <c:pt idx="116">
                  <c:v>3781</c:v>
                </c:pt>
                <c:pt idx="117">
                  <c:v>4181</c:v>
                </c:pt>
                <c:pt idx="118">
                  <c:v>4379</c:v>
                </c:pt>
                <c:pt idx="119">
                  <c:v>3983</c:v>
                </c:pt>
                <c:pt idx="120">
                  <c:v>4319</c:v>
                </c:pt>
                <c:pt idx="121">
                  <c:v>3934</c:v>
                </c:pt>
                <c:pt idx="122">
                  <c:v>4207</c:v>
                </c:pt>
                <c:pt idx="123">
                  <c:v>4111</c:v>
                </c:pt>
                <c:pt idx="124">
                  <c:v>3816</c:v>
                </c:pt>
                <c:pt idx="125">
                  <c:v>4232</c:v>
                </c:pt>
                <c:pt idx="126">
                  <c:v>4079</c:v>
                </c:pt>
                <c:pt idx="127">
                  <c:v>4445</c:v>
                </c:pt>
                <c:pt idx="128">
                  <c:v>4295</c:v>
                </c:pt>
                <c:pt idx="129">
                  <c:v>4255</c:v>
                </c:pt>
                <c:pt idx="130">
                  <c:v>4475</c:v>
                </c:pt>
                <c:pt idx="131">
                  <c:v>4416</c:v>
                </c:pt>
              </c:numCache>
            </c:numRef>
          </c:val>
          <c:smooth val="0"/>
        </c:ser>
        <c:ser>
          <c:idx val="1"/>
          <c:order val="1"/>
          <c:tx>
            <c:strRef>
              <c:f>Sheet1!$C$1</c:f>
              <c:strCache>
                <c:ptCount val="1"/>
                <c:pt idx="0">
                  <c:v>Reduction</c:v>
                </c:pt>
              </c:strCache>
            </c:strRef>
          </c:tx>
          <c:marker>
            <c:symbol val="none"/>
          </c:marker>
          <c:cat>
            <c:numRef>
              <c:f>Sheet1!$A$2:$A$133</c:f>
              <c:numCache>
                <c:formatCode>General</c:formatCode>
                <c:ptCount val="132"/>
                <c:pt idx="0">
                  <c:v>200710</c:v>
                </c:pt>
                <c:pt idx="1">
                  <c:v>200711</c:v>
                </c:pt>
                <c:pt idx="2">
                  <c:v>200712</c:v>
                </c:pt>
                <c:pt idx="3">
                  <c:v>200801</c:v>
                </c:pt>
                <c:pt idx="4">
                  <c:v>200802</c:v>
                </c:pt>
                <c:pt idx="5">
                  <c:v>200803</c:v>
                </c:pt>
                <c:pt idx="6">
                  <c:v>200804</c:v>
                </c:pt>
                <c:pt idx="7">
                  <c:v>200805</c:v>
                </c:pt>
                <c:pt idx="8">
                  <c:v>200806</c:v>
                </c:pt>
                <c:pt idx="9">
                  <c:v>200807</c:v>
                </c:pt>
                <c:pt idx="10">
                  <c:v>200808</c:v>
                </c:pt>
                <c:pt idx="11">
                  <c:v>200809</c:v>
                </c:pt>
                <c:pt idx="12">
                  <c:v>200810</c:v>
                </c:pt>
                <c:pt idx="13">
                  <c:v>200811</c:v>
                </c:pt>
                <c:pt idx="14">
                  <c:v>200812</c:v>
                </c:pt>
                <c:pt idx="15">
                  <c:v>200901</c:v>
                </c:pt>
                <c:pt idx="16">
                  <c:v>200902</c:v>
                </c:pt>
                <c:pt idx="17">
                  <c:v>200903</c:v>
                </c:pt>
                <c:pt idx="18">
                  <c:v>200904</c:v>
                </c:pt>
                <c:pt idx="19">
                  <c:v>200905</c:v>
                </c:pt>
                <c:pt idx="20">
                  <c:v>200906</c:v>
                </c:pt>
                <c:pt idx="21">
                  <c:v>200907</c:v>
                </c:pt>
                <c:pt idx="22">
                  <c:v>200908</c:v>
                </c:pt>
                <c:pt idx="23">
                  <c:v>200909</c:v>
                </c:pt>
                <c:pt idx="24">
                  <c:v>200910</c:v>
                </c:pt>
                <c:pt idx="25">
                  <c:v>200911</c:v>
                </c:pt>
                <c:pt idx="26">
                  <c:v>200912</c:v>
                </c:pt>
                <c:pt idx="27">
                  <c:v>201001</c:v>
                </c:pt>
                <c:pt idx="28">
                  <c:v>201002</c:v>
                </c:pt>
                <c:pt idx="29">
                  <c:v>201003</c:v>
                </c:pt>
                <c:pt idx="30">
                  <c:v>201004</c:v>
                </c:pt>
                <c:pt idx="31">
                  <c:v>201005</c:v>
                </c:pt>
                <c:pt idx="32">
                  <c:v>201006</c:v>
                </c:pt>
                <c:pt idx="33">
                  <c:v>201007</c:v>
                </c:pt>
                <c:pt idx="34">
                  <c:v>201008</c:v>
                </c:pt>
                <c:pt idx="35">
                  <c:v>201009</c:v>
                </c:pt>
                <c:pt idx="36">
                  <c:v>201010</c:v>
                </c:pt>
                <c:pt idx="37">
                  <c:v>201011</c:v>
                </c:pt>
                <c:pt idx="38">
                  <c:v>201012</c:v>
                </c:pt>
                <c:pt idx="39">
                  <c:v>201101</c:v>
                </c:pt>
                <c:pt idx="40">
                  <c:v>201102</c:v>
                </c:pt>
                <c:pt idx="41">
                  <c:v>201103</c:v>
                </c:pt>
                <c:pt idx="42">
                  <c:v>201104</c:v>
                </c:pt>
                <c:pt idx="43">
                  <c:v>201105</c:v>
                </c:pt>
                <c:pt idx="44">
                  <c:v>201106</c:v>
                </c:pt>
                <c:pt idx="45">
                  <c:v>201107</c:v>
                </c:pt>
                <c:pt idx="46">
                  <c:v>201108</c:v>
                </c:pt>
                <c:pt idx="47">
                  <c:v>201109</c:v>
                </c:pt>
                <c:pt idx="48">
                  <c:v>201110</c:v>
                </c:pt>
                <c:pt idx="49">
                  <c:v>201111</c:v>
                </c:pt>
                <c:pt idx="50">
                  <c:v>201112</c:v>
                </c:pt>
                <c:pt idx="51">
                  <c:v>201201</c:v>
                </c:pt>
                <c:pt idx="52">
                  <c:v>201202</c:v>
                </c:pt>
                <c:pt idx="53">
                  <c:v>201203</c:v>
                </c:pt>
                <c:pt idx="54">
                  <c:v>201204</c:v>
                </c:pt>
                <c:pt idx="55">
                  <c:v>201205</c:v>
                </c:pt>
                <c:pt idx="56">
                  <c:v>201206</c:v>
                </c:pt>
                <c:pt idx="57">
                  <c:v>201207</c:v>
                </c:pt>
                <c:pt idx="58">
                  <c:v>201208</c:v>
                </c:pt>
                <c:pt idx="59">
                  <c:v>201209</c:v>
                </c:pt>
                <c:pt idx="60">
                  <c:v>201210</c:v>
                </c:pt>
                <c:pt idx="61">
                  <c:v>201211</c:v>
                </c:pt>
                <c:pt idx="62">
                  <c:v>201212</c:v>
                </c:pt>
                <c:pt idx="63">
                  <c:v>201301</c:v>
                </c:pt>
                <c:pt idx="64">
                  <c:v>201302</c:v>
                </c:pt>
                <c:pt idx="65">
                  <c:v>201303</c:v>
                </c:pt>
                <c:pt idx="66">
                  <c:v>201304</c:v>
                </c:pt>
                <c:pt idx="67">
                  <c:v>201305</c:v>
                </c:pt>
                <c:pt idx="68">
                  <c:v>201306</c:v>
                </c:pt>
                <c:pt idx="69">
                  <c:v>201307</c:v>
                </c:pt>
                <c:pt idx="70">
                  <c:v>201308</c:v>
                </c:pt>
                <c:pt idx="71">
                  <c:v>201309</c:v>
                </c:pt>
                <c:pt idx="72">
                  <c:v>201310</c:v>
                </c:pt>
                <c:pt idx="73">
                  <c:v>201311</c:v>
                </c:pt>
                <c:pt idx="74">
                  <c:v>201312</c:v>
                </c:pt>
                <c:pt idx="75">
                  <c:v>201401</c:v>
                </c:pt>
                <c:pt idx="76">
                  <c:v>201402</c:v>
                </c:pt>
                <c:pt idx="77">
                  <c:v>201403</c:v>
                </c:pt>
                <c:pt idx="78">
                  <c:v>201404</c:v>
                </c:pt>
                <c:pt idx="79">
                  <c:v>201405</c:v>
                </c:pt>
                <c:pt idx="80">
                  <c:v>201406</c:v>
                </c:pt>
                <c:pt idx="81">
                  <c:v>201407</c:v>
                </c:pt>
                <c:pt idx="82">
                  <c:v>201408</c:v>
                </c:pt>
                <c:pt idx="83">
                  <c:v>201409</c:v>
                </c:pt>
                <c:pt idx="84">
                  <c:v>201410</c:v>
                </c:pt>
                <c:pt idx="85">
                  <c:v>201411</c:v>
                </c:pt>
                <c:pt idx="86">
                  <c:v>201412</c:v>
                </c:pt>
                <c:pt idx="87">
                  <c:v>201501</c:v>
                </c:pt>
                <c:pt idx="88">
                  <c:v>201502</c:v>
                </c:pt>
                <c:pt idx="89">
                  <c:v>201503</c:v>
                </c:pt>
                <c:pt idx="90">
                  <c:v>201504</c:v>
                </c:pt>
                <c:pt idx="91">
                  <c:v>201505</c:v>
                </c:pt>
                <c:pt idx="92">
                  <c:v>201506</c:v>
                </c:pt>
                <c:pt idx="93">
                  <c:v>201507</c:v>
                </c:pt>
                <c:pt idx="94">
                  <c:v>201508</c:v>
                </c:pt>
                <c:pt idx="95">
                  <c:v>201509</c:v>
                </c:pt>
                <c:pt idx="96">
                  <c:v>201510</c:v>
                </c:pt>
                <c:pt idx="97">
                  <c:v>201511</c:v>
                </c:pt>
                <c:pt idx="98">
                  <c:v>201512</c:v>
                </c:pt>
                <c:pt idx="99">
                  <c:v>201601</c:v>
                </c:pt>
                <c:pt idx="100">
                  <c:v>201602</c:v>
                </c:pt>
                <c:pt idx="101">
                  <c:v>201603</c:v>
                </c:pt>
                <c:pt idx="102">
                  <c:v>201604</c:v>
                </c:pt>
                <c:pt idx="103">
                  <c:v>201605</c:v>
                </c:pt>
                <c:pt idx="104">
                  <c:v>201606</c:v>
                </c:pt>
                <c:pt idx="105">
                  <c:v>201607</c:v>
                </c:pt>
                <c:pt idx="106">
                  <c:v>201608</c:v>
                </c:pt>
                <c:pt idx="107">
                  <c:v>201609</c:v>
                </c:pt>
                <c:pt idx="108">
                  <c:v>201610</c:v>
                </c:pt>
                <c:pt idx="109">
                  <c:v>201611</c:v>
                </c:pt>
                <c:pt idx="110">
                  <c:v>201612</c:v>
                </c:pt>
                <c:pt idx="111">
                  <c:v>201701</c:v>
                </c:pt>
                <c:pt idx="112">
                  <c:v>201702</c:v>
                </c:pt>
                <c:pt idx="113">
                  <c:v>201703</c:v>
                </c:pt>
                <c:pt idx="114">
                  <c:v>201704</c:v>
                </c:pt>
                <c:pt idx="115">
                  <c:v>201705</c:v>
                </c:pt>
                <c:pt idx="116">
                  <c:v>201706</c:v>
                </c:pt>
                <c:pt idx="117">
                  <c:v>201707</c:v>
                </c:pt>
                <c:pt idx="118">
                  <c:v>201708</c:v>
                </c:pt>
                <c:pt idx="119">
                  <c:v>201709</c:v>
                </c:pt>
                <c:pt idx="120">
                  <c:v>201710</c:v>
                </c:pt>
                <c:pt idx="121">
                  <c:v>201711</c:v>
                </c:pt>
                <c:pt idx="122">
                  <c:v>201712</c:v>
                </c:pt>
                <c:pt idx="123">
                  <c:v>201801</c:v>
                </c:pt>
                <c:pt idx="124">
                  <c:v>201802</c:v>
                </c:pt>
                <c:pt idx="125">
                  <c:v>201803</c:v>
                </c:pt>
                <c:pt idx="126">
                  <c:v>201804</c:v>
                </c:pt>
                <c:pt idx="127">
                  <c:v>201805</c:v>
                </c:pt>
                <c:pt idx="128">
                  <c:v>201806</c:v>
                </c:pt>
                <c:pt idx="129">
                  <c:v>201807</c:v>
                </c:pt>
                <c:pt idx="130">
                  <c:v>201808</c:v>
                </c:pt>
                <c:pt idx="131">
                  <c:v>201809</c:v>
                </c:pt>
              </c:numCache>
            </c:numRef>
          </c:cat>
          <c:val>
            <c:numRef>
              <c:f>Sheet1!$C$2:$C$133</c:f>
              <c:numCache>
                <c:formatCode>#,##0</c:formatCode>
                <c:ptCount val="132"/>
                <c:pt idx="0">
                  <c:v>2201</c:v>
                </c:pt>
                <c:pt idx="1">
                  <c:v>2123</c:v>
                </c:pt>
                <c:pt idx="2">
                  <c:v>2215</c:v>
                </c:pt>
                <c:pt idx="3">
                  <c:v>2114</c:v>
                </c:pt>
                <c:pt idx="4">
                  <c:v>1978</c:v>
                </c:pt>
                <c:pt idx="5">
                  <c:v>2022</c:v>
                </c:pt>
                <c:pt idx="6">
                  <c:v>1958</c:v>
                </c:pt>
                <c:pt idx="7">
                  <c:v>1933</c:v>
                </c:pt>
                <c:pt idx="8">
                  <c:v>2068</c:v>
                </c:pt>
                <c:pt idx="9">
                  <c:v>2032</c:v>
                </c:pt>
                <c:pt idx="10">
                  <c:v>2017</c:v>
                </c:pt>
                <c:pt idx="11">
                  <c:v>2006</c:v>
                </c:pt>
                <c:pt idx="12">
                  <c:v>1902</c:v>
                </c:pt>
                <c:pt idx="13">
                  <c:v>1769</c:v>
                </c:pt>
                <c:pt idx="14">
                  <c:v>1945</c:v>
                </c:pt>
                <c:pt idx="15">
                  <c:v>1878</c:v>
                </c:pt>
                <c:pt idx="16">
                  <c:v>1777</c:v>
                </c:pt>
                <c:pt idx="17">
                  <c:v>1976</c:v>
                </c:pt>
                <c:pt idx="18">
                  <c:v>1920</c:v>
                </c:pt>
                <c:pt idx="19">
                  <c:v>1973</c:v>
                </c:pt>
                <c:pt idx="20">
                  <c:v>2008</c:v>
                </c:pt>
                <c:pt idx="21">
                  <c:v>2144</c:v>
                </c:pt>
                <c:pt idx="22">
                  <c:v>2080</c:v>
                </c:pt>
                <c:pt idx="23">
                  <c:v>1953</c:v>
                </c:pt>
                <c:pt idx="24">
                  <c:v>1920</c:v>
                </c:pt>
                <c:pt idx="25">
                  <c:v>1816</c:v>
                </c:pt>
                <c:pt idx="26">
                  <c:v>1841</c:v>
                </c:pt>
                <c:pt idx="27">
                  <c:v>1803</c:v>
                </c:pt>
                <c:pt idx="28">
                  <c:v>1704</c:v>
                </c:pt>
                <c:pt idx="29">
                  <c:v>2154</c:v>
                </c:pt>
                <c:pt idx="30">
                  <c:v>2040</c:v>
                </c:pt>
                <c:pt idx="31">
                  <c:v>2139</c:v>
                </c:pt>
                <c:pt idx="32">
                  <c:v>1944</c:v>
                </c:pt>
                <c:pt idx="33">
                  <c:v>1941</c:v>
                </c:pt>
                <c:pt idx="34">
                  <c:v>1977</c:v>
                </c:pt>
                <c:pt idx="35">
                  <c:v>2016</c:v>
                </c:pt>
                <c:pt idx="36">
                  <c:v>1961</c:v>
                </c:pt>
                <c:pt idx="37">
                  <c:v>1853</c:v>
                </c:pt>
                <c:pt idx="38">
                  <c:v>1943</c:v>
                </c:pt>
                <c:pt idx="39">
                  <c:v>1952</c:v>
                </c:pt>
                <c:pt idx="40">
                  <c:v>1718</c:v>
                </c:pt>
                <c:pt idx="41">
                  <c:v>1902</c:v>
                </c:pt>
                <c:pt idx="42">
                  <c:v>1793</c:v>
                </c:pt>
                <c:pt idx="43">
                  <c:v>1886</c:v>
                </c:pt>
                <c:pt idx="44">
                  <c:v>2010</c:v>
                </c:pt>
                <c:pt idx="45">
                  <c:v>2002</c:v>
                </c:pt>
                <c:pt idx="46">
                  <c:v>1992</c:v>
                </c:pt>
                <c:pt idx="47">
                  <c:v>1989</c:v>
                </c:pt>
                <c:pt idx="48">
                  <c:v>1985</c:v>
                </c:pt>
                <c:pt idx="49">
                  <c:v>1902</c:v>
                </c:pt>
                <c:pt idx="50">
                  <c:v>1961</c:v>
                </c:pt>
                <c:pt idx="51">
                  <c:v>1981</c:v>
                </c:pt>
                <c:pt idx="52">
                  <c:v>1964</c:v>
                </c:pt>
                <c:pt idx="53">
                  <c:v>2215</c:v>
                </c:pt>
                <c:pt idx="54">
                  <c:v>1894</c:v>
                </c:pt>
                <c:pt idx="55">
                  <c:v>2133</c:v>
                </c:pt>
                <c:pt idx="56">
                  <c:v>2106</c:v>
                </c:pt>
                <c:pt idx="57">
                  <c:v>2188</c:v>
                </c:pt>
                <c:pt idx="58">
                  <c:v>2165</c:v>
                </c:pt>
                <c:pt idx="59">
                  <c:v>2068</c:v>
                </c:pt>
                <c:pt idx="60">
                  <c:v>1747</c:v>
                </c:pt>
                <c:pt idx="61">
                  <c:v>1777</c:v>
                </c:pt>
                <c:pt idx="62">
                  <c:v>1871</c:v>
                </c:pt>
                <c:pt idx="63">
                  <c:v>1821</c:v>
                </c:pt>
                <c:pt idx="64">
                  <c:v>1583</c:v>
                </c:pt>
                <c:pt idx="65">
                  <c:v>1839</c:v>
                </c:pt>
                <c:pt idx="66">
                  <c:v>1708</c:v>
                </c:pt>
                <c:pt idx="67">
                  <c:v>2015</c:v>
                </c:pt>
                <c:pt idx="68">
                  <c:v>1940</c:v>
                </c:pt>
                <c:pt idx="69">
                  <c:v>1961</c:v>
                </c:pt>
                <c:pt idx="70">
                  <c:v>1982</c:v>
                </c:pt>
                <c:pt idx="71">
                  <c:v>2084</c:v>
                </c:pt>
                <c:pt idx="72">
                  <c:v>1992</c:v>
                </c:pt>
                <c:pt idx="73">
                  <c:v>1889</c:v>
                </c:pt>
                <c:pt idx="74">
                  <c:v>1988</c:v>
                </c:pt>
                <c:pt idx="75">
                  <c:v>1868</c:v>
                </c:pt>
                <c:pt idx="76">
                  <c:v>1684</c:v>
                </c:pt>
                <c:pt idx="77">
                  <c:v>1924</c:v>
                </c:pt>
                <c:pt idx="78">
                  <c:v>1887</c:v>
                </c:pt>
                <c:pt idx="79">
                  <c:v>2002</c:v>
                </c:pt>
                <c:pt idx="80">
                  <c:v>2183</c:v>
                </c:pt>
                <c:pt idx="81">
                  <c:v>2109</c:v>
                </c:pt>
                <c:pt idx="82">
                  <c:v>2194</c:v>
                </c:pt>
                <c:pt idx="83">
                  <c:v>2166</c:v>
                </c:pt>
                <c:pt idx="84">
                  <c:v>2124</c:v>
                </c:pt>
                <c:pt idx="85">
                  <c:v>2000</c:v>
                </c:pt>
                <c:pt idx="86">
                  <c:v>2006</c:v>
                </c:pt>
                <c:pt idx="87">
                  <c:v>2106</c:v>
                </c:pt>
                <c:pt idx="88">
                  <c:v>2019</c:v>
                </c:pt>
                <c:pt idx="89">
                  <c:v>2132</c:v>
                </c:pt>
                <c:pt idx="90">
                  <c:v>2080</c:v>
                </c:pt>
                <c:pt idx="91">
                  <c:v>2381</c:v>
                </c:pt>
                <c:pt idx="92">
                  <c:v>2750</c:v>
                </c:pt>
                <c:pt idx="93">
                  <c:v>2803</c:v>
                </c:pt>
                <c:pt idx="94">
                  <c:v>2937</c:v>
                </c:pt>
                <c:pt idx="95">
                  <c:v>2906</c:v>
                </c:pt>
                <c:pt idx="96">
                  <c:v>2558</c:v>
                </c:pt>
                <c:pt idx="97">
                  <c:v>2462</c:v>
                </c:pt>
                <c:pt idx="98">
                  <c:v>2536</c:v>
                </c:pt>
                <c:pt idx="99">
                  <c:v>2534</c:v>
                </c:pt>
                <c:pt idx="100">
                  <c:v>2276</c:v>
                </c:pt>
                <c:pt idx="101">
                  <c:v>2534</c:v>
                </c:pt>
                <c:pt idx="102">
                  <c:v>2456</c:v>
                </c:pt>
                <c:pt idx="103">
                  <c:v>2503</c:v>
                </c:pt>
                <c:pt idx="104">
                  <c:v>2585</c:v>
                </c:pt>
                <c:pt idx="105">
                  <c:v>2770</c:v>
                </c:pt>
                <c:pt idx="106">
                  <c:v>2777</c:v>
                </c:pt>
                <c:pt idx="107">
                  <c:v>2686</c:v>
                </c:pt>
                <c:pt idx="108">
                  <c:v>2478</c:v>
                </c:pt>
                <c:pt idx="109">
                  <c:v>2443</c:v>
                </c:pt>
                <c:pt idx="110">
                  <c:v>2437</c:v>
                </c:pt>
                <c:pt idx="111">
                  <c:v>2426</c:v>
                </c:pt>
                <c:pt idx="112">
                  <c:v>2310</c:v>
                </c:pt>
                <c:pt idx="113">
                  <c:v>2641</c:v>
                </c:pt>
                <c:pt idx="114">
                  <c:v>2630</c:v>
                </c:pt>
                <c:pt idx="115">
                  <c:v>2808</c:v>
                </c:pt>
                <c:pt idx="116">
                  <c:v>2862</c:v>
                </c:pt>
                <c:pt idx="117">
                  <c:v>3304</c:v>
                </c:pt>
                <c:pt idx="118">
                  <c:v>3463</c:v>
                </c:pt>
                <c:pt idx="119">
                  <c:v>3043</c:v>
                </c:pt>
                <c:pt idx="120">
                  <c:v>3227</c:v>
                </c:pt>
                <c:pt idx="121">
                  <c:v>2949</c:v>
                </c:pt>
                <c:pt idx="122">
                  <c:v>3173</c:v>
                </c:pt>
                <c:pt idx="123">
                  <c:v>3118</c:v>
                </c:pt>
                <c:pt idx="124">
                  <c:v>2819</c:v>
                </c:pt>
                <c:pt idx="125">
                  <c:v>3158</c:v>
                </c:pt>
                <c:pt idx="126">
                  <c:v>3132</c:v>
                </c:pt>
                <c:pt idx="127">
                  <c:v>3363</c:v>
                </c:pt>
                <c:pt idx="128">
                  <c:v>3257</c:v>
                </c:pt>
                <c:pt idx="129">
                  <c:v>3240</c:v>
                </c:pt>
                <c:pt idx="130">
                  <c:v>3479</c:v>
                </c:pt>
                <c:pt idx="131">
                  <c:v>3466</c:v>
                </c:pt>
              </c:numCache>
            </c:numRef>
          </c:val>
          <c:smooth val="0"/>
        </c:ser>
        <c:dLbls>
          <c:showLegendKey val="0"/>
          <c:showVal val="0"/>
          <c:showCatName val="0"/>
          <c:showSerName val="0"/>
          <c:showPercent val="0"/>
          <c:showBubbleSize val="0"/>
        </c:dLbls>
        <c:hiLowLines/>
        <c:marker val="1"/>
        <c:smooth val="0"/>
        <c:axId val="176753664"/>
        <c:axId val="81758464"/>
      </c:lineChart>
      <c:catAx>
        <c:axId val="176753664"/>
        <c:scaling>
          <c:orientation val="minMax"/>
        </c:scaling>
        <c:delete val="0"/>
        <c:axPos val="b"/>
        <c:title>
          <c:tx>
            <c:rich>
              <a:bodyPr/>
              <a:lstStyle/>
              <a:p>
                <a:pPr>
                  <a:defRPr/>
                </a:pPr>
                <a:r>
                  <a:rPr lang="en-US" sz="1200" dirty="0" smtClean="0"/>
                  <a:t>Discharge Month</a:t>
                </a:r>
                <a:endParaRPr lang="en-US" sz="1200" dirty="0"/>
              </a:p>
            </c:rich>
          </c:tx>
          <c:layout/>
          <c:overlay val="0"/>
        </c:title>
        <c:numFmt formatCode="General" sourceLinked="1"/>
        <c:majorTickMark val="none"/>
        <c:minorTickMark val="none"/>
        <c:tickLblPos val="nextTo"/>
        <c:txPr>
          <a:bodyPr/>
          <a:lstStyle/>
          <a:p>
            <a:pPr>
              <a:defRPr sz="1000" baseline="0"/>
            </a:pPr>
            <a:endParaRPr lang="en-US"/>
          </a:p>
        </c:txPr>
        <c:crossAx val="81758464"/>
        <c:crosses val="autoZero"/>
        <c:auto val="1"/>
        <c:lblAlgn val="ctr"/>
        <c:lblOffset val="100"/>
        <c:noMultiLvlLbl val="0"/>
      </c:catAx>
      <c:valAx>
        <c:axId val="81758464"/>
        <c:scaling>
          <c:orientation val="minMax"/>
        </c:scaling>
        <c:delete val="0"/>
        <c:axPos val="l"/>
        <c:majorGridlines/>
        <c:title>
          <c:tx>
            <c:rich>
              <a:bodyPr/>
              <a:lstStyle/>
              <a:p>
                <a:pPr>
                  <a:defRPr/>
                </a:pPr>
                <a:r>
                  <a:rPr lang="en-US" sz="1200" b="1" baseline="0" dirty="0" smtClean="0">
                    <a:solidFill>
                      <a:srgbClr val="0070C0"/>
                    </a:solidFill>
                  </a:rPr>
                  <a:t>Volume of Discharges with Unknown Race 1</a:t>
                </a:r>
                <a:endParaRPr lang="en-US" sz="1200" b="1" baseline="0" dirty="0">
                  <a:solidFill>
                    <a:srgbClr val="0070C0"/>
                  </a:solidFill>
                </a:endParaRPr>
              </a:p>
            </c:rich>
          </c:tx>
          <c:layout>
            <c:manualLayout>
              <c:xMode val="edge"/>
              <c:yMode val="edge"/>
              <c:x val="1.0416666666666666E-2"/>
              <c:y val="0.12584880014998126"/>
            </c:manualLayout>
          </c:layout>
          <c:overlay val="0"/>
        </c:title>
        <c:numFmt formatCode="#,##0" sourceLinked="1"/>
        <c:majorTickMark val="out"/>
        <c:minorTickMark val="none"/>
        <c:tickLblPos val="nextTo"/>
        <c:txPr>
          <a:bodyPr/>
          <a:lstStyle/>
          <a:p>
            <a:pPr>
              <a:defRPr sz="800" baseline="0"/>
            </a:pPr>
            <a:endParaRPr lang="en-US"/>
          </a:p>
        </c:txPr>
        <c:crossAx val="176753664"/>
        <c:crosses val="autoZero"/>
        <c:crossBetween val="between"/>
        <c:majorUnit val="250"/>
      </c:valAx>
    </c:plotArea>
    <c:legend>
      <c:legendPos val="t"/>
      <c:layout/>
      <c:overlay val="0"/>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0.15888</cdr:x>
      <cdr:y>0.14087</cdr:y>
    </cdr:from>
    <cdr:to>
      <cdr:x>0.27103</cdr:x>
      <cdr:y>0.56346</cdr:y>
    </cdr:to>
    <cdr:sp macro="" textlink="">
      <cdr:nvSpPr>
        <cdr:cNvPr id="2" name="TextBox 1"/>
        <cdr:cNvSpPr txBox="1"/>
      </cdr:nvSpPr>
      <cdr:spPr>
        <a:xfrm xmlns:a="http://schemas.openxmlformats.org/drawingml/2006/main">
          <a:off x="1295400" y="3048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solidFill>
                <a:srgbClr val="FF0000"/>
              </a:solidFill>
            </a:rPr>
            <a:t>Figure. 2  One Year (FY2018)  Age Distribution of Percent of Discharges with Race Unknown </a:t>
          </a:r>
          <a:endParaRPr lang="en-US" sz="11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0.14019</cdr:x>
      <cdr:y>0.14087</cdr:y>
    </cdr:from>
    <cdr:to>
      <cdr:x>0.25234</cdr:x>
      <cdr:y>0.56346</cdr:y>
    </cdr:to>
    <cdr:sp macro="" textlink="">
      <cdr:nvSpPr>
        <cdr:cNvPr id="2" name="TextBox 1"/>
        <cdr:cNvSpPr txBox="1"/>
      </cdr:nvSpPr>
      <cdr:spPr>
        <a:xfrm xmlns:a="http://schemas.openxmlformats.org/drawingml/2006/main">
          <a:off x="1143000" y="304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rgbClr val="FF0000"/>
              </a:solidFill>
            </a:rPr>
            <a:t>Figure. 1 Fourteen Year (FY2007 – FY2018)  Age Distribution of Percent of Discharges with Race Unknown </a:t>
          </a:r>
          <a:endParaRPr lang="en-US" sz="11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8/27/2019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8/27/2019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0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54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198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784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38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94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899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9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37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023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B5841-72B6-4FEF-80F5-D07FB25A8F04}" type="datetimeFigureOut">
              <a:rPr lang="en-US" smtClean="0">
                <a:solidFill>
                  <a:prstClr val="black">
                    <a:tint val="75000"/>
                  </a:prstClr>
                </a:solidFill>
              </a:rPr>
              <a:pPr/>
              <a:t>8/27/2019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E411E-5ADD-41D2-ADF4-E705B068A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45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8/27/2019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83B5841-72B6-4FEF-80F5-D07FB25A8F04}" type="datetimeFigureOut">
              <a:rPr lang="en-US" smtClean="0">
                <a:solidFill>
                  <a:prstClr val="black">
                    <a:tint val="75000"/>
                  </a:prstClr>
                </a:solidFill>
              </a:rPr>
              <a:pPr defTabSz="914400"/>
              <a:t>8/27/2019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C2E411E-5ADD-41D2-ADF4-E705B068AB0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175070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image" Target="../media/image11.png"/><Relationship Id="rId7" Type="http://schemas.openxmlformats.org/officeDocument/2006/relationships/image" Target="../media/image8.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package" Target="../embeddings/Microsoft_Excel_Worksheet3.xlsx"/><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package" Target="../embeddings/Microsoft_Excel_Worksheet5.xlsx"/><Relationship Id="rId4" Type="http://schemas.openxmlformats.org/officeDocument/2006/relationships/package" Target="../embeddings/Microsoft_Excel_Worksheet2.xlsx"/><Relationship Id="rId9"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hcup-us.ahrq.gov/db/state/siddist/siddistvarnote2016.jsp" TargetMode="External"/><Relationship Id="rId2" Type="http://schemas.openxmlformats.org/officeDocument/2006/relationships/hyperlink" Target="https://www.hcup-us.ahrq.gov/db/PartnerParticipation_CD.pdf" TargetMode="Externa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Case Mix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Adam Tapply (Manager of Accounts)</a:t>
            </a:r>
          </a:p>
          <a:p>
            <a:pPr>
              <a:lnSpc>
                <a:spcPct val="130000"/>
              </a:lnSpc>
            </a:pPr>
            <a:r>
              <a:rPr lang="en-US" sz="1800" b="0" cap="none" spc="20" dirty="0" smtClean="0">
                <a:solidFill>
                  <a:schemeClr val="accent4"/>
                </a:solidFill>
                <a:latin typeface="Arial" charset="0"/>
                <a:ea typeface="Arial" charset="0"/>
                <a:cs typeface="Arial" charset="0"/>
              </a:rPr>
              <a:t>Scott Curley (Manager of Privacy &amp; Compliance)</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tx2">
                    <a:lumMod val="50000"/>
                  </a:schemeClr>
                </a:solidFill>
                <a:latin typeface="Arial" charset="0"/>
                <a:ea typeface="Arial" charset="0"/>
                <a:cs typeface="Arial" charset="0"/>
              </a:rPr>
              <a:t>August 27, </a:t>
            </a:r>
            <a:r>
              <a:rPr lang="en-US" sz="1800" b="0" cap="none" spc="20" dirty="0" smtClean="0">
                <a:solidFill>
                  <a:schemeClr val="tx2">
                    <a:lumMod val="50000"/>
                  </a:schemeClr>
                </a:solidFill>
                <a:latin typeface="Arial" charset="0"/>
                <a:ea typeface="Arial" charset="0"/>
                <a:cs typeface="Arial" charset="0"/>
              </a:rPr>
              <a:t>2019</a:t>
            </a:r>
            <a:endParaRPr lang="en-US" sz="1800" b="0" cap="none" spc="20" dirty="0">
              <a:solidFill>
                <a:schemeClr val="tx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894"/>
            <a:ext cx="7252284" cy="1400383"/>
          </a:xfrm>
          <a:prstGeom prst="rect">
            <a:avLst/>
          </a:prstGeom>
          <a:noFill/>
        </p:spPr>
        <p:txBody>
          <a:bodyPr wrap="square" rtlCol="0">
            <a:spAutoFit/>
          </a:bodyPr>
          <a:lstStyle/>
          <a:p>
            <a:pPr defTabSz="914400">
              <a:spcBef>
                <a:spcPct val="0"/>
              </a:spcBef>
            </a:pPr>
            <a:r>
              <a:rPr lang="en-US" sz="1700" b="1" u="sng" dirty="0">
                <a:solidFill>
                  <a:srgbClr val="1F497D"/>
                </a:solidFill>
              </a:rPr>
              <a:t>Question</a:t>
            </a:r>
            <a:r>
              <a:rPr lang="en-US" sz="1700" b="1" dirty="0">
                <a:solidFill>
                  <a:srgbClr val="1F497D"/>
                </a:solidFill>
              </a:rPr>
              <a:t>: We are applying for </a:t>
            </a:r>
            <a:r>
              <a:rPr lang="en-US" sz="1700" b="1" dirty="0" smtClean="0">
                <a:solidFill>
                  <a:srgbClr val="1F497D"/>
                </a:solidFill>
              </a:rPr>
              <a:t>Case Mix </a:t>
            </a:r>
            <a:r>
              <a:rPr lang="en-US" sz="1700" b="1" dirty="0">
                <a:solidFill>
                  <a:srgbClr val="1F497D"/>
                </a:solidFill>
              </a:rPr>
              <a:t>data and </a:t>
            </a:r>
            <a:r>
              <a:rPr lang="en-US" sz="1700" b="1" dirty="0" smtClean="0">
                <a:solidFill>
                  <a:srgbClr val="1F497D"/>
                </a:solidFill>
              </a:rPr>
              <a:t>propose </a:t>
            </a:r>
            <a:r>
              <a:rPr lang="en-US" sz="1700" b="1" dirty="0" smtClean="0">
                <a:solidFill>
                  <a:srgbClr val="1F497D"/>
                </a:solidFill>
              </a:rPr>
              <a:t>to </a:t>
            </a:r>
            <a:r>
              <a:rPr lang="en-US" sz="1700" b="1" dirty="0">
                <a:solidFill>
                  <a:srgbClr val="1F497D"/>
                </a:solidFill>
              </a:rPr>
              <a:t>use the </a:t>
            </a:r>
            <a:endParaRPr lang="en-US" sz="1700" b="1" dirty="0" smtClean="0">
              <a:solidFill>
                <a:srgbClr val="1F497D"/>
              </a:solidFill>
            </a:endParaRPr>
          </a:p>
          <a:p>
            <a:pPr defTabSz="914400">
              <a:spcBef>
                <a:spcPct val="0"/>
              </a:spcBef>
            </a:pPr>
            <a:r>
              <a:rPr lang="en-US" sz="1700" b="1" dirty="0" smtClean="0">
                <a:solidFill>
                  <a:srgbClr val="1F497D"/>
                </a:solidFill>
              </a:rPr>
              <a:t>5-digit </a:t>
            </a:r>
            <a:r>
              <a:rPr lang="en-US" sz="1700" b="1" dirty="0">
                <a:solidFill>
                  <a:srgbClr val="1F497D"/>
                </a:solidFill>
              </a:rPr>
              <a:t>ZIP code to link to census data to obtain </a:t>
            </a:r>
            <a:r>
              <a:rPr lang="en-US" sz="1700" b="1" dirty="0" smtClean="0">
                <a:solidFill>
                  <a:srgbClr val="1F497D"/>
                </a:solidFill>
              </a:rPr>
              <a:t>area </a:t>
            </a:r>
            <a:r>
              <a:rPr lang="en-US" sz="1700" b="1" dirty="0">
                <a:solidFill>
                  <a:srgbClr val="1F497D"/>
                </a:solidFill>
              </a:rPr>
              <a:t>measures </a:t>
            </a:r>
            <a:r>
              <a:rPr lang="en-US" sz="1700" b="1" dirty="0" smtClean="0">
                <a:solidFill>
                  <a:srgbClr val="1F497D"/>
                </a:solidFill>
              </a:rPr>
              <a:t>for the</a:t>
            </a:r>
          </a:p>
          <a:p>
            <a:pPr defTabSz="914400">
              <a:spcBef>
                <a:spcPct val="0"/>
              </a:spcBef>
            </a:pPr>
            <a:r>
              <a:rPr lang="en-US" sz="1700" b="1" dirty="0" smtClean="0">
                <a:solidFill>
                  <a:srgbClr val="1F497D"/>
                </a:solidFill>
              </a:rPr>
              <a:t>social determinants </a:t>
            </a:r>
            <a:r>
              <a:rPr lang="en-US" sz="1700" b="1" dirty="0">
                <a:solidFill>
                  <a:srgbClr val="1F497D"/>
                </a:solidFill>
              </a:rPr>
              <a:t>of health.  </a:t>
            </a:r>
            <a:r>
              <a:rPr lang="en-US" sz="1700" b="1" dirty="0" smtClean="0">
                <a:solidFill>
                  <a:srgbClr val="1F497D"/>
                </a:solidFill>
              </a:rPr>
              <a:t>ICD-10-CM now </a:t>
            </a:r>
            <a:r>
              <a:rPr lang="en-US" sz="1700" b="1" dirty="0">
                <a:solidFill>
                  <a:srgbClr val="1F497D"/>
                </a:solidFill>
              </a:rPr>
              <a:t>has </a:t>
            </a:r>
            <a:r>
              <a:rPr lang="en-US" sz="1700" b="1" dirty="0" smtClean="0">
                <a:solidFill>
                  <a:srgbClr val="1F497D"/>
                </a:solidFill>
              </a:rPr>
              <a:t>new coding descriptors</a:t>
            </a:r>
          </a:p>
          <a:p>
            <a:pPr defTabSz="914400">
              <a:spcBef>
                <a:spcPct val="0"/>
              </a:spcBef>
            </a:pPr>
            <a:r>
              <a:rPr lang="en-US" sz="1700" b="1" dirty="0">
                <a:solidFill>
                  <a:srgbClr val="1F497D"/>
                </a:solidFill>
              </a:rPr>
              <a:t>f</a:t>
            </a:r>
            <a:r>
              <a:rPr lang="en-US" sz="1700" b="1" dirty="0" smtClean="0">
                <a:solidFill>
                  <a:srgbClr val="1F497D"/>
                </a:solidFill>
              </a:rPr>
              <a:t>or the </a:t>
            </a:r>
            <a:r>
              <a:rPr lang="en-US" sz="1700" b="1" dirty="0">
                <a:solidFill>
                  <a:srgbClr val="1F497D"/>
                </a:solidFill>
              </a:rPr>
              <a:t>social determinants of </a:t>
            </a:r>
            <a:r>
              <a:rPr lang="en-US" sz="1700" b="1" dirty="0" smtClean="0">
                <a:solidFill>
                  <a:srgbClr val="1F497D"/>
                </a:solidFill>
              </a:rPr>
              <a:t>health. What are those codes and to </a:t>
            </a:r>
          </a:p>
          <a:p>
            <a:pPr defTabSz="914400">
              <a:spcBef>
                <a:spcPct val="0"/>
              </a:spcBef>
            </a:pPr>
            <a:r>
              <a:rPr lang="en-US" sz="1700" b="1" dirty="0">
                <a:solidFill>
                  <a:srgbClr val="1F497D"/>
                </a:solidFill>
              </a:rPr>
              <a:t>w</a:t>
            </a:r>
            <a:r>
              <a:rPr lang="en-US" sz="1700" b="1" dirty="0" smtClean="0">
                <a:solidFill>
                  <a:srgbClr val="1F497D"/>
                </a:solidFill>
              </a:rPr>
              <a:t>hat extent are they being used in </a:t>
            </a:r>
            <a:r>
              <a:rPr lang="en-US" sz="1700" b="1" dirty="0" smtClean="0">
                <a:solidFill>
                  <a:srgbClr val="1F497D"/>
                </a:solidFill>
              </a:rPr>
              <a:t>Case </a:t>
            </a:r>
            <a:r>
              <a:rPr lang="en-US" sz="1700" b="1" dirty="0">
                <a:solidFill>
                  <a:srgbClr val="1F497D"/>
                </a:solidFill>
              </a:rPr>
              <a:t>M</a:t>
            </a:r>
            <a:r>
              <a:rPr lang="en-US" sz="1700" b="1" dirty="0" smtClean="0">
                <a:solidFill>
                  <a:srgbClr val="1F497D"/>
                </a:solidFill>
              </a:rPr>
              <a:t>ix</a:t>
            </a:r>
            <a:r>
              <a:rPr lang="en-US" sz="1700" b="1" dirty="0" smtClean="0">
                <a:solidFill>
                  <a:srgbClr val="1F497D"/>
                </a:solidFill>
              </a:rPr>
              <a:t>?</a:t>
            </a:r>
            <a:endParaRPr lang="en-US" sz="1700" b="1" dirty="0">
              <a:solidFill>
                <a:srgbClr val="1F497D"/>
              </a:solidFill>
            </a:endParaRPr>
          </a:p>
        </p:txBody>
      </p:sp>
      <p:sp>
        <p:nvSpPr>
          <p:cNvPr id="2" name="Rectangle 1"/>
          <p:cNvSpPr/>
          <p:nvPr/>
        </p:nvSpPr>
        <p:spPr>
          <a:xfrm>
            <a:off x="2796" y="1524000"/>
            <a:ext cx="9067800" cy="784830"/>
          </a:xfrm>
          <a:prstGeom prst="rect">
            <a:avLst/>
          </a:prstGeom>
        </p:spPr>
        <p:txBody>
          <a:bodyPr wrap="square">
            <a:spAutoFit/>
          </a:bodyPr>
          <a:lstStyle/>
          <a:p>
            <a:pPr defTabSz="914400"/>
            <a:r>
              <a:rPr lang="en-US" sz="1500" b="1" i="1" u="sng" dirty="0">
                <a:solidFill>
                  <a:prstClr val="black"/>
                </a:solidFill>
              </a:rPr>
              <a:t>Answer</a:t>
            </a:r>
            <a:r>
              <a:rPr lang="en-US" sz="1500" i="1" dirty="0">
                <a:solidFill>
                  <a:prstClr val="black"/>
                </a:solidFill>
              </a:rPr>
              <a:t>: </a:t>
            </a:r>
            <a:r>
              <a:rPr lang="en-US" sz="1500" i="1" dirty="0" smtClean="0">
                <a:solidFill>
                  <a:prstClr val="black"/>
                </a:solidFill>
              </a:rPr>
              <a:t>ICD-10-CM has over 80 diagnosis codes in the range Z55*, Z56*, Z59*, Z60*, Z62*, and  Z63* that describe different components of the social determinants of health related to </a:t>
            </a:r>
            <a:r>
              <a:rPr lang="en-US" sz="1500" b="1" i="1" dirty="0" smtClean="0">
                <a:solidFill>
                  <a:srgbClr val="0070C0"/>
                </a:solidFill>
              </a:rPr>
              <a:t>education</a:t>
            </a:r>
            <a:r>
              <a:rPr lang="en-US" sz="1500" i="1" dirty="0" smtClean="0">
                <a:solidFill>
                  <a:prstClr val="black"/>
                </a:solidFill>
              </a:rPr>
              <a:t>, </a:t>
            </a:r>
            <a:r>
              <a:rPr lang="en-US" sz="1500" b="1" i="1" dirty="0" smtClean="0">
                <a:solidFill>
                  <a:srgbClr val="0070C0"/>
                </a:solidFill>
              </a:rPr>
              <a:t>economic stability</a:t>
            </a:r>
            <a:r>
              <a:rPr lang="en-US" sz="1500" i="1" dirty="0" smtClean="0">
                <a:solidFill>
                  <a:prstClr val="black"/>
                </a:solidFill>
              </a:rPr>
              <a:t>, </a:t>
            </a:r>
            <a:r>
              <a:rPr lang="en-US" sz="1500" b="1" i="1" dirty="0" smtClean="0">
                <a:solidFill>
                  <a:srgbClr val="0070C0"/>
                </a:solidFill>
              </a:rPr>
              <a:t>neighborhood &amp; environment</a:t>
            </a:r>
            <a:r>
              <a:rPr lang="en-US" sz="1500" i="1" dirty="0" smtClean="0">
                <a:solidFill>
                  <a:prstClr val="black"/>
                </a:solidFill>
              </a:rPr>
              <a:t>, </a:t>
            </a:r>
            <a:r>
              <a:rPr lang="en-US" sz="1500" b="1" i="1" dirty="0" smtClean="0">
                <a:solidFill>
                  <a:srgbClr val="0070C0"/>
                </a:solidFill>
              </a:rPr>
              <a:t>social  and community context</a:t>
            </a:r>
            <a:r>
              <a:rPr lang="en-US" sz="1500" i="1" dirty="0" smtClean="0">
                <a:solidFill>
                  <a:prstClr val="black"/>
                </a:solidFill>
              </a:rPr>
              <a:t>, and </a:t>
            </a:r>
            <a:r>
              <a:rPr lang="en-US" sz="1500" b="1" i="1" dirty="0" smtClean="0">
                <a:solidFill>
                  <a:srgbClr val="0070C0"/>
                </a:solidFill>
              </a:rPr>
              <a:t>health care</a:t>
            </a:r>
            <a:r>
              <a:rPr lang="en-US" sz="1500" i="1" dirty="0" smtClean="0">
                <a:solidFill>
                  <a:prstClr val="black"/>
                </a:solidFill>
              </a:rPr>
              <a:t>.  </a:t>
            </a:r>
            <a:r>
              <a:rPr lang="en-US" sz="1500" i="1" dirty="0" smtClean="0">
                <a:solidFill>
                  <a:srgbClr val="FF0000"/>
                </a:solidFill>
              </a:rPr>
              <a:t>A few examples of those codes are below</a:t>
            </a:r>
            <a:r>
              <a:rPr lang="en-US" sz="1500" i="1" dirty="0" smtClean="0">
                <a:solidFill>
                  <a:prstClr val="black"/>
                </a:solidFill>
              </a:rPr>
              <a:t>: </a:t>
            </a:r>
            <a:endParaRPr lang="en-US" sz="1500"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86767150"/>
              </p:ext>
            </p:extLst>
          </p:nvPr>
        </p:nvGraphicFramePr>
        <p:xfrm>
          <a:off x="152400" y="2667000"/>
          <a:ext cx="7639050" cy="4140200"/>
        </p:xfrm>
        <a:graphic>
          <a:graphicData uri="http://schemas.openxmlformats.org/presentationml/2006/ole">
            <mc:AlternateContent xmlns:mc="http://schemas.openxmlformats.org/markup-compatibility/2006">
              <mc:Choice xmlns:v="urn:schemas-microsoft-com:vml" Requires="v">
                <p:oleObj spid="_x0000_s1030" name="Worksheet" r:id="rId3" imgW="9159235" imgH="4960656" progId="Excel.Sheet.12">
                  <p:embed/>
                </p:oleObj>
              </mc:Choice>
              <mc:Fallback>
                <p:oleObj name="Worksheet" r:id="rId3" imgW="9159235" imgH="4960656" progId="Excel.Sheet.12">
                  <p:embed/>
                  <p:pic>
                    <p:nvPicPr>
                      <p:cNvPr id="0" name=""/>
                      <p:cNvPicPr/>
                      <p:nvPr/>
                    </p:nvPicPr>
                    <p:blipFill>
                      <a:blip r:embed="rId4"/>
                      <a:stretch>
                        <a:fillRect/>
                      </a:stretch>
                    </p:blipFill>
                    <p:spPr>
                      <a:xfrm>
                        <a:off x="152400" y="2667000"/>
                        <a:ext cx="7639050" cy="4140200"/>
                      </a:xfrm>
                      <a:prstGeom prst="rect">
                        <a:avLst/>
                      </a:prstGeom>
                    </p:spPr>
                  </p:pic>
                </p:oleObj>
              </mc:Fallback>
            </mc:AlternateContent>
          </a:graphicData>
        </a:graphic>
      </p:graphicFrame>
      <p:sp>
        <p:nvSpPr>
          <p:cNvPr id="4" name="TextBox 3"/>
          <p:cNvSpPr txBox="1"/>
          <p:nvPr/>
        </p:nvSpPr>
        <p:spPr>
          <a:xfrm>
            <a:off x="76200" y="2362200"/>
            <a:ext cx="7948586" cy="400110"/>
          </a:xfrm>
          <a:prstGeom prst="rect">
            <a:avLst/>
          </a:prstGeom>
          <a:noFill/>
        </p:spPr>
        <p:txBody>
          <a:bodyPr wrap="none" rtlCol="0">
            <a:spAutoFit/>
          </a:bodyPr>
          <a:lstStyle/>
          <a:p>
            <a:pPr defTabSz="914400"/>
            <a:r>
              <a:rPr lang="en-US" sz="2000" b="1" u="sng" dirty="0" smtClean="0">
                <a:solidFill>
                  <a:srgbClr val="FF0000"/>
                </a:solidFill>
              </a:rPr>
              <a:t>Examples of ICD-10-CM Descriptors for the Social Determinants of Health</a:t>
            </a:r>
            <a:endParaRPr lang="en-US" sz="2000" b="1" u="sng" dirty="0">
              <a:solidFill>
                <a:srgbClr val="FF0000"/>
              </a:solidFill>
            </a:endParaRPr>
          </a:p>
        </p:txBody>
      </p:sp>
      <p:sp>
        <p:nvSpPr>
          <p:cNvPr id="5" name="TextBox 4"/>
          <p:cNvSpPr txBox="1"/>
          <p:nvPr/>
        </p:nvSpPr>
        <p:spPr>
          <a:xfrm>
            <a:off x="8001000" y="6019800"/>
            <a:ext cx="1049583" cy="800219"/>
          </a:xfrm>
          <a:prstGeom prst="rect">
            <a:avLst/>
          </a:prstGeom>
          <a:noFill/>
        </p:spPr>
        <p:txBody>
          <a:bodyPr wrap="none" rtlCol="0">
            <a:spAutoFit/>
          </a:bodyPr>
          <a:lstStyle/>
          <a:p>
            <a:pPr algn="ctr" defTabSz="914400"/>
            <a:r>
              <a:rPr lang="en-US" sz="1400" i="1" dirty="0" smtClean="0">
                <a:solidFill>
                  <a:srgbClr val="FF0000"/>
                </a:solidFill>
              </a:rPr>
              <a:t>Answer</a:t>
            </a:r>
          </a:p>
          <a:p>
            <a:pPr algn="ctr" defTabSz="914400"/>
            <a:r>
              <a:rPr lang="en-US" sz="1400" i="1" dirty="0" smtClean="0">
                <a:solidFill>
                  <a:srgbClr val="FF0000"/>
                </a:solidFill>
              </a:rPr>
              <a:t>Continued</a:t>
            </a:r>
          </a:p>
          <a:p>
            <a:pPr defTabSz="914400"/>
            <a:endParaRPr lang="en-US" dirty="0">
              <a:solidFill>
                <a:prstClr val="black"/>
              </a:solidFill>
            </a:endParaRPr>
          </a:p>
        </p:txBody>
      </p:sp>
      <p:sp>
        <p:nvSpPr>
          <p:cNvPr id="6" name="Right Arrow 5"/>
          <p:cNvSpPr/>
          <p:nvPr/>
        </p:nvSpPr>
        <p:spPr>
          <a:xfrm>
            <a:off x="8077200" y="64770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9" name="Picture 2" descr="Image result for social determinants of heal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0"/>
            <a:ext cx="287382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96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683618" cy="533400"/>
          </a:xfrm>
        </p:spPr>
        <p:txBody>
          <a:bodyPr>
            <a:noAutofit/>
          </a:bodyPr>
          <a:lstStyle/>
          <a:p>
            <a:r>
              <a:rPr lang="en-US" sz="2000" b="1" dirty="0" smtClean="0">
                <a:solidFill>
                  <a:schemeClr val="tx2"/>
                </a:solidFill>
              </a:rPr>
              <a:t>FY2016-FY2017 Top Ranking Social Determinants of Health (SODH) Based on ICD-10-CM Codes in Hospital Inpatient Discharge Data (HIDD)</a:t>
            </a:r>
            <a:endParaRPr lang="en-US" sz="2000" b="1" dirty="0">
              <a:solidFill>
                <a:schemeClr val="tx2"/>
              </a:solidFill>
            </a:endParaRPr>
          </a:p>
        </p:txBody>
      </p:sp>
      <p:pic>
        <p:nvPicPr>
          <p:cNvPr id="2050" name="Picture 2" descr="Image result for social determinants of 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0"/>
            <a:ext cx="1828800" cy="11876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838200"/>
            <a:ext cx="9220200" cy="1600438"/>
          </a:xfrm>
          <a:prstGeom prst="rect">
            <a:avLst/>
          </a:prstGeom>
          <a:noFill/>
        </p:spPr>
        <p:txBody>
          <a:bodyPr wrap="square" rtlCol="0">
            <a:spAutoFit/>
          </a:bodyPr>
          <a:lstStyle/>
          <a:p>
            <a:pPr defTabSz="914400"/>
            <a:r>
              <a:rPr lang="en-US" sz="1400" b="1" i="1" u="sng" dirty="0" smtClean="0">
                <a:solidFill>
                  <a:prstClr val="black"/>
                </a:solidFill>
              </a:rPr>
              <a:t>Answer</a:t>
            </a:r>
            <a:r>
              <a:rPr lang="en-US" sz="1400" i="1" dirty="0" smtClean="0">
                <a:solidFill>
                  <a:prstClr val="black"/>
                </a:solidFill>
              </a:rPr>
              <a:t> (continued): Seventy-two of 75 hospitals that submit HIDD use ICD-10-CM SODH </a:t>
            </a:r>
            <a:r>
              <a:rPr lang="en-US" sz="1400" i="1" dirty="0">
                <a:solidFill>
                  <a:prstClr val="black"/>
                </a:solidFill>
              </a:rPr>
              <a:t>coding. </a:t>
            </a:r>
            <a:r>
              <a:rPr lang="en-US" sz="1400" i="1" dirty="0" smtClean="0">
                <a:solidFill>
                  <a:prstClr val="black"/>
                </a:solidFill>
              </a:rPr>
              <a:t>For </a:t>
            </a:r>
            <a:r>
              <a:rPr lang="en-US" sz="1400" i="1" dirty="0">
                <a:solidFill>
                  <a:prstClr val="black"/>
                </a:solidFill>
              </a:rPr>
              <a:t>all </a:t>
            </a:r>
            <a:endParaRPr lang="en-US" sz="1400" i="1" dirty="0" smtClean="0">
              <a:solidFill>
                <a:prstClr val="black"/>
              </a:solidFill>
            </a:endParaRPr>
          </a:p>
          <a:p>
            <a:pPr defTabSz="914400"/>
            <a:r>
              <a:rPr lang="en-US" sz="1400" i="1" dirty="0" smtClean="0">
                <a:solidFill>
                  <a:prstClr val="black"/>
                </a:solidFill>
              </a:rPr>
              <a:t>discharges</a:t>
            </a:r>
            <a:r>
              <a:rPr lang="en-US" sz="1400" i="1" dirty="0" smtClean="0">
                <a:solidFill>
                  <a:schemeClr val="tx2"/>
                </a:solidFill>
              </a:rPr>
              <a:t>,</a:t>
            </a:r>
            <a:r>
              <a:rPr lang="en-US" sz="1400" i="1" dirty="0" smtClean="0">
                <a:solidFill>
                  <a:prstClr val="black"/>
                </a:solidFill>
              </a:rPr>
              <a:t> </a:t>
            </a:r>
            <a:r>
              <a:rPr lang="en-US" sz="1400" b="1" i="1" dirty="0" smtClean="0">
                <a:solidFill>
                  <a:srgbClr val="0070C0"/>
                </a:solidFill>
              </a:rPr>
              <a:t>“</a:t>
            </a:r>
            <a:r>
              <a:rPr lang="en-US" sz="1400" b="1" i="1" u="sng" dirty="0" smtClean="0">
                <a:solidFill>
                  <a:srgbClr val="0070C0"/>
                </a:solidFill>
              </a:rPr>
              <a:t>Homelessness</a:t>
            </a:r>
            <a:r>
              <a:rPr lang="en-US" sz="1400" b="1" i="1" dirty="0" smtClean="0">
                <a:solidFill>
                  <a:srgbClr val="0070C0"/>
                </a:solidFill>
              </a:rPr>
              <a:t>”     (Z590) </a:t>
            </a:r>
            <a:r>
              <a:rPr lang="en-US" sz="1400" i="1" dirty="0" smtClean="0">
                <a:solidFill>
                  <a:prstClr val="black"/>
                </a:solidFill>
              </a:rPr>
              <a:t>ranks </a:t>
            </a:r>
            <a:r>
              <a:rPr lang="en-US" sz="1400" i="1" dirty="0">
                <a:solidFill>
                  <a:prstClr val="black"/>
                </a:solidFill>
              </a:rPr>
              <a:t>as the top SODH </a:t>
            </a:r>
            <a:r>
              <a:rPr lang="en-US" sz="1400" i="1" dirty="0" smtClean="0">
                <a:solidFill>
                  <a:prstClr val="black"/>
                </a:solidFill>
              </a:rPr>
              <a:t>code (see Table 1 below). </a:t>
            </a:r>
            <a:r>
              <a:rPr lang="en-US" sz="1400" i="1" dirty="0">
                <a:solidFill>
                  <a:prstClr val="black"/>
                </a:solidFill>
              </a:rPr>
              <a:t>For patients who expired, </a:t>
            </a:r>
            <a:r>
              <a:rPr lang="en-US" sz="1400" b="1" i="1" dirty="0" smtClean="0">
                <a:solidFill>
                  <a:srgbClr val="0070C0"/>
                </a:solidFill>
              </a:rPr>
              <a:t>“</a:t>
            </a:r>
            <a:r>
              <a:rPr lang="en-US" sz="1400" b="1" i="1" u="sng" dirty="0" smtClean="0">
                <a:solidFill>
                  <a:srgbClr val="0070C0"/>
                </a:solidFill>
              </a:rPr>
              <a:t>Problems related to living alone</a:t>
            </a:r>
            <a:r>
              <a:rPr lang="en-US" sz="1400" b="1" i="1" dirty="0" smtClean="0">
                <a:solidFill>
                  <a:srgbClr val="0070C0"/>
                </a:solidFill>
              </a:rPr>
              <a:t>” </a:t>
            </a:r>
            <a:r>
              <a:rPr lang="en-US" sz="1400" i="1" dirty="0" smtClean="0">
                <a:solidFill>
                  <a:prstClr val="black"/>
                </a:solidFill>
              </a:rPr>
              <a:t>ranks as </a:t>
            </a:r>
            <a:r>
              <a:rPr lang="en-US" sz="1400" i="1" dirty="0">
                <a:solidFill>
                  <a:prstClr val="black"/>
                </a:solidFill>
              </a:rPr>
              <a:t>the top </a:t>
            </a:r>
            <a:r>
              <a:rPr lang="en-US" sz="1400" i="1" dirty="0" smtClean="0">
                <a:solidFill>
                  <a:prstClr val="black"/>
                </a:solidFill>
              </a:rPr>
              <a:t>(see Table 2).  For children </a:t>
            </a:r>
            <a:r>
              <a:rPr lang="en-US" sz="1400" i="1" dirty="0">
                <a:solidFill>
                  <a:prstClr val="black"/>
                </a:solidFill>
              </a:rPr>
              <a:t>&lt; 18 years old (see Tables 3 and </a:t>
            </a:r>
            <a:r>
              <a:rPr lang="en-US" sz="1400" i="1" dirty="0" smtClean="0">
                <a:solidFill>
                  <a:prstClr val="black"/>
                </a:solidFill>
              </a:rPr>
              <a:t>4) </a:t>
            </a:r>
            <a:r>
              <a:rPr lang="en-US" sz="1400" i="1" dirty="0">
                <a:solidFill>
                  <a:prstClr val="black"/>
                </a:solidFill>
              </a:rPr>
              <a:t>, </a:t>
            </a:r>
            <a:r>
              <a:rPr lang="en-US" sz="1400" i="1" dirty="0" smtClean="0">
                <a:solidFill>
                  <a:prstClr val="black"/>
                </a:solidFill>
              </a:rPr>
              <a:t>a </a:t>
            </a:r>
            <a:r>
              <a:rPr lang="en-US" sz="1400" b="1" i="1" dirty="0" smtClean="0">
                <a:solidFill>
                  <a:srgbClr val="0070C0"/>
                </a:solidFill>
              </a:rPr>
              <a:t>“</a:t>
            </a:r>
            <a:r>
              <a:rPr lang="en-US" sz="1400" b="1" i="1" u="sng" dirty="0" smtClean="0">
                <a:solidFill>
                  <a:srgbClr val="0070C0"/>
                </a:solidFill>
              </a:rPr>
              <a:t>Personal history of physical and sexual abuse in childhood</a:t>
            </a:r>
            <a:r>
              <a:rPr lang="en-US" sz="1400" i="1" dirty="0" smtClean="0">
                <a:solidFill>
                  <a:prstClr val="black"/>
                </a:solidFill>
              </a:rPr>
              <a:t>”          </a:t>
            </a:r>
            <a:r>
              <a:rPr lang="en-US" sz="1400" b="1" i="1" dirty="0">
                <a:solidFill>
                  <a:srgbClr val="0070C0"/>
                </a:solidFill>
              </a:rPr>
              <a:t>(Z62810) </a:t>
            </a:r>
            <a:r>
              <a:rPr lang="en-US" sz="1400" i="1" dirty="0" smtClean="0">
                <a:solidFill>
                  <a:prstClr val="black"/>
                </a:solidFill>
              </a:rPr>
              <a:t>ranked top. For discharges with abuse coding, hospitals are also use additional ICD-10-CM codes </a:t>
            </a:r>
            <a:r>
              <a:rPr lang="en-US" sz="1400" i="1" dirty="0">
                <a:solidFill>
                  <a:prstClr val="black"/>
                </a:solidFill>
              </a:rPr>
              <a:t>in the range of T760*, T761*, T762*, T763*, T765* and T766* </a:t>
            </a:r>
            <a:r>
              <a:rPr lang="en-US" sz="1400" i="1" dirty="0" smtClean="0">
                <a:solidFill>
                  <a:prstClr val="black"/>
                </a:solidFill>
              </a:rPr>
              <a:t>to provide more specificity on nature of maltreatment, physical abuse, </a:t>
            </a:r>
            <a:r>
              <a:rPr lang="en-US" sz="1400" i="1" dirty="0">
                <a:solidFill>
                  <a:prstClr val="black"/>
                </a:solidFill>
              </a:rPr>
              <a:t>sexual exploitation, psychological </a:t>
            </a:r>
            <a:r>
              <a:rPr lang="en-US" sz="1400" i="1" dirty="0" smtClean="0">
                <a:solidFill>
                  <a:prstClr val="black"/>
                </a:solidFill>
              </a:rPr>
              <a:t>abuse, and neglect or abandonment. These codes also differentiate whether the episode of care was related to initial or subsequent abuse or sequela from the abuse.</a:t>
            </a:r>
            <a:endParaRPr lang="en-US" sz="1400" dirty="0">
              <a:solidFill>
                <a:srgbClr val="FF0000"/>
              </a:solidFill>
            </a:endParaRPr>
          </a:p>
        </p:txBody>
      </p:sp>
      <p:sp>
        <p:nvSpPr>
          <p:cNvPr id="22" name="Oval 21"/>
          <p:cNvSpPr/>
          <p:nvPr/>
        </p:nvSpPr>
        <p:spPr>
          <a:xfrm>
            <a:off x="2133600" y="1143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6" name="Group 5"/>
          <p:cNvGrpSpPr/>
          <p:nvPr/>
        </p:nvGrpSpPr>
        <p:grpSpPr>
          <a:xfrm>
            <a:off x="228600" y="2686225"/>
            <a:ext cx="8648700" cy="4152900"/>
            <a:chOff x="228600" y="2590800"/>
            <a:chExt cx="8648700" cy="4152900"/>
          </a:xfrm>
        </p:grpSpPr>
        <p:graphicFrame>
          <p:nvGraphicFramePr>
            <p:cNvPr id="12" name="Object 11"/>
            <p:cNvGraphicFramePr>
              <a:graphicFrameLocks noChangeAspect="1"/>
            </p:cNvGraphicFramePr>
            <p:nvPr>
              <p:extLst>
                <p:ext uri="{D42A27DB-BD31-4B8C-83A1-F6EECF244321}">
                  <p14:modId xmlns:p14="http://schemas.microsoft.com/office/powerpoint/2010/main" val="3825265452"/>
                </p:ext>
              </p:extLst>
            </p:nvPr>
          </p:nvGraphicFramePr>
          <p:xfrm>
            <a:off x="228600" y="2590800"/>
            <a:ext cx="4259263" cy="2019300"/>
          </p:xfrm>
          <a:graphic>
            <a:graphicData uri="http://schemas.openxmlformats.org/presentationml/2006/ole">
              <mc:AlternateContent xmlns:mc="http://schemas.openxmlformats.org/markup-compatibility/2006">
                <mc:Choice xmlns:v="urn:schemas-microsoft-com:vml" Requires="v">
                  <p:oleObj spid="_x0000_s2066" name="Worksheet" r:id="rId4" imgW="4259672" imgH="2019384" progId="Excel.Sheet.12">
                    <p:embed/>
                  </p:oleObj>
                </mc:Choice>
                <mc:Fallback>
                  <p:oleObj name="Worksheet" r:id="rId4" imgW="4259672" imgH="2019384" progId="Excel.Sheet.12">
                    <p:embed/>
                    <p:pic>
                      <p:nvPicPr>
                        <p:cNvPr id="0" name=""/>
                        <p:cNvPicPr/>
                        <p:nvPr/>
                      </p:nvPicPr>
                      <p:blipFill>
                        <a:blip r:embed="rId5"/>
                        <a:stretch>
                          <a:fillRect/>
                        </a:stretch>
                      </p:blipFill>
                      <p:spPr>
                        <a:xfrm>
                          <a:off x="228600" y="2590800"/>
                          <a:ext cx="4259263" cy="2019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62283630"/>
                </p:ext>
              </p:extLst>
            </p:nvPr>
          </p:nvGraphicFramePr>
          <p:xfrm>
            <a:off x="4648200" y="2590800"/>
            <a:ext cx="4229100" cy="2019300"/>
          </p:xfrm>
          <a:graphic>
            <a:graphicData uri="http://schemas.openxmlformats.org/presentationml/2006/ole">
              <mc:AlternateContent xmlns:mc="http://schemas.openxmlformats.org/markup-compatibility/2006">
                <mc:Choice xmlns:v="urn:schemas-microsoft-com:vml" Requires="v">
                  <p:oleObj spid="_x0000_s2067" name="Worksheet" r:id="rId6" imgW="4229201" imgH="2019384" progId="Excel.Sheet.12">
                    <p:embed/>
                  </p:oleObj>
                </mc:Choice>
                <mc:Fallback>
                  <p:oleObj name="Worksheet" r:id="rId6" imgW="4229201" imgH="2019384" progId="Excel.Sheet.12">
                    <p:embed/>
                    <p:pic>
                      <p:nvPicPr>
                        <p:cNvPr id="0" name=""/>
                        <p:cNvPicPr/>
                        <p:nvPr/>
                      </p:nvPicPr>
                      <p:blipFill>
                        <a:blip r:embed="rId7"/>
                        <a:stretch>
                          <a:fillRect/>
                        </a:stretch>
                      </p:blipFill>
                      <p:spPr>
                        <a:xfrm>
                          <a:off x="4648200" y="2590800"/>
                          <a:ext cx="4229100" cy="20193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6799228"/>
                </p:ext>
              </p:extLst>
            </p:nvPr>
          </p:nvGraphicFramePr>
          <p:xfrm>
            <a:off x="228600" y="4724400"/>
            <a:ext cx="4259263" cy="2019300"/>
          </p:xfrm>
          <a:graphic>
            <a:graphicData uri="http://schemas.openxmlformats.org/presentationml/2006/ole">
              <mc:AlternateContent xmlns:mc="http://schemas.openxmlformats.org/markup-compatibility/2006">
                <mc:Choice xmlns:v="urn:schemas-microsoft-com:vml" Requires="v">
                  <p:oleObj spid="_x0000_s2068" name="Worksheet" r:id="rId8" imgW="4259672" imgH="2019384" progId="Excel.Sheet.12">
                    <p:embed/>
                  </p:oleObj>
                </mc:Choice>
                <mc:Fallback>
                  <p:oleObj name="Worksheet" r:id="rId8" imgW="4259672" imgH="2019384" progId="Excel.Sheet.12">
                    <p:embed/>
                    <p:pic>
                      <p:nvPicPr>
                        <p:cNvPr id="0" name=""/>
                        <p:cNvPicPr/>
                        <p:nvPr/>
                      </p:nvPicPr>
                      <p:blipFill>
                        <a:blip r:embed="rId9"/>
                        <a:stretch>
                          <a:fillRect/>
                        </a:stretch>
                      </p:blipFill>
                      <p:spPr>
                        <a:xfrm>
                          <a:off x="228600" y="4724400"/>
                          <a:ext cx="4259263" cy="20193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511189528"/>
                </p:ext>
              </p:extLst>
            </p:nvPr>
          </p:nvGraphicFramePr>
          <p:xfrm>
            <a:off x="4648200" y="4724400"/>
            <a:ext cx="4229100" cy="2019300"/>
          </p:xfrm>
          <a:graphic>
            <a:graphicData uri="http://schemas.openxmlformats.org/presentationml/2006/ole">
              <mc:AlternateContent xmlns:mc="http://schemas.openxmlformats.org/markup-compatibility/2006">
                <mc:Choice xmlns:v="urn:schemas-microsoft-com:vml" Requires="v">
                  <p:oleObj spid="_x0000_s2069" name="Worksheet" r:id="rId10" imgW="4229201" imgH="2019384" progId="Excel.Sheet.12">
                    <p:embed/>
                  </p:oleObj>
                </mc:Choice>
                <mc:Fallback>
                  <p:oleObj name="Worksheet" r:id="rId10" imgW="4229201" imgH="2019384" progId="Excel.Sheet.12">
                    <p:embed/>
                    <p:pic>
                      <p:nvPicPr>
                        <p:cNvPr id="0" name=""/>
                        <p:cNvPicPr/>
                        <p:nvPr/>
                      </p:nvPicPr>
                      <p:blipFill>
                        <a:blip r:embed="rId11"/>
                        <a:stretch>
                          <a:fillRect/>
                        </a:stretch>
                      </p:blipFill>
                      <p:spPr>
                        <a:xfrm>
                          <a:off x="4648200" y="4724400"/>
                          <a:ext cx="4229100" cy="2019300"/>
                        </a:xfrm>
                        <a:prstGeom prst="rect">
                          <a:avLst/>
                        </a:prstGeom>
                      </p:spPr>
                    </p:pic>
                  </p:oleObj>
                </mc:Fallback>
              </mc:AlternateContent>
            </a:graphicData>
          </a:graphic>
        </p:graphicFrame>
        <p:sp>
          <p:nvSpPr>
            <p:cNvPr id="5" name="Oval 4"/>
            <p:cNvSpPr/>
            <p:nvPr/>
          </p:nvSpPr>
          <p:spPr>
            <a:xfrm>
              <a:off x="1600200" y="2819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Oval 10"/>
            <p:cNvSpPr/>
            <p:nvPr/>
          </p:nvSpPr>
          <p:spPr>
            <a:xfrm>
              <a:off x="5943600" y="2971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Oval 13"/>
            <p:cNvSpPr/>
            <p:nvPr/>
          </p:nvSpPr>
          <p:spPr>
            <a:xfrm>
              <a:off x="1600200" y="5638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Oval 15"/>
            <p:cNvSpPr/>
            <p:nvPr/>
          </p:nvSpPr>
          <p:spPr>
            <a:xfrm>
              <a:off x="5943600" y="5105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8" name="Oval 17"/>
            <p:cNvSpPr/>
            <p:nvPr/>
          </p:nvSpPr>
          <p:spPr>
            <a:xfrm>
              <a:off x="3886200" y="3352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9" name="Oval 18"/>
            <p:cNvSpPr/>
            <p:nvPr/>
          </p:nvSpPr>
          <p:spPr>
            <a:xfrm>
              <a:off x="8305800" y="38862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0" name="Oval 19"/>
            <p:cNvSpPr/>
            <p:nvPr/>
          </p:nvSpPr>
          <p:spPr>
            <a:xfrm>
              <a:off x="3886200" y="4953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1" name="Oval 20"/>
            <p:cNvSpPr/>
            <p:nvPr/>
          </p:nvSpPr>
          <p:spPr>
            <a:xfrm>
              <a:off x="8305800" y="4953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3" name="Oval 22"/>
            <p:cNvSpPr/>
            <p:nvPr/>
          </p:nvSpPr>
          <p:spPr>
            <a:xfrm>
              <a:off x="4038600" y="4953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4" name="Oval 23"/>
            <p:cNvSpPr/>
            <p:nvPr/>
          </p:nvSpPr>
          <p:spPr>
            <a:xfrm>
              <a:off x="4038600" y="3352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5" name="Oval 24"/>
            <p:cNvSpPr/>
            <p:nvPr/>
          </p:nvSpPr>
          <p:spPr>
            <a:xfrm>
              <a:off x="8458200" y="38862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6" name="Oval 25"/>
            <p:cNvSpPr/>
            <p:nvPr/>
          </p:nvSpPr>
          <p:spPr>
            <a:xfrm>
              <a:off x="8458200" y="4953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7" name="Oval 26"/>
          <p:cNvSpPr/>
          <p:nvPr/>
        </p:nvSpPr>
        <p:spPr>
          <a:xfrm>
            <a:off x="3048000" y="1524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Oval 27"/>
          <p:cNvSpPr/>
          <p:nvPr/>
        </p:nvSpPr>
        <p:spPr>
          <a:xfrm>
            <a:off x="3200400" y="1524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76200" y="2362200"/>
            <a:ext cx="8826647" cy="353943"/>
          </a:xfrm>
          <a:prstGeom prst="rect">
            <a:avLst/>
          </a:prstGeom>
          <a:noFill/>
        </p:spPr>
        <p:txBody>
          <a:bodyPr wrap="none" rtlCol="0">
            <a:spAutoFit/>
          </a:bodyPr>
          <a:lstStyle/>
          <a:p>
            <a:pPr defTabSz="914400"/>
            <a:r>
              <a:rPr lang="en-US" sz="1700" b="1" u="sng" dirty="0" smtClean="0">
                <a:solidFill>
                  <a:srgbClr val="FF0000"/>
                </a:solidFill>
              </a:rPr>
              <a:t>Ranking of Top Ten ICD-10-CM SODH Codes for All Discharges, Patients who Expire, and Children</a:t>
            </a:r>
            <a:endParaRPr lang="en-US" sz="1700" b="1" u="sng" dirty="0">
              <a:solidFill>
                <a:srgbClr val="FF0000"/>
              </a:solidFill>
            </a:endParaRPr>
          </a:p>
        </p:txBody>
      </p:sp>
    </p:spTree>
    <p:extLst>
      <p:ext uri="{BB962C8B-B14F-4D97-AF65-F5344CB8AC3E}">
        <p14:creationId xmlns:p14="http://schemas.microsoft.com/office/powerpoint/2010/main" val="1363111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8691216"/>
              </p:ext>
            </p:extLst>
          </p:nvPr>
        </p:nvGraphicFramePr>
        <p:xfrm>
          <a:off x="76200" y="4694237"/>
          <a:ext cx="8153400" cy="2163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990657651"/>
              </p:ext>
            </p:extLst>
          </p:nvPr>
        </p:nvGraphicFramePr>
        <p:xfrm>
          <a:off x="34255" y="2362200"/>
          <a:ext cx="8153400" cy="216376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7162800" y="304800"/>
            <a:ext cx="1798943" cy="1219200"/>
            <a:chOff x="3338114" y="1905000"/>
            <a:chExt cx="3261429" cy="2414248"/>
          </a:xfrm>
        </p:grpSpPr>
        <p:pic>
          <p:nvPicPr>
            <p:cNvPr id="7" name="Picture 8" descr="Image result for missing d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8114" y="1905000"/>
              <a:ext cx="3261429" cy="2414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6" descr="Image result for missing dat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62" t="3120" r="21634"/>
            <a:stretch/>
          </p:blipFill>
          <p:spPr bwMode="auto">
            <a:xfrm>
              <a:off x="4191000" y="2362200"/>
              <a:ext cx="1543575" cy="1476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9" name="Rectangle 8"/>
          <p:cNvSpPr/>
          <p:nvPr/>
        </p:nvSpPr>
        <p:spPr>
          <a:xfrm>
            <a:off x="0" y="-31459"/>
            <a:ext cx="7239000" cy="1138773"/>
          </a:xfrm>
          <a:prstGeom prst="rect">
            <a:avLst/>
          </a:prstGeom>
        </p:spPr>
        <p:txBody>
          <a:bodyPr wrap="square">
            <a:spAutoFit/>
          </a:bodyPr>
          <a:lstStyle/>
          <a:p>
            <a:pPr defTabSz="914400">
              <a:spcBef>
                <a:spcPct val="0"/>
              </a:spcBef>
            </a:pPr>
            <a:r>
              <a:rPr lang="en-US" sz="1700" b="1" u="sng" dirty="0">
                <a:solidFill>
                  <a:srgbClr val="1F497D"/>
                </a:solidFill>
              </a:rPr>
              <a:t>Question</a:t>
            </a:r>
            <a:r>
              <a:rPr lang="en-US" sz="1700" b="1" dirty="0">
                <a:solidFill>
                  <a:srgbClr val="1F497D"/>
                </a:solidFill>
              </a:rPr>
              <a:t>:  O</a:t>
            </a:r>
            <a:r>
              <a:rPr lang="en-US" sz="1700" b="1" dirty="0" smtClean="0">
                <a:solidFill>
                  <a:srgbClr val="1F497D"/>
                </a:solidFill>
              </a:rPr>
              <a:t>ver the years, the percent of inpatient discharges with unknown race has increased.  We rely on race data to evaluate </a:t>
            </a:r>
            <a:r>
              <a:rPr lang="en-US" sz="1700" b="1" dirty="0">
                <a:solidFill>
                  <a:srgbClr val="1F497D"/>
                </a:solidFill>
              </a:rPr>
              <a:t>disproportionately higher burden of diseases and </a:t>
            </a:r>
            <a:r>
              <a:rPr lang="en-US" sz="1700" b="1" dirty="0" smtClean="0">
                <a:solidFill>
                  <a:srgbClr val="1F497D"/>
                </a:solidFill>
              </a:rPr>
              <a:t>disparities. Do you have any recommendations for handling unknowns?</a:t>
            </a:r>
            <a:endParaRPr lang="en-US" sz="1700" b="1" dirty="0">
              <a:solidFill>
                <a:srgbClr val="1F497D"/>
              </a:solidFill>
            </a:endParaRPr>
          </a:p>
        </p:txBody>
      </p:sp>
      <p:sp>
        <p:nvSpPr>
          <p:cNvPr id="10" name="Rectangle 9"/>
          <p:cNvSpPr/>
          <p:nvPr/>
        </p:nvSpPr>
        <p:spPr>
          <a:xfrm>
            <a:off x="0" y="990600"/>
            <a:ext cx="9067800" cy="1169551"/>
          </a:xfrm>
          <a:prstGeom prst="rect">
            <a:avLst/>
          </a:prstGeom>
        </p:spPr>
        <p:txBody>
          <a:bodyPr wrap="square">
            <a:spAutoFit/>
          </a:bodyPr>
          <a:lstStyle/>
          <a:p>
            <a:pPr defTabSz="914400"/>
            <a:r>
              <a:rPr lang="en-US" sz="1400" b="1" i="1" u="sng" dirty="0">
                <a:solidFill>
                  <a:prstClr val="black"/>
                </a:solidFill>
              </a:rPr>
              <a:t>Answer</a:t>
            </a:r>
            <a:r>
              <a:rPr lang="en-US" sz="1400" i="1" dirty="0" smtClean="0">
                <a:solidFill>
                  <a:prstClr val="black"/>
                </a:solidFill>
              </a:rPr>
              <a:t>:  In looking at the age distribution by percent of inpatient discharges </a:t>
            </a:r>
            <a:r>
              <a:rPr lang="en-US" sz="1400" i="1" dirty="0" smtClean="0">
                <a:solidFill>
                  <a:prstClr val="black"/>
                </a:solidFill>
              </a:rPr>
              <a:t>with </a:t>
            </a:r>
            <a:r>
              <a:rPr lang="en-US" sz="1400" i="1" dirty="0" smtClean="0">
                <a:solidFill>
                  <a:prstClr val="black"/>
                </a:solidFill>
              </a:rPr>
              <a:t>an unknown race</a:t>
            </a:r>
          </a:p>
          <a:p>
            <a:pPr defTabSz="914400"/>
            <a:r>
              <a:rPr lang="en-US" sz="1400" i="1" dirty="0" smtClean="0">
                <a:solidFill>
                  <a:prstClr val="black"/>
                </a:solidFill>
              </a:rPr>
              <a:t>over the past 14 years (FY2007 to FY2018), the highest proportion of </a:t>
            </a:r>
            <a:r>
              <a:rPr lang="en-US" sz="1400" i="1" dirty="0" smtClean="0">
                <a:solidFill>
                  <a:prstClr val="black"/>
                </a:solidFill>
              </a:rPr>
              <a:t>unknowns </a:t>
            </a:r>
            <a:r>
              <a:rPr lang="en-US" sz="1400" i="1" dirty="0" smtClean="0">
                <a:solidFill>
                  <a:prstClr val="black"/>
                </a:solidFill>
              </a:rPr>
              <a:t>tend to be in the </a:t>
            </a:r>
          </a:p>
          <a:p>
            <a:pPr defTabSz="914400"/>
            <a:r>
              <a:rPr lang="en-US" sz="1400" i="1" dirty="0" smtClean="0">
                <a:solidFill>
                  <a:prstClr val="black"/>
                </a:solidFill>
              </a:rPr>
              <a:t>pediatric population. </a:t>
            </a:r>
            <a:r>
              <a:rPr lang="en-US" sz="1400" b="1" i="1" dirty="0" smtClean="0">
                <a:solidFill>
                  <a:prstClr val="black"/>
                </a:solidFill>
              </a:rPr>
              <a:t>See Figure 1 below.  </a:t>
            </a:r>
            <a:r>
              <a:rPr lang="en-US" sz="1400" i="1" dirty="0" smtClean="0">
                <a:solidFill>
                  <a:prstClr val="black"/>
                </a:solidFill>
              </a:rPr>
              <a:t>This age distribution of unknowns skewed towards the pediatric population became even more pronounced in the most recent FY2018 inpatient data. </a:t>
            </a:r>
            <a:r>
              <a:rPr lang="en-US" sz="1400" b="1" i="1" dirty="0" smtClean="0">
                <a:solidFill>
                  <a:prstClr val="black"/>
                </a:solidFill>
              </a:rPr>
              <a:t>See Figure 2 below</a:t>
            </a:r>
            <a:r>
              <a:rPr lang="en-US" sz="1400" i="1" dirty="0" smtClean="0">
                <a:solidFill>
                  <a:prstClr val="black"/>
                </a:solidFill>
              </a:rPr>
              <a:t>. Rather than pooling the data, stratifying by age would allow you to see more clearly any distorting effect unknowns will have on disparity metrics. </a:t>
            </a:r>
            <a:endParaRPr lang="en-US" sz="1400" dirty="0">
              <a:solidFill>
                <a:prstClr val="black"/>
              </a:solidFill>
            </a:endParaRPr>
          </a:p>
        </p:txBody>
      </p:sp>
      <p:sp>
        <p:nvSpPr>
          <p:cNvPr id="11" name="TextBox 10"/>
          <p:cNvSpPr txBox="1"/>
          <p:nvPr/>
        </p:nvSpPr>
        <p:spPr>
          <a:xfrm>
            <a:off x="8153400" y="6096000"/>
            <a:ext cx="911788" cy="707886"/>
          </a:xfrm>
          <a:prstGeom prst="rect">
            <a:avLst/>
          </a:prstGeom>
          <a:noFill/>
        </p:spPr>
        <p:txBody>
          <a:bodyPr wrap="none" rtlCol="0">
            <a:spAutoFit/>
          </a:bodyPr>
          <a:lstStyle/>
          <a:p>
            <a:pPr algn="ctr" defTabSz="914400"/>
            <a:r>
              <a:rPr lang="en-US" sz="1100" i="1" dirty="0" smtClean="0">
                <a:solidFill>
                  <a:srgbClr val="FF0000"/>
                </a:solidFill>
              </a:rPr>
              <a:t>Answer</a:t>
            </a:r>
          </a:p>
          <a:p>
            <a:pPr algn="ctr" defTabSz="914400"/>
            <a:r>
              <a:rPr lang="en-US" sz="1100" i="1" dirty="0" smtClean="0">
                <a:solidFill>
                  <a:srgbClr val="FF0000"/>
                </a:solidFill>
              </a:rPr>
              <a:t>Continued</a:t>
            </a:r>
          </a:p>
          <a:p>
            <a:pPr defTabSz="914400"/>
            <a:endParaRPr lang="en-US" dirty="0">
              <a:solidFill>
                <a:prstClr val="black"/>
              </a:solidFill>
            </a:endParaRPr>
          </a:p>
        </p:txBody>
      </p:sp>
      <p:sp>
        <p:nvSpPr>
          <p:cNvPr id="12" name="Right Arrow 11"/>
          <p:cNvSpPr/>
          <p:nvPr/>
        </p:nvSpPr>
        <p:spPr>
          <a:xfrm>
            <a:off x="8305800" y="64770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Rectangle 13"/>
          <p:cNvSpPr/>
          <p:nvPr/>
        </p:nvSpPr>
        <p:spPr>
          <a:xfrm>
            <a:off x="7037782" y="-76200"/>
            <a:ext cx="2106218" cy="369332"/>
          </a:xfrm>
          <a:prstGeom prst="rect">
            <a:avLst/>
          </a:prstGeom>
          <a:noFill/>
        </p:spPr>
        <p:txBody>
          <a:bodyPr wrap="none" lIns="91440" tIns="45720" rIns="91440" bIns="45720">
            <a:spAutoFit/>
          </a:bodyPr>
          <a:lstStyle/>
          <a:p>
            <a:pPr algn="ctr" defTabSz="914400"/>
            <a:r>
              <a:rPr lang="en-US"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Handling Unknowns</a:t>
            </a:r>
            <a:endParaRPr 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Tree>
    <p:extLst>
      <p:ext uri="{BB962C8B-B14F-4D97-AF65-F5344CB8AC3E}">
        <p14:creationId xmlns:p14="http://schemas.microsoft.com/office/powerpoint/2010/main" val="3344225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162800" y="304800"/>
            <a:ext cx="1798943" cy="1219200"/>
            <a:chOff x="3338114" y="1905000"/>
            <a:chExt cx="3261429" cy="2414248"/>
          </a:xfrm>
        </p:grpSpPr>
        <p:pic>
          <p:nvPicPr>
            <p:cNvPr id="3080" name="Picture 8" descr="Image result for missing d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8114" y="1905000"/>
              <a:ext cx="3261429" cy="2414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8" name="Picture 6" descr="Image result for missing dat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62" t="3120" r="21634"/>
            <a:stretch/>
          </p:blipFill>
          <p:spPr bwMode="auto">
            <a:xfrm>
              <a:off x="4191000" y="2362200"/>
              <a:ext cx="1543575" cy="1476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12" name="Rectangle 11"/>
          <p:cNvSpPr/>
          <p:nvPr/>
        </p:nvSpPr>
        <p:spPr>
          <a:xfrm>
            <a:off x="7037782" y="-76200"/>
            <a:ext cx="2106218" cy="369332"/>
          </a:xfrm>
          <a:prstGeom prst="rect">
            <a:avLst/>
          </a:prstGeom>
          <a:noFill/>
        </p:spPr>
        <p:txBody>
          <a:bodyPr wrap="none" lIns="91440" tIns="45720" rIns="91440" bIns="45720">
            <a:spAutoFit/>
          </a:bodyPr>
          <a:lstStyle/>
          <a:p>
            <a:pPr algn="ctr" defTabSz="914400"/>
            <a:r>
              <a:rPr lang="en-US"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Handling Unknowns</a:t>
            </a:r>
            <a:endParaRPr 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graphicFrame>
        <p:nvGraphicFramePr>
          <p:cNvPr id="18" name="Content Placeholder 3"/>
          <p:cNvGraphicFramePr>
            <a:graphicFrameLocks noGrp="1"/>
          </p:cNvGraphicFramePr>
          <p:nvPr>
            <p:ph idx="1"/>
            <p:extLst>
              <p:ext uri="{D42A27DB-BD31-4B8C-83A1-F6EECF244321}">
                <p14:modId xmlns:p14="http://schemas.microsoft.com/office/powerpoint/2010/main" val="580973936"/>
              </p:ext>
            </p:extLst>
          </p:nvPr>
        </p:nvGraphicFramePr>
        <p:xfrm>
          <a:off x="76200" y="2667000"/>
          <a:ext cx="89154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0" y="76200"/>
            <a:ext cx="7315200" cy="2631490"/>
          </a:xfrm>
          <a:prstGeom prst="rect">
            <a:avLst/>
          </a:prstGeom>
        </p:spPr>
        <p:txBody>
          <a:bodyPr wrap="square">
            <a:spAutoFit/>
          </a:bodyPr>
          <a:lstStyle/>
          <a:p>
            <a:pPr defTabSz="914400"/>
            <a:r>
              <a:rPr lang="en-US" sz="1500" b="1" i="1" u="sng" dirty="0" smtClean="0">
                <a:solidFill>
                  <a:prstClr val="black"/>
                </a:solidFill>
              </a:rPr>
              <a:t>Answer (continued)</a:t>
            </a:r>
            <a:r>
              <a:rPr lang="en-US" sz="1500" i="1" dirty="0" smtClean="0">
                <a:solidFill>
                  <a:prstClr val="black"/>
                </a:solidFill>
              </a:rPr>
              <a:t>: The encrypted UHIN can be used to determine within one year or across multiple years if a specific discharge record with unknown race had previously reported race as known during another episode of care.  </a:t>
            </a:r>
            <a:r>
              <a:rPr lang="en-US" sz="1500" b="1" i="1" dirty="0" smtClean="0">
                <a:solidFill>
                  <a:prstClr val="black"/>
                </a:solidFill>
              </a:rPr>
              <a:t>In Figure 3 below, </a:t>
            </a:r>
            <a:r>
              <a:rPr lang="en-US" sz="1500" b="1" i="1" dirty="0">
                <a:solidFill>
                  <a:prstClr val="black"/>
                </a:solidFill>
              </a:rPr>
              <a:t> </a:t>
            </a:r>
            <a:r>
              <a:rPr lang="en-US" sz="1500" i="1" dirty="0" smtClean="0">
                <a:solidFill>
                  <a:prstClr val="black"/>
                </a:solidFill>
              </a:rPr>
              <a:t>14 years of </a:t>
            </a:r>
            <a:r>
              <a:rPr lang="en-US" sz="1500" i="1" dirty="0" smtClean="0">
                <a:solidFill>
                  <a:prstClr val="black"/>
                </a:solidFill>
              </a:rPr>
              <a:t>Inpatient </a:t>
            </a:r>
            <a:r>
              <a:rPr lang="en-US" sz="1500" i="1" dirty="0">
                <a:solidFill>
                  <a:prstClr val="black"/>
                </a:solidFill>
              </a:rPr>
              <a:t>H</a:t>
            </a:r>
            <a:r>
              <a:rPr lang="en-US" sz="1500" i="1" dirty="0" smtClean="0">
                <a:solidFill>
                  <a:prstClr val="black"/>
                </a:solidFill>
              </a:rPr>
              <a:t>ospital </a:t>
            </a:r>
            <a:r>
              <a:rPr lang="en-US" sz="1500" i="1" dirty="0">
                <a:solidFill>
                  <a:prstClr val="black"/>
                </a:solidFill>
              </a:rPr>
              <a:t>D</a:t>
            </a:r>
            <a:r>
              <a:rPr lang="en-US" sz="1500" i="1" dirty="0" smtClean="0">
                <a:solidFill>
                  <a:prstClr val="black"/>
                </a:solidFill>
              </a:rPr>
              <a:t>ischarge </a:t>
            </a:r>
            <a:r>
              <a:rPr lang="en-US" sz="1500" i="1" dirty="0" smtClean="0">
                <a:solidFill>
                  <a:prstClr val="black"/>
                </a:solidFill>
              </a:rPr>
              <a:t>data from FY2007 to FY2018 was used to determine if patients with unknown race </a:t>
            </a:r>
            <a:r>
              <a:rPr lang="en-US" sz="1500" i="1" u="sng" dirty="0" smtClean="0">
                <a:solidFill>
                  <a:prstClr val="black"/>
                </a:solidFill>
              </a:rPr>
              <a:t>and</a:t>
            </a:r>
            <a:r>
              <a:rPr lang="en-US" sz="1500" i="1" dirty="0" smtClean="0">
                <a:solidFill>
                  <a:prstClr val="black"/>
                </a:solidFill>
              </a:rPr>
              <a:t> a valid encrypted UHIN had previously reported race as known for another inpatient episode of care. </a:t>
            </a:r>
            <a:r>
              <a:rPr lang="en-US" sz="1500" i="1" dirty="0" smtClean="0">
                <a:solidFill>
                  <a:prstClr val="black"/>
                </a:solidFill>
              </a:rPr>
              <a:t>And yes, they had. By linking any encrypted UHIN with an unknown race to encrypted UHINs with a known race, the successful linkage of the discharge to their race data in a previous inpatient record led to a monthly average 33%  reduction in the number of discharges with race unknown.  </a:t>
            </a:r>
            <a:r>
              <a:rPr lang="en-US" sz="1500" i="1" dirty="0" smtClean="0">
                <a:solidFill>
                  <a:prstClr val="black"/>
                </a:solidFill>
              </a:rPr>
              <a:t>It is important to note that over a 14-year period 52% of unknowns do not have valid encrypted </a:t>
            </a:r>
            <a:r>
              <a:rPr lang="en-US" sz="1500" i="1" dirty="0" smtClean="0">
                <a:solidFill>
                  <a:prstClr val="black"/>
                </a:solidFill>
              </a:rPr>
              <a:t>UHINs </a:t>
            </a:r>
            <a:r>
              <a:rPr lang="en-US" sz="1500" i="1" dirty="0" smtClean="0">
                <a:solidFill>
                  <a:prstClr val="black"/>
                </a:solidFill>
              </a:rPr>
              <a:t>and that the greatest reduction in unknowns is achieved in the adult population.</a:t>
            </a:r>
            <a:endParaRPr lang="en-US" sz="1500" dirty="0">
              <a:solidFill>
                <a:prstClr val="black"/>
              </a:solidFill>
            </a:endParaRPr>
          </a:p>
        </p:txBody>
      </p:sp>
    </p:spTree>
    <p:extLst>
      <p:ext uri="{BB962C8B-B14F-4D97-AF65-F5344CB8AC3E}">
        <p14:creationId xmlns:p14="http://schemas.microsoft.com/office/powerpoint/2010/main" val="3708931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086600" cy="1143000"/>
          </a:xfrm>
        </p:spPr>
        <p:txBody>
          <a:bodyPr>
            <a:noAutofit/>
          </a:bodyPr>
          <a:lstStyle/>
          <a:p>
            <a:pPr algn="l"/>
            <a:r>
              <a:rPr lang="en-US" sz="1800" b="1" u="sng" dirty="0">
                <a:solidFill>
                  <a:schemeClr val="tx2"/>
                </a:solidFill>
                <a:latin typeface="+mn-lt"/>
                <a:ea typeface="+mn-ea"/>
                <a:cs typeface="+mn-cs"/>
              </a:rPr>
              <a:t>Question</a:t>
            </a:r>
            <a:r>
              <a:rPr lang="en-US" sz="1800" b="1" dirty="0" smtClean="0">
                <a:solidFill>
                  <a:schemeClr val="tx2"/>
                </a:solidFill>
                <a:latin typeface="+mn-lt"/>
                <a:ea typeface="+mn-ea"/>
                <a:cs typeface="+mn-cs"/>
              </a:rPr>
              <a:t>: Our project involves a comparison of three states. Before applying to each individual state for their data, we need to know </a:t>
            </a:r>
            <a:r>
              <a:rPr lang="en-US" sz="1800" b="1" dirty="0" smtClean="0">
                <a:solidFill>
                  <a:schemeClr val="tx2"/>
                </a:solidFill>
                <a:latin typeface="+mn-lt"/>
                <a:ea typeface="+mn-ea"/>
                <a:cs typeface="+mn-cs"/>
              </a:rPr>
              <a:t>the </a:t>
            </a:r>
            <a:r>
              <a:rPr lang="en-US" sz="1800" b="1" dirty="0" smtClean="0">
                <a:solidFill>
                  <a:schemeClr val="tx2"/>
                </a:solidFill>
                <a:latin typeface="+mn-lt"/>
                <a:ea typeface="+mn-ea"/>
                <a:cs typeface="+mn-cs"/>
              </a:rPr>
              <a:t>difference between Massachusetts (MA) </a:t>
            </a:r>
            <a:r>
              <a:rPr lang="en-US" sz="1800" b="1" dirty="0" smtClean="0">
                <a:solidFill>
                  <a:schemeClr val="tx2"/>
                </a:solidFill>
                <a:latin typeface="+mn-lt"/>
                <a:ea typeface="+mn-ea"/>
                <a:cs typeface="+mn-cs"/>
              </a:rPr>
              <a:t>Hospital </a:t>
            </a:r>
            <a:r>
              <a:rPr lang="en-US" sz="1800" b="1" dirty="0">
                <a:solidFill>
                  <a:schemeClr val="tx2"/>
                </a:solidFill>
                <a:latin typeface="+mn-lt"/>
                <a:ea typeface="+mn-ea"/>
                <a:cs typeface="+mn-cs"/>
              </a:rPr>
              <a:t>I</a:t>
            </a:r>
            <a:r>
              <a:rPr lang="en-US" sz="1800" b="1" dirty="0" smtClean="0">
                <a:solidFill>
                  <a:schemeClr val="tx2"/>
                </a:solidFill>
                <a:latin typeface="+mn-lt"/>
                <a:ea typeface="+mn-ea"/>
                <a:cs typeface="+mn-cs"/>
              </a:rPr>
              <a:t>npatient </a:t>
            </a:r>
            <a:r>
              <a:rPr lang="en-US" sz="1800" b="1" dirty="0">
                <a:solidFill>
                  <a:schemeClr val="tx2"/>
                </a:solidFill>
                <a:latin typeface="+mn-lt"/>
                <a:ea typeface="+mn-ea"/>
                <a:cs typeface="+mn-cs"/>
              </a:rPr>
              <a:t>D</a:t>
            </a:r>
            <a:r>
              <a:rPr lang="en-US" sz="1800" b="1" dirty="0" smtClean="0">
                <a:solidFill>
                  <a:schemeClr val="tx2"/>
                </a:solidFill>
                <a:latin typeface="+mn-lt"/>
                <a:ea typeface="+mn-ea"/>
                <a:cs typeface="+mn-cs"/>
              </a:rPr>
              <a:t>ischarge </a:t>
            </a:r>
            <a:r>
              <a:rPr lang="en-US" sz="1800" b="1" dirty="0" smtClean="0">
                <a:solidFill>
                  <a:schemeClr val="tx2"/>
                </a:solidFill>
                <a:latin typeface="+mn-lt"/>
                <a:ea typeface="+mn-ea"/>
                <a:cs typeface="+mn-cs"/>
              </a:rPr>
              <a:t>data (HIDD) as released by CHIA and HIDD as released </a:t>
            </a:r>
            <a:r>
              <a:rPr lang="en-US" sz="1800" b="1" dirty="0" smtClean="0">
                <a:solidFill>
                  <a:schemeClr val="tx2"/>
                </a:solidFill>
                <a:latin typeface="+mn-lt"/>
                <a:ea typeface="+mn-ea"/>
                <a:cs typeface="+mn-cs"/>
              </a:rPr>
              <a:t>by</a:t>
            </a:r>
            <a:r>
              <a:rPr lang="en-US" sz="1800" b="1" dirty="0" smtClean="0">
                <a:solidFill>
                  <a:schemeClr val="tx2"/>
                </a:solidFill>
                <a:latin typeface="+mn-lt"/>
                <a:ea typeface="+mn-ea"/>
                <a:cs typeface="+mn-cs"/>
              </a:rPr>
              <a:t> </a:t>
            </a:r>
            <a:r>
              <a:rPr lang="en-US" sz="1800" b="1" dirty="0">
                <a:solidFill>
                  <a:schemeClr val="tx2"/>
                </a:solidFill>
                <a:latin typeface="+mn-lt"/>
                <a:ea typeface="+mn-ea"/>
                <a:cs typeface="+mn-cs"/>
              </a:rPr>
              <a:t>the Agency for Healthcare Research and </a:t>
            </a:r>
            <a:r>
              <a:rPr lang="en-US" sz="1800" b="1" dirty="0" smtClean="0">
                <a:solidFill>
                  <a:schemeClr val="tx2"/>
                </a:solidFill>
                <a:latin typeface="+mn-lt"/>
                <a:ea typeface="+mn-ea"/>
                <a:cs typeface="+mn-cs"/>
              </a:rPr>
              <a:t>Quality </a:t>
            </a:r>
            <a:r>
              <a:rPr lang="en-US" sz="1800" b="1" dirty="0">
                <a:solidFill>
                  <a:schemeClr val="tx2"/>
                </a:solidFill>
                <a:latin typeface="+mn-lt"/>
                <a:ea typeface="+mn-ea"/>
                <a:cs typeface="+mn-cs"/>
              </a:rPr>
              <a:t>(AHRQ) </a:t>
            </a:r>
            <a:r>
              <a:rPr lang="en-US" sz="1800" b="1" dirty="0" smtClean="0">
                <a:solidFill>
                  <a:schemeClr val="tx2"/>
                </a:solidFill>
                <a:latin typeface="+mn-lt"/>
                <a:ea typeface="+mn-ea"/>
                <a:cs typeface="+mn-cs"/>
              </a:rPr>
              <a:t>in their Healthcare </a:t>
            </a:r>
            <a:r>
              <a:rPr lang="en-US" sz="1800" b="1" dirty="0">
                <a:solidFill>
                  <a:schemeClr val="tx2"/>
                </a:solidFill>
                <a:latin typeface="+mn-lt"/>
                <a:ea typeface="+mn-ea"/>
                <a:cs typeface="+mn-cs"/>
              </a:rPr>
              <a:t>Cost and </a:t>
            </a:r>
            <a:r>
              <a:rPr lang="en-US" sz="1800" b="1" dirty="0" smtClean="0">
                <a:solidFill>
                  <a:schemeClr val="tx2"/>
                </a:solidFill>
                <a:latin typeface="+mn-lt"/>
                <a:ea typeface="+mn-ea"/>
                <a:cs typeface="+mn-cs"/>
              </a:rPr>
              <a:t>Utilization </a:t>
            </a:r>
            <a:r>
              <a:rPr lang="en-US" sz="1800" b="1" dirty="0">
                <a:solidFill>
                  <a:schemeClr val="tx2"/>
                </a:solidFill>
                <a:latin typeface="+mn-lt"/>
                <a:ea typeface="+mn-ea"/>
                <a:cs typeface="+mn-cs"/>
              </a:rPr>
              <a:t>Project (HCUP) </a:t>
            </a:r>
            <a:r>
              <a:rPr lang="en-US" sz="1800" b="1" dirty="0">
                <a:solidFill>
                  <a:schemeClr val="tx2"/>
                </a:solidFill>
                <a:latin typeface="+mn-lt"/>
                <a:ea typeface="+mn-ea"/>
                <a:cs typeface="+mn-cs"/>
              </a:rPr>
              <a:t>S</a:t>
            </a:r>
            <a:r>
              <a:rPr lang="en-US" sz="1800" b="1" dirty="0" smtClean="0">
                <a:solidFill>
                  <a:schemeClr val="tx2"/>
                </a:solidFill>
                <a:latin typeface="+mn-lt"/>
                <a:ea typeface="+mn-ea"/>
                <a:cs typeface="+mn-cs"/>
              </a:rPr>
              <a:t>tate </a:t>
            </a:r>
            <a:r>
              <a:rPr lang="en-US" sz="1800" b="1" dirty="0">
                <a:solidFill>
                  <a:schemeClr val="tx2"/>
                </a:solidFill>
                <a:latin typeface="+mn-lt"/>
                <a:ea typeface="+mn-ea"/>
                <a:cs typeface="+mn-cs"/>
              </a:rPr>
              <a:t>I</a:t>
            </a:r>
            <a:r>
              <a:rPr lang="en-US" sz="1800" b="1" dirty="0" smtClean="0">
                <a:solidFill>
                  <a:schemeClr val="tx2"/>
                </a:solidFill>
                <a:latin typeface="+mn-lt"/>
                <a:ea typeface="+mn-ea"/>
                <a:cs typeface="+mn-cs"/>
              </a:rPr>
              <a:t>npatient </a:t>
            </a:r>
            <a:r>
              <a:rPr lang="en-US" sz="1800" b="1" dirty="0">
                <a:solidFill>
                  <a:schemeClr val="tx2"/>
                </a:solidFill>
                <a:latin typeface="+mn-lt"/>
                <a:ea typeface="+mn-ea"/>
                <a:cs typeface="+mn-cs"/>
              </a:rPr>
              <a:t>D</a:t>
            </a:r>
            <a:r>
              <a:rPr lang="en-US" sz="1800" b="1" dirty="0" smtClean="0">
                <a:solidFill>
                  <a:schemeClr val="tx2"/>
                </a:solidFill>
                <a:latin typeface="+mn-lt"/>
                <a:ea typeface="+mn-ea"/>
                <a:cs typeface="+mn-cs"/>
              </a:rPr>
              <a:t>atabase </a:t>
            </a:r>
            <a:r>
              <a:rPr lang="en-US" sz="1800" b="1" dirty="0" smtClean="0">
                <a:solidFill>
                  <a:schemeClr val="tx2"/>
                </a:solidFill>
                <a:latin typeface="+mn-lt"/>
                <a:ea typeface="+mn-ea"/>
                <a:cs typeface="+mn-cs"/>
              </a:rPr>
              <a:t>(SID). </a:t>
            </a:r>
            <a:endParaRPr lang="en-US" sz="1800" dirty="0"/>
          </a:p>
        </p:txBody>
      </p:sp>
      <p:sp>
        <p:nvSpPr>
          <p:cNvPr id="9" name="TextBox 8"/>
          <p:cNvSpPr txBox="1"/>
          <p:nvPr/>
        </p:nvSpPr>
        <p:spPr>
          <a:xfrm>
            <a:off x="-27853" y="1752600"/>
            <a:ext cx="9142429" cy="4955203"/>
          </a:xfrm>
          <a:prstGeom prst="rect">
            <a:avLst/>
          </a:prstGeom>
          <a:noFill/>
        </p:spPr>
        <p:txBody>
          <a:bodyPr wrap="square" rtlCol="0">
            <a:spAutoFit/>
          </a:bodyPr>
          <a:lstStyle/>
          <a:p>
            <a:pPr defTabSz="914400"/>
            <a:r>
              <a:rPr lang="en-US" b="1" i="1" u="sng" dirty="0" smtClean="0">
                <a:solidFill>
                  <a:prstClr val="black"/>
                </a:solidFill>
              </a:rPr>
              <a:t>Answer</a:t>
            </a:r>
            <a:r>
              <a:rPr lang="en-US" i="1" dirty="0" smtClean="0">
                <a:solidFill>
                  <a:prstClr val="black"/>
                </a:solidFill>
              </a:rPr>
              <a:t>:  It is important to first note that access to either HCUP data or CHIA data requires completion of the required application process for approved use. Some of the </a:t>
            </a:r>
            <a:r>
              <a:rPr lang="en-US" b="1" i="1" dirty="0" smtClean="0">
                <a:solidFill>
                  <a:prstClr val="black"/>
                </a:solidFill>
              </a:rPr>
              <a:t>key </a:t>
            </a:r>
            <a:r>
              <a:rPr lang="en-US" b="1" i="1" dirty="0">
                <a:solidFill>
                  <a:prstClr val="black"/>
                </a:solidFill>
              </a:rPr>
              <a:t>differences </a:t>
            </a:r>
            <a:r>
              <a:rPr lang="en-US" b="1" i="1" dirty="0" smtClean="0">
                <a:solidFill>
                  <a:prstClr val="black"/>
                </a:solidFill>
              </a:rPr>
              <a:t>between HCUP SID and CHIA HIDD’s limited data set </a:t>
            </a:r>
            <a:r>
              <a:rPr lang="en-US" i="1" dirty="0" smtClean="0">
                <a:solidFill>
                  <a:prstClr val="black"/>
                </a:solidFill>
              </a:rPr>
              <a:t>are as follows:</a:t>
            </a:r>
          </a:p>
          <a:p>
            <a:pPr defTabSz="914400"/>
            <a:endParaRPr lang="en-US" sz="1600" i="1" dirty="0">
              <a:solidFill>
                <a:prstClr val="black"/>
              </a:solidFill>
            </a:endParaRPr>
          </a:p>
          <a:p>
            <a:pPr marL="742950" lvl="1" indent="-285750" defTabSz="914400">
              <a:buFont typeface="Arial" panose="020B0604020202020204" pitchFamily="34" charset="0"/>
              <a:buChar char="•"/>
            </a:pPr>
            <a:r>
              <a:rPr lang="en-US" sz="1400" i="1" dirty="0">
                <a:solidFill>
                  <a:prstClr val="black"/>
                </a:solidFill>
              </a:rPr>
              <a:t>T</a:t>
            </a:r>
            <a:r>
              <a:rPr lang="en-US" sz="1400" i="1" dirty="0" smtClean="0">
                <a:solidFill>
                  <a:prstClr val="black"/>
                </a:solidFill>
              </a:rPr>
              <a:t>he HCUP SID central distributor releases MA data by </a:t>
            </a:r>
            <a:r>
              <a:rPr lang="en-US" sz="1400" b="1" i="1" u="sng" dirty="0" smtClean="0">
                <a:solidFill>
                  <a:prstClr val="black"/>
                </a:solidFill>
              </a:rPr>
              <a:t>calendar year</a:t>
            </a:r>
            <a:r>
              <a:rPr lang="en-US" sz="1400" b="1" i="1" dirty="0" smtClean="0">
                <a:solidFill>
                  <a:prstClr val="black"/>
                </a:solidFill>
              </a:rPr>
              <a:t> </a:t>
            </a:r>
            <a:r>
              <a:rPr lang="en-US" sz="1400" i="1" dirty="0" smtClean="0">
                <a:solidFill>
                  <a:prstClr val="black"/>
                </a:solidFill>
              </a:rPr>
              <a:t>data available from CY1990 through CY2016 (January 1990 through December 2016).  CHIA releases HIDD by </a:t>
            </a:r>
            <a:r>
              <a:rPr lang="en-US" sz="1400" b="1" i="1" u="sng" dirty="0" smtClean="0">
                <a:solidFill>
                  <a:prstClr val="black"/>
                </a:solidFill>
              </a:rPr>
              <a:t>fiscal year</a:t>
            </a:r>
            <a:r>
              <a:rPr lang="en-US" sz="1400" b="1" i="1" dirty="0" smtClean="0">
                <a:solidFill>
                  <a:prstClr val="black"/>
                </a:solidFill>
              </a:rPr>
              <a:t>  </a:t>
            </a:r>
            <a:r>
              <a:rPr lang="en-US" sz="1400" i="1" dirty="0" smtClean="0">
                <a:solidFill>
                  <a:prstClr val="black"/>
                </a:solidFill>
              </a:rPr>
              <a:t>available from FY2004 through FY2018 (October 2003 through September 2018). </a:t>
            </a:r>
          </a:p>
          <a:p>
            <a:pPr marL="742950" lvl="1" indent="-285750" defTabSz="914400">
              <a:buFont typeface="Arial" panose="020B0604020202020204" pitchFamily="34" charset="0"/>
              <a:buChar char="•"/>
            </a:pPr>
            <a:r>
              <a:rPr lang="en-US" sz="1400" i="1" dirty="0" smtClean="0">
                <a:solidFill>
                  <a:prstClr val="black"/>
                </a:solidFill>
              </a:rPr>
              <a:t>HCUP SID is only allowed to release MA data by 3-Digit ZIP Code, CHIA HIDD is available in 5-Digit ZIP Code or 3-Digit ZIP Code format.</a:t>
            </a:r>
          </a:p>
          <a:p>
            <a:pPr marL="742950" lvl="1" indent="-285750" defTabSz="914400">
              <a:buFont typeface="Arial" panose="020B0604020202020204" pitchFamily="34" charset="0"/>
              <a:buChar char="•"/>
            </a:pPr>
            <a:r>
              <a:rPr lang="en-US" sz="1400" i="1" dirty="0" smtClean="0">
                <a:solidFill>
                  <a:prstClr val="black"/>
                </a:solidFill>
              </a:rPr>
              <a:t>HCUP SID does not include patient town of residence, CHIA HIDD does include patient town of residence.</a:t>
            </a:r>
          </a:p>
          <a:p>
            <a:pPr marL="742950" lvl="1" indent="-285750" defTabSz="914400">
              <a:buFont typeface="Arial" panose="020B0604020202020204" pitchFamily="34" charset="0"/>
              <a:buChar char="•"/>
            </a:pPr>
            <a:r>
              <a:rPr lang="en-US" sz="1400" i="1" dirty="0" smtClean="0">
                <a:solidFill>
                  <a:prstClr val="black"/>
                </a:solidFill>
              </a:rPr>
              <a:t>HCUP SID does not include revenue codes or associated units of service, days of service and line item charges. CHIA HIDD does include revenue codes, units of service, days of service and line item charges.</a:t>
            </a:r>
          </a:p>
          <a:p>
            <a:pPr marL="742950" lvl="1" indent="-285750" defTabSz="914400">
              <a:buFont typeface="Arial" panose="020B0604020202020204" pitchFamily="34" charset="0"/>
              <a:buChar char="•"/>
            </a:pPr>
            <a:r>
              <a:rPr lang="en-US" sz="1400" i="1" dirty="0" smtClean="0">
                <a:solidFill>
                  <a:prstClr val="black"/>
                </a:solidFill>
              </a:rPr>
              <a:t>HCUP SID only includes the APR-DRG. CHIA’s HIDD includes both the CMS-DRG and multiple versions of the APR-DRG.</a:t>
            </a:r>
          </a:p>
          <a:p>
            <a:pPr marL="742950" lvl="1" indent="-285750" defTabSz="914400">
              <a:buFont typeface="Arial" panose="020B0604020202020204" pitchFamily="34" charset="0"/>
              <a:buChar char="•"/>
            </a:pPr>
            <a:r>
              <a:rPr lang="en-US" sz="1400" i="1" dirty="0" smtClean="0">
                <a:solidFill>
                  <a:prstClr val="black"/>
                </a:solidFill>
              </a:rPr>
              <a:t>The HCUP SID reports age of infant’s less than 1 year old in months (0 to 12 months), CHIA report’s  the age of such infants in weeks (0 to 52 weeks).</a:t>
            </a:r>
          </a:p>
          <a:p>
            <a:pPr marL="742950" lvl="1" indent="-285750" defTabSz="914400">
              <a:buFont typeface="Arial" panose="020B0604020202020204" pitchFamily="34" charset="0"/>
              <a:buChar char="•"/>
            </a:pPr>
            <a:r>
              <a:rPr lang="en-US" sz="1400" i="1" dirty="0" smtClean="0">
                <a:solidFill>
                  <a:prstClr val="black"/>
                </a:solidFill>
              </a:rPr>
              <a:t>HCUP SID includes a calculated field for median household income, CHIA HIDD does not</a:t>
            </a:r>
            <a:r>
              <a:rPr lang="en-US" sz="1600" i="1" dirty="0" smtClean="0">
                <a:solidFill>
                  <a:prstClr val="black"/>
                </a:solidFill>
              </a:rPr>
              <a:t>.</a:t>
            </a:r>
          </a:p>
          <a:p>
            <a:pPr defTabSz="914400"/>
            <a:endParaRPr lang="en-US" sz="1600" i="1" dirty="0" smtClean="0">
              <a:solidFill>
                <a:prstClr val="black"/>
              </a:solidFill>
            </a:endParaRPr>
          </a:p>
          <a:p>
            <a:pPr defTabSz="914400"/>
            <a:r>
              <a:rPr lang="en-US" i="1" dirty="0" smtClean="0">
                <a:solidFill>
                  <a:prstClr val="black"/>
                </a:solidFill>
              </a:rPr>
              <a:t>For additional information on AHRQ HCUP SID data see the following links:</a:t>
            </a:r>
            <a:endParaRPr lang="en-US" i="1" dirty="0">
              <a:solidFill>
                <a:prstClr val="black"/>
              </a:solidFill>
            </a:endParaRPr>
          </a:p>
          <a:p>
            <a:pPr marL="742950" lvl="1" indent="-285750" defTabSz="914400">
              <a:buFont typeface="Arial" panose="020B0604020202020204" pitchFamily="34" charset="0"/>
              <a:buChar char="•"/>
            </a:pPr>
            <a:r>
              <a:rPr lang="en-US" sz="1400" i="1" dirty="0" smtClean="0">
                <a:solidFill>
                  <a:prstClr val="black"/>
                </a:solidFill>
              </a:rPr>
              <a:t>List of States Participating in HCUP: </a:t>
            </a:r>
            <a:r>
              <a:rPr lang="en-US" sz="1400" dirty="0">
                <a:solidFill>
                  <a:prstClr val="black"/>
                </a:solidFill>
                <a:hlinkClick r:id="rId2"/>
              </a:rPr>
              <a:t>https://</a:t>
            </a:r>
            <a:r>
              <a:rPr lang="en-US" sz="1400" dirty="0" smtClean="0">
                <a:solidFill>
                  <a:prstClr val="black"/>
                </a:solidFill>
                <a:hlinkClick r:id="rId2"/>
              </a:rPr>
              <a:t>www.hcup-us.ahrq.gov/db/PartnerParticipation_CD.pdf</a:t>
            </a:r>
            <a:endParaRPr lang="en-US" sz="1400" dirty="0" smtClean="0">
              <a:solidFill>
                <a:prstClr val="black"/>
              </a:solidFill>
            </a:endParaRPr>
          </a:p>
          <a:p>
            <a:pPr marL="742950" lvl="1" indent="-285750" defTabSz="914400">
              <a:buFont typeface="Arial" panose="020B0604020202020204" pitchFamily="34" charset="0"/>
              <a:buChar char="•"/>
            </a:pPr>
            <a:r>
              <a:rPr lang="en-US" sz="1400" i="1" dirty="0" smtClean="0">
                <a:solidFill>
                  <a:prstClr val="black"/>
                </a:solidFill>
              </a:rPr>
              <a:t>List of HCUP SID data elements:  </a:t>
            </a:r>
            <a:r>
              <a:rPr lang="en-US" sz="1400" dirty="0">
                <a:solidFill>
                  <a:prstClr val="black"/>
                </a:solidFill>
                <a:hlinkClick r:id="rId3"/>
              </a:rPr>
              <a:t>https://</a:t>
            </a:r>
            <a:r>
              <a:rPr lang="en-US" sz="1400" dirty="0" smtClean="0">
                <a:solidFill>
                  <a:prstClr val="black"/>
                </a:solidFill>
                <a:hlinkClick r:id="rId3"/>
              </a:rPr>
              <a:t>www.hcup-us.ahrq.gov/db/state/siddist/siddistvarnote2016.jsp</a:t>
            </a:r>
            <a:endParaRPr lang="en-US" sz="1400" i="1" dirty="0">
              <a:solidFill>
                <a:prstClr val="black"/>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76200"/>
            <a:ext cx="2023614" cy="1576014"/>
          </a:xfrm>
          <a:prstGeom prst="rect">
            <a:avLst/>
          </a:prstGeom>
        </p:spPr>
      </p:pic>
    </p:spTree>
    <p:extLst>
      <p:ext uri="{BB962C8B-B14F-4D97-AF65-F5344CB8AC3E}">
        <p14:creationId xmlns:p14="http://schemas.microsoft.com/office/powerpoint/2010/main" val="2161298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old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8</a:t>
            </a:r>
            <a:r>
              <a:rPr lang="en-US" dirty="0" smtClean="0">
                <a:solidFill>
                  <a:schemeClr val="accent4"/>
                </a:solidFill>
              </a:rPr>
              <a:t>/27/19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36" y="2255285"/>
            <a:ext cx="5325233" cy="22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247" y="4685084"/>
            <a:ext cx="2620593" cy="132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8</a:t>
            </a:r>
            <a:r>
              <a:rPr lang="en-US" dirty="0" smtClean="0">
                <a:solidFill>
                  <a:schemeClr val="accent4"/>
                </a:solidFill>
              </a:rPr>
              <a:t>/27/19</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893374"/>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t>
            </a:r>
            <a:r>
              <a:rPr lang="en-US" sz="2000" dirty="0" smtClean="0">
                <a:latin typeface="Arial" panose="020B0604020202020204" pitchFamily="34" charset="0"/>
                <a:cs typeface="Arial" panose="020B0604020202020204" pitchFamily="34" charset="0"/>
              </a:rPr>
              <a:t>adam.tapply@state.ma.us]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[adam.tapply@state.ma.us]</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CHIA.</a:t>
            </a: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8</a:t>
            </a:r>
            <a:r>
              <a:rPr lang="en-US" dirty="0" smtClean="0">
                <a:solidFill>
                  <a:schemeClr val="accent4"/>
                </a:solidFill>
              </a:rPr>
              <a:t>/27/19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1815882"/>
          </a:xfrm>
          <a:prstGeom prst="rect">
            <a:avLst/>
          </a:prstGeom>
          <a:noFill/>
        </p:spPr>
        <p:txBody>
          <a:bodyPr wrap="square" rtlCol="0">
            <a:spAutoFit/>
          </a:bodyPr>
          <a:lstStyle/>
          <a:p>
            <a:pPr marL="342900" indent="-342900">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FY18 Case Mix Release Updates</a:t>
            </a: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a:cs typeface="Arial"/>
              </a:rPr>
              <a:t>Case Mix Release Roadmap</a:t>
            </a:r>
          </a:p>
          <a:p>
            <a:pPr marL="342900" indent="-342900">
              <a:buFont typeface="Wingdings" panose="05000000000000000000" pitchFamily="2" charset="2"/>
              <a:buChar char="Ø"/>
            </a:pPr>
            <a:r>
              <a:rPr lang="en-US" sz="2000" dirty="0" smtClean="0">
                <a:latin typeface="Arial"/>
                <a:cs typeface="Arial"/>
              </a:rPr>
              <a:t>Website Updates</a:t>
            </a:r>
          </a:p>
          <a:p>
            <a:pPr marL="342900" indent="-342900">
              <a:buFont typeface="Wingdings" panose="05000000000000000000" pitchFamily="2" charset="2"/>
              <a:buChar char="Ø"/>
            </a:pPr>
            <a:r>
              <a:rPr lang="en-US" sz="2000" dirty="0" smtClean="0">
                <a:latin typeface="Arial"/>
                <a:cs typeface="Arial"/>
              </a:rPr>
              <a:t>Answered User Questions</a:t>
            </a:r>
            <a:endParaRPr lang="en-US" sz="2000" dirty="0" smtClean="0">
              <a:latin typeface="Arial"/>
              <a:cs typeface="Arial"/>
            </a:endParaRPr>
          </a:p>
          <a:p>
            <a:pPr marL="342900" indent="-342900">
              <a:buFont typeface="Wingdings" panose="05000000000000000000" pitchFamily="2" charset="2"/>
              <a:buChar char="Ø"/>
            </a:pPr>
            <a:r>
              <a:rPr lang="en-US" sz="2000" dirty="0" smtClean="0">
                <a:latin typeface="Arial"/>
                <a:cs typeface="Arial"/>
              </a:rPr>
              <a:t>Q&amp;A</a:t>
            </a:r>
            <a:endParaRPr lang="en-US" sz="2000" dirty="0">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CHIA User Support |  </a:t>
            </a:r>
            <a:r>
              <a:rPr lang="en-US" dirty="0" smtClean="0">
                <a:solidFill>
                  <a:schemeClr val="accent4"/>
                </a:solidFill>
              </a:rPr>
              <a:t>8/27/19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53943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rgbClr val="FF0000"/>
                </a:solidFill>
                <a:latin typeface="Arial"/>
                <a:cs typeface="Arial"/>
              </a:rPr>
              <a:t>Early </a:t>
            </a:r>
            <a:r>
              <a:rPr lang="en-US" b="1" dirty="0" smtClean="0">
                <a:solidFill>
                  <a:srgbClr val="FF0000"/>
                </a:solidFill>
                <a:latin typeface="Arial"/>
                <a:cs typeface="Arial"/>
              </a:rPr>
              <a:t>September</a:t>
            </a:r>
            <a:endParaRPr lang="en-US" b="1" dirty="0" smtClean="0">
              <a:solidFill>
                <a:srgbClr val="FF0000"/>
              </a:solidFill>
              <a:latin typeface="Arial"/>
              <a:cs typeface="Arial"/>
            </a:endParaRP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FFC000"/>
                </a:solidFill>
                <a:latin typeface="Arial"/>
                <a:cs typeface="Arial"/>
              </a:rPr>
              <a:t>Early-Mid</a:t>
            </a:r>
            <a:r>
              <a:rPr lang="en-US" dirty="0" smtClean="0">
                <a:latin typeface="Arial"/>
                <a:cs typeface="Arial"/>
              </a:rPr>
              <a:t> </a:t>
            </a:r>
            <a:r>
              <a:rPr lang="en-US" b="1" dirty="0" smtClean="0">
                <a:solidFill>
                  <a:srgbClr val="FFC000"/>
                </a:solidFill>
                <a:latin typeface="Arial"/>
                <a:cs typeface="Arial"/>
              </a:rPr>
              <a:t>September</a:t>
            </a:r>
            <a:endParaRPr lang="en-US" b="1" dirty="0" smtClean="0">
              <a:solidFill>
                <a:srgbClr val="FFC000"/>
              </a:solidFill>
              <a:latin typeface="Arial"/>
              <a:cs typeface="Arial"/>
            </a:endParaRP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September</a:t>
            </a:r>
            <a:r>
              <a:rPr lang="en-US" sz="2000" dirty="0">
                <a:latin typeface="Arial"/>
                <a:cs typeface="Arial"/>
              </a:rPr>
              <a:t>	</a:t>
            </a:r>
            <a:endParaRPr lang="en-US" sz="2000" dirty="0" smtClean="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8</a:t>
            </a:r>
            <a:r>
              <a:rPr lang="en-US" dirty="0" smtClean="0">
                <a:solidFill>
                  <a:schemeClr val="accent4"/>
                </a:solidFill>
              </a:rPr>
              <a:t>/27/19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945" y="3016665"/>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753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124206"/>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REPEAT APPLICANTS: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For those applicants with previously approved projects who indicated they would like to receive data annually, we </a:t>
            </a:r>
            <a:r>
              <a:rPr lang="en-US" sz="2000" dirty="0" smtClean="0">
                <a:cs typeface="Arial"/>
              </a:rPr>
              <a:t>are currently </a:t>
            </a:r>
            <a:r>
              <a:rPr lang="en-US" sz="2000" dirty="0">
                <a:cs typeface="Arial"/>
              </a:rPr>
              <a:t>accepting Certificates of Continued Need and Compliance (Exhibit B of your DUA) </a:t>
            </a:r>
            <a:endParaRPr lang="en-US" sz="2000" dirty="0" smtClean="0">
              <a:cs typeface="Arial"/>
            </a:endParaRPr>
          </a:p>
          <a:p>
            <a:pPr marL="742950" lvl="1" indent="-285750">
              <a:buClr>
                <a:schemeClr val="accent1"/>
              </a:buClr>
              <a:buFont typeface="Wingdings" charset="2"/>
              <a:buChar char="§"/>
            </a:pPr>
            <a:r>
              <a:rPr lang="en-US" sz="2000" dirty="0" smtClean="0">
                <a:cs typeface="Arial"/>
              </a:rPr>
              <a:t>After </a:t>
            </a:r>
            <a:r>
              <a:rPr lang="en-US" sz="2000" dirty="0">
                <a:cs typeface="Arial"/>
              </a:rPr>
              <a:t>receiving this, we will send you an invoice for the </a:t>
            </a:r>
            <a:r>
              <a:rPr lang="en-US" sz="2000" dirty="0" smtClean="0">
                <a:cs typeface="Arial"/>
              </a:rPr>
              <a:t>FY18 </a:t>
            </a:r>
            <a:r>
              <a:rPr lang="en-US" sz="2000" dirty="0">
                <a:cs typeface="Arial"/>
              </a:rPr>
              <a:t>data and release data to you once payment is received and the data is </a:t>
            </a:r>
            <a:r>
              <a:rPr lang="en-US" sz="2000" dirty="0" smtClean="0">
                <a:cs typeface="Arial"/>
              </a:rPr>
              <a:t>ready.</a:t>
            </a:r>
          </a:p>
          <a:p>
            <a:pPr marL="742950" lvl="1" indent="-285750">
              <a:buClr>
                <a:schemeClr val="accent1"/>
              </a:buClr>
              <a:buFont typeface="Wingdings" charset="2"/>
              <a:buChar char="§"/>
            </a:pPr>
            <a:r>
              <a:rPr lang="en-US" sz="2000" dirty="0">
                <a:cs typeface="Arial"/>
              </a:rPr>
              <a:t>If you are making any changes to your project, you must go through the amendment process </a:t>
            </a:r>
            <a:r>
              <a:rPr lang="en-US" sz="2000" dirty="0" smtClean="0">
                <a:cs typeface="Arial"/>
              </a:rPr>
              <a:t>first.</a:t>
            </a: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8</a:t>
            </a:r>
            <a:r>
              <a:rPr lang="en-US" dirty="0" smtClean="0">
                <a:solidFill>
                  <a:schemeClr val="accent4"/>
                </a:solidFill>
              </a:rPr>
              <a:t>/27/19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171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2277547"/>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NEW APPLICANTS / NEW PROJECTS: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We will continue to accept new applications on a rolling basis.</a:t>
            </a:r>
          </a:p>
          <a:p>
            <a:pPr marL="742950" lvl="1" indent="-285750">
              <a:buClr>
                <a:schemeClr val="accent1"/>
              </a:buClr>
              <a:buFont typeface="Wingdings" charset="2"/>
              <a:buChar char="§"/>
            </a:pPr>
            <a:r>
              <a:rPr lang="en-US" sz="2000" dirty="0">
                <a:cs typeface="Arial"/>
              </a:rPr>
              <a:t>If you are requesting </a:t>
            </a:r>
            <a:r>
              <a:rPr lang="en-US" sz="2000" dirty="0" smtClean="0">
                <a:cs typeface="Arial"/>
              </a:rPr>
              <a:t>FY18 </a:t>
            </a:r>
            <a:r>
              <a:rPr lang="en-US" sz="2000" dirty="0">
                <a:cs typeface="Arial"/>
              </a:rPr>
              <a:t>data, just click the box for “Subscription” on p. 3 of the application form:</a:t>
            </a:r>
          </a:p>
          <a:p>
            <a:pPr lvl="1">
              <a:buClr>
                <a:schemeClr val="accent1"/>
              </a:buCl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8</a:t>
            </a:r>
            <a:r>
              <a:rPr lang="en-US" dirty="0" smtClean="0">
                <a:solidFill>
                  <a:schemeClr val="accent4"/>
                </a:solidFill>
              </a:rPr>
              <a:t>/27/19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11" y="3198628"/>
            <a:ext cx="71818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24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93965" y="1465383"/>
            <a:ext cx="8162910" cy="4339650"/>
          </a:xfrm>
          <a:prstGeom prst="rect">
            <a:avLst/>
          </a:prstGeom>
          <a:noFill/>
        </p:spPr>
        <p:txBody>
          <a:bodyPr wrap="square" rtlCol="0">
            <a:spAutoFit/>
          </a:bodyPr>
          <a:lstStyle/>
          <a:p>
            <a:pPr marL="914400" lvl="1" indent="-457200">
              <a:lnSpc>
                <a:spcPct val="200000"/>
              </a:lnSpc>
              <a:buClr>
                <a:srgbClr val="F8921E"/>
              </a:buClr>
              <a:buFont typeface="+mj-lt"/>
              <a:buAutoNum type="arabicParenR"/>
            </a:pPr>
            <a:r>
              <a:rPr lang="en-US" sz="3200" dirty="0" smtClean="0">
                <a:solidFill>
                  <a:srgbClr val="000000"/>
                </a:solidFill>
                <a:cs typeface="Arial"/>
              </a:rPr>
              <a:t>Data Submission and Compliance</a:t>
            </a:r>
          </a:p>
          <a:p>
            <a:pPr marL="914400" lvl="1" indent="-457200">
              <a:lnSpc>
                <a:spcPct val="200000"/>
              </a:lnSpc>
              <a:buClr>
                <a:srgbClr val="F8921E"/>
              </a:buClr>
              <a:buFont typeface="+mj-lt"/>
              <a:buAutoNum type="arabicParenR"/>
            </a:pPr>
            <a:r>
              <a:rPr lang="en-US" sz="3200" dirty="0" smtClean="0">
                <a:solidFill>
                  <a:srgbClr val="000000"/>
                </a:solidFill>
                <a:cs typeface="Arial"/>
              </a:rPr>
              <a:t>Data Intake &amp; Internal Processing</a:t>
            </a:r>
          </a:p>
          <a:p>
            <a:pPr marL="914400" lvl="1" indent="-457200">
              <a:lnSpc>
                <a:spcPct val="200000"/>
              </a:lnSpc>
              <a:buClr>
                <a:srgbClr val="F8921E"/>
              </a:buClr>
              <a:buFont typeface="+mj-lt"/>
              <a:buAutoNum type="arabicParenR"/>
            </a:pPr>
            <a:r>
              <a:rPr lang="en-US" sz="3200" dirty="0" smtClean="0">
                <a:solidFill>
                  <a:srgbClr val="000000"/>
                </a:solidFill>
                <a:cs typeface="Arial"/>
              </a:rPr>
              <a:t>Quality / Release Assurance</a:t>
            </a:r>
          </a:p>
          <a:p>
            <a:pPr marL="914400" lvl="1" indent="-457200">
              <a:lnSpc>
                <a:spcPct val="200000"/>
              </a:lnSpc>
              <a:buClr>
                <a:srgbClr val="F8921E"/>
              </a:buClr>
              <a:buFont typeface="+mj-lt"/>
              <a:buAutoNum type="arabicParenR"/>
            </a:pPr>
            <a:r>
              <a:rPr lang="en-US" sz="3200" dirty="0" smtClean="0">
                <a:solidFill>
                  <a:srgbClr val="000000"/>
                </a:solidFill>
                <a:cs typeface="Arial"/>
              </a:rPr>
              <a:t>Data Delivery</a:t>
            </a:r>
            <a:endParaRPr lang="en-US" sz="3200" dirty="0">
              <a:solidFill>
                <a:srgbClr val="000000"/>
              </a:solidFill>
              <a:cs typeface="Arial"/>
            </a:endParaRPr>
          </a:p>
          <a:p>
            <a:pPr lvl="1">
              <a:buClr>
                <a:srgbClr val="F8921E"/>
              </a:buClr>
            </a:pP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Release “Roadmap”</a:t>
            </a:r>
            <a:endParaRPr lang="en-US" sz="2800" b="1" dirty="0" smtClean="0">
              <a:solidFill>
                <a:srgbClr val="005480"/>
              </a:solidFil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APCD User Workgroup |  CHIA User Support |  </a:t>
            </a:r>
            <a:r>
              <a:rPr lang="en-US" dirty="0" smtClean="0">
                <a:solidFill>
                  <a:srgbClr val="63666A"/>
                </a:solidFill>
              </a:rPr>
              <a:t>8/27/19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Bent Arrow 1"/>
          <p:cNvSpPr/>
          <p:nvPr/>
        </p:nvSpPr>
        <p:spPr>
          <a:xfrm>
            <a:off x="823883" y="1982623"/>
            <a:ext cx="401652" cy="1145137"/>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Bent Arrow 2"/>
          <p:cNvSpPr/>
          <p:nvPr/>
        </p:nvSpPr>
        <p:spPr>
          <a:xfrm>
            <a:off x="198309" y="1999714"/>
            <a:ext cx="495656" cy="2179179"/>
          </a:xfrm>
          <a:prstGeom prst="bentArrow">
            <a:avLst>
              <a:gd name="adj1" fmla="val 26724"/>
              <a:gd name="adj2" fmla="val 2500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5578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477875"/>
          </a:xfrm>
          <a:prstGeom prst="rect">
            <a:avLst/>
          </a:prstGeom>
          <a:noFill/>
        </p:spPr>
        <p:txBody>
          <a:bodyPr wrap="square" rtlCol="0">
            <a:spAutoFit/>
          </a:bodyPr>
          <a:lstStyle/>
          <a:p>
            <a:pPr marL="800100" lvl="1" indent="-342900">
              <a:buClr>
                <a:schemeClr val="accent1"/>
              </a:buClr>
              <a:buFont typeface="Wingdings" panose="05000000000000000000" pitchFamily="2" charset="2"/>
              <a:buChar char="§"/>
            </a:pPr>
            <a:r>
              <a:rPr lang="en-US" sz="2000" dirty="0" smtClean="0">
                <a:cs typeface="Arial"/>
              </a:rPr>
              <a:t>Release updates on current FY Case Mix data release will soon be on the CHIA website.</a:t>
            </a:r>
          </a:p>
          <a:p>
            <a:pPr marL="800100" lvl="1" indent="-342900">
              <a:buClr>
                <a:schemeClr val="accent1"/>
              </a:buClr>
              <a:buFont typeface="Wingdings" panose="05000000000000000000" pitchFamily="2" charset="2"/>
              <a:buChar char="§"/>
            </a:pPr>
            <a:r>
              <a:rPr lang="en-US" sz="2000" dirty="0" smtClean="0">
                <a:cs typeface="Arial"/>
              </a:rPr>
              <a:t>Aiming to provide updates weekly or bi-weekly.</a:t>
            </a:r>
          </a:p>
          <a:p>
            <a:pPr marL="800100" lvl="1" indent="-342900">
              <a:buClr>
                <a:schemeClr val="accent1"/>
              </a:buClr>
              <a:buFont typeface="Wingdings" panose="05000000000000000000" pitchFamily="2" charset="2"/>
              <a:buChar char="§"/>
            </a:pPr>
            <a:r>
              <a:rPr lang="en-US" sz="2000" dirty="0" smtClean="0">
                <a:cs typeface="Arial"/>
              </a:rPr>
              <a:t>What kinds of information would Case Mix users like to see?</a:t>
            </a:r>
          </a:p>
          <a:p>
            <a:pPr marL="1257300" lvl="2" indent="-342900">
              <a:buClr>
                <a:schemeClr val="accent1"/>
              </a:buClr>
              <a:buFont typeface="Wingdings" panose="05000000000000000000" pitchFamily="2" charset="2"/>
              <a:buChar char="ü"/>
            </a:pPr>
            <a:r>
              <a:rPr lang="en-US" sz="2000" dirty="0" smtClean="0">
                <a:cs typeface="Arial"/>
              </a:rPr>
              <a:t>Current estimated release date?</a:t>
            </a:r>
          </a:p>
          <a:p>
            <a:pPr marL="1257300" lvl="2" indent="-342900">
              <a:buClr>
                <a:schemeClr val="accent1"/>
              </a:buClr>
              <a:buFont typeface="Wingdings" panose="05000000000000000000" pitchFamily="2" charset="2"/>
              <a:buChar char="ü"/>
            </a:pPr>
            <a:r>
              <a:rPr lang="en-US" sz="2000" dirty="0" smtClean="0">
                <a:cs typeface="Arial"/>
              </a:rPr>
              <a:t>Where in the “roadmap” is CHIA currently?</a:t>
            </a:r>
          </a:p>
          <a:p>
            <a:pPr marL="1257300" lvl="2" indent="-342900">
              <a:buClr>
                <a:schemeClr val="accent1"/>
              </a:buClr>
              <a:buFont typeface="Wingdings" panose="05000000000000000000" pitchFamily="2" charset="2"/>
              <a:buChar char="ü"/>
            </a:pPr>
            <a:r>
              <a:rPr lang="en-US" sz="2000" dirty="0" smtClean="0">
                <a:cs typeface="Arial"/>
              </a:rPr>
              <a:t>Other information? </a:t>
            </a:r>
          </a:p>
          <a:p>
            <a:pPr marL="800100" lvl="1" indent="-342900">
              <a:buClr>
                <a:schemeClr val="accent1"/>
              </a:buClr>
              <a:buFont typeface="Wingdings" panose="05000000000000000000" pitchFamily="2" charset="2"/>
              <a:buChar char="§"/>
            </a:pPr>
            <a:r>
              <a:rPr lang="en-US" sz="2000" dirty="0" smtClean="0">
                <a:cs typeface="Arial"/>
              </a:rPr>
              <a:t>Very possible we will do this for upcoming APCD releases as well.</a:t>
            </a: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86368"/>
            <a:ext cx="8030931" cy="461665"/>
          </a:xfrm>
          <a:prstGeom prst="rect">
            <a:avLst/>
          </a:prstGeom>
          <a:noFill/>
        </p:spPr>
        <p:txBody>
          <a:bodyPr wrap="square" rtlCol="0" anchor="b">
            <a:spAutoFit/>
          </a:bodyPr>
          <a:lstStyle/>
          <a:p>
            <a:r>
              <a:rPr lang="en-US" sz="2400" b="1" dirty="0" smtClean="0">
                <a:solidFill>
                  <a:srgbClr val="005480"/>
                </a:solidFill>
                <a:latin typeface="Arial"/>
                <a:cs typeface="Arial"/>
              </a:rPr>
              <a:t>COMING SOON: Live Case Mix Release Updates</a:t>
            </a:r>
            <a:endParaRPr lang="en-US" sz="2400" b="1" dirty="0" smtClean="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8</a:t>
            </a:r>
            <a:r>
              <a:rPr lang="en-US" dirty="0" smtClean="0">
                <a:solidFill>
                  <a:schemeClr val="accent4"/>
                </a:solidFill>
              </a:rPr>
              <a:t>/27/19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074" name="Picture 2" descr="C:\Users\atapply\AppData\Local\Microsoft\Windows\Temporary Internet Files\Content.IE5\K2W3GN1I\news-flash[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894" y="4477995"/>
            <a:ext cx="1729650" cy="160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171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170099"/>
          </a:xfrm>
          <a:prstGeom prst="rect">
            <a:avLst/>
          </a:prstGeom>
          <a:noFill/>
        </p:spPr>
        <p:txBody>
          <a:bodyPr wrap="square" rtlCol="0">
            <a:spAutoFit/>
          </a:bodyPr>
          <a:lstStyle/>
          <a:p>
            <a:pPr marL="742950" lvl="1" indent="-285750">
              <a:buClr>
                <a:srgbClr val="F8921E"/>
              </a:buClr>
              <a:buFont typeface="Wingdings" charset="2"/>
              <a:buChar char="§"/>
            </a:pPr>
            <a:r>
              <a:rPr lang="en-US" sz="2000" dirty="0" smtClean="0">
                <a:solidFill>
                  <a:srgbClr val="000000"/>
                </a:solidFill>
                <a:cs typeface="Arial"/>
              </a:rPr>
              <a:t>Available </a:t>
            </a:r>
            <a:r>
              <a:rPr lang="en-US" sz="2000" dirty="0" smtClean="0">
                <a:solidFill>
                  <a:srgbClr val="00B050"/>
                </a:solidFill>
                <a:cs typeface="Arial"/>
              </a:rPr>
              <a:t>Winter 2019/2020</a:t>
            </a:r>
          </a:p>
          <a:p>
            <a:pPr lvl="1">
              <a:buClr>
                <a:srgbClr val="F8921E"/>
              </a:buClr>
            </a:pPr>
            <a:r>
              <a:rPr lang="en-US" sz="2000" b="1" dirty="0" smtClean="0">
                <a:solidFill>
                  <a:srgbClr val="000000"/>
                </a:solidFill>
                <a:cs typeface="Arial"/>
              </a:rPr>
              <a:t>**Please hold off on submitting Release 8.0 requests for now**</a:t>
            </a:r>
          </a:p>
          <a:p>
            <a:pPr marL="742950" lvl="1" indent="-285750">
              <a:buClr>
                <a:srgbClr val="F8921E"/>
              </a:buClr>
              <a:buFont typeface="Wingdings" charset="2"/>
              <a:buChar char="§"/>
            </a:pPr>
            <a:r>
              <a:rPr lang="en-US" sz="2000" dirty="0" smtClean="0">
                <a:solidFill>
                  <a:srgbClr val="000000"/>
                </a:solidFill>
                <a:cs typeface="Arial"/>
              </a:rPr>
              <a:t>Will encompasses </a:t>
            </a:r>
            <a:r>
              <a:rPr lang="en-US" sz="2000" dirty="0">
                <a:solidFill>
                  <a:srgbClr val="000000"/>
                </a:solidFill>
                <a:cs typeface="Arial"/>
              </a:rPr>
              <a:t>data from January </a:t>
            </a:r>
            <a:r>
              <a:rPr lang="en-US" sz="2000" dirty="0" smtClean="0">
                <a:solidFill>
                  <a:srgbClr val="000000"/>
                </a:solidFill>
                <a:cs typeface="Arial"/>
              </a:rPr>
              <a:t>2014 </a:t>
            </a:r>
            <a:r>
              <a:rPr lang="en-US" sz="2000" dirty="0">
                <a:solidFill>
                  <a:srgbClr val="000000"/>
                </a:solidFill>
                <a:cs typeface="Arial"/>
              </a:rPr>
              <a:t>– December </a:t>
            </a:r>
            <a:r>
              <a:rPr lang="en-US" sz="2000" dirty="0" smtClean="0">
                <a:solidFill>
                  <a:srgbClr val="000000"/>
                </a:solidFill>
                <a:cs typeface="Arial"/>
              </a:rPr>
              <a:t>2018 </a:t>
            </a:r>
            <a:r>
              <a:rPr lang="en-US" sz="2000" dirty="0">
                <a:solidFill>
                  <a:srgbClr val="000000"/>
                </a:solidFill>
                <a:cs typeface="Arial"/>
              </a:rPr>
              <a:t>with six months of claim runout (includes paid claims through </a:t>
            </a:r>
            <a:r>
              <a:rPr lang="en-US" sz="2000" dirty="0" smtClean="0">
                <a:solidFill>
                  <a:srgbClr val="000000"/>
                </a:solidFill>
                <a:cs typeface="Arial"/>
              </a:rPr>
              <a:t>6/30/19)</a:t>
            </a:r>
          </a:p>
          <a:p>
            <a:pPr marL="742950" lvl="1" indent="-285750">
              <a:buClr>
                <a:srgbClr val="F8921E"/>
              </a:buClr>
              <a:buFont typeface="Wingdings" charset="2"/>
              <a:buChar char="§"/>
            </a:pPr>
            <a:r>
              <a:rPr lang="en-US" sz="2000" dirty="0" smtClean="0">
                <a:solidFill>
                  <a:srgbClr val="000000"/>
                </a:solidFill>
                <a:cs typeface="Arial"/>
              </a:rPr>
              <a:t>Will be linkable to Release 7.0 via crosswalk</a:t>
            </a:r>
          </a:p>
          <a:p>
            <a:pPr marL="742950" lvl="1" indent="-285750">
              <a:buClr>
                <a:srgbClr val="F8921E"/>
              </a:buClr>
              <a:buFont typeface="Wingdings" charset="2"/>
              <a:buChar char="§"/>
            </a:pPr>
            <a:r>
              <a:rPr lang="en-US" sz="2000" dirty="0" smtClean="0">
                <a:solidFill>
                  <a:srgbClr val="000000"/>
                </a:solidFill>
                <a:cs typeface="Arial"/>
              </a:rPr>
              <a:t>Additional information on highlights and enhancements will be presented in future APCD User Workgroups.</a:t>
            </a:r>
            <a:endParaRPr lang="en-US" sz="2000" dirty="0">
              <a:solidFill>
                <a:srgbClr val="000000"/>
              </a:solidFill>
              <a:cs typeface="Arial"/>
            </a:endParaRPr>
          </a:p>
          <a:p>
            <a:pPr marL="742950" lvl="1" indent="-285750">
              <a:buClr>
                <a:srgbClr val="F8921E"/>
              </a:buClr>
              <a:buFont typeface="Wingdings" charset="2"/>
              <a:buChar char="§"/>
            </a:pPr>
            <a:endParaRPr lang="en-US" sz="2000" dirty="0">
              <a:solidFill>
                <a:srgbClr val="000000"/>
              </a:solidFill>
              <a:cs typeface="Arial"/>
            </a:endParaRPr>
          </a:p>
          <a:p>
            <a:pPr lvl="1">
              <a:buClr>
                <a:srgbClr val="F8921E"/>
              </a:buClr>
            </a:pP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MA APCD Release </a:t>
            </a:r>
            <a:r>
              <a:rPr lang="en-US" sz="2800" b="1" dirty="0">
                <a:solidFill>
                  <a:srgbClr val="005480"/>
                </a:solidFill>
                <a:cs typeface="Arial"/>
              </a:rPr>
              <a:t>8</a:t>
            </a:r>
            <a:r>
              <a:rPr lang="en-US" sz="2800" b="1" dirty="0" smtClean="0">
                <a:solidFill>
                  <a:srgbClr val="005480"/>
                </a:solidFil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8</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APCD User Workgroup |  CHIA User Support |  </a:t>
            </a:r>
            <a:r>
              <a:rPr lang="en-US" dirty="0" smtClean="0">
                <a:solidFill>
                  <a:srgbClr val="63666A"/>
                </a:solidFill>
              </a:rPr>
              <a:t>8/27/19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4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solidFill>
                  <a:srgbClr val="005480"/>
                </a:solidFill>
                <a:latin typeface="Arial" charset="0"/>
                <a:ea typeface="Arial" charset="0"/>
                <a:cs typeface="Arial" charset="0"/>
              </a:rPr>
              <a:t>USER questions</a:t>
            </a:r>
            <a:endParaRPr lang="en-US" sz="3600" dirty="0">
              <a:solidFill>
                <a:srgbClr val="005480"/>
              </a:solidFill>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695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3444</TotalTime>
  <Words>1643</Words>
  <Application>Microsoft Office PowerPoint</Application>
  <PresentationFormat>On-screen Show (4:3)</PresentationFormat>
  <Paragraphs>130</Paragraphs>
  <Slides>17</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FY2016-FY2017 Top Ranking Social Determinants of Health (SODH) Based on ICD-10-CM Codes in Hospital Inpatient Discharge Data (HIDD)</vt:lpstr>
      <vt:lpstr>PowerPoint Presentation</vt:lpstr>
      <vt:lpstr>PowerPoint Presentation</vt:lpstr>
      <vt:lpstr>Question: Our project involves a comparison of three states. Before applying to each individual state for their data, we need to know the difference between Massachusetts (MA) Hospital Inpatient Discharge data (HIDD) as released by CHIA and HIDD as released by the Agency for Healthcare Research and Quality (AHRQ) in their Healthcare Cost and Utilization Project (HCUP) State Inpatient Database (SID). </vt:lpstr>
      <vt:lpstr>PowerPoint Presentation</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Adam Tapply</cp:lastModifiedBy>
  <cp:revision>94</cp:revision>
  <cp:lastPrinted>2019-08-27T18:37:19Z</cp:lastPrinted>
  <dcterms:created xsi:type="dcterms:W3CDTF">2018-01-09T20:21:29Z</dcterms:created>
  <dcterms:modified xsi:type="dcterms:W3CDTF">2019-08-27T18:58:36Z</dcterms:modified>
</cp:coreProperties>
</file>