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  <p:sldMasterId id="2147483696" r:id="rId3"/>
    <p:sldMasterId id="2147483697" r:id="rId4"/>
    <p:sldMasterId id="2147483709" r:id="rId5"/>
  </p:sldMasterIdLst>
  <p:notesMasterIdLst>
    <p:notesMasterId r:id="rId41"/>
  </p:notesMasterIdLst>
  <p:handoutMasterIdLst>
    <p:handoutMasterId r:id="rId42"/>
  </p:handoutMasterIdLst>
  <p:sldIdLst>
    <p:sldId id="317" r:id="rId6"/>
    <p:sldId id="264" r:id="rId7"/>
    <p:sldId id="638" r:id="rId8"/>
    <p:sldId id="646" r:id="rId9"/>
    <p:sldId id="648" r:id="rId10"/>
    <p:sldId id="661" r:id="rId11"/>
    <p:sldId id="662" r:id="rId12"/>
    <p:sldId id="663" r:id="rId13"/>
    <p:sldId id="664" r:id="rId14"/>
    <p:sldId id="665" r:id="rId15"/>
    <p:sldId id="666" r:id="rId16"/>
    <p:sldId id="574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681" r:id="rId32"/>
    <p:sldId id="682" r:id="rId33"/>
    <p:sldId id="683" r:id="rId34"/>
    <p:sldId id="684" r:id="rId35"/>
    <p:sldId id="685" r:id="rId36"/>
    <p:sldId id="686" r:id="rId37"/>
    <p:sldId id="296" r:id="rId38"/>
    <p:sldId id="624" r:id="rId39"/>
    <p:sldId id="560" r:id="rId4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73">
          <p15:clr>
            <a:srgbClr val="A4A3A4"/>
          </p15:clr>
        </p15:guide>
        <p15:guide id="2" pos="11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91" autoAdjust="0"/>
    <p:restoredTop sz="80686" autoAdjust="0"/>
  </p:normalViewPr>
  <p:slideViewPr>
    <p:cSldViewPr snapToGrid="0" snapToObjects="1" showGuides="1">
      <p:cViewPr>
        <p:scale>
          <a:sx n="97" d="100"/>
          <a:sy n="97" d="100"/>
        </p:scale>
        <p:origin x="-320" y="-48"/>
      </p:cViewPr>
      <p:guideLst>
        <p:guide orient="horz" pos="973"/>
        <p:guide pos="1188"/>
      </p:guideLst>
    </p:cSldViewPr>
  </p:slideViewPr>
  <p:outlineViewPr>
    <p:cViewPr>
      <p:scale>
        <a:sx n="33" d="100"/>
        <a:sy n="33" d="100"/>
      </p:scale>
      <p:origin x="30" y="11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Visits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 i="0" baseline="0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1st Trimester</c:v>
                </c:pt>
                <c:pt idx="1">
                  <c:v>2nd Trimester</c:v>
                </c:pt>
                <c:pt idx="2">
                  <c:v>Trimester Unspecified</c:v>
                </c:pt>
                <c:pt idx="3">
                  <c:v>3rd Trimester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778</c:v>
                </c:pt>
                <c:pt idx="1">
                  <c:v>327</c:v>
                </c:pt>
                <c:pt idx="2">
                  <c:v>198</c:v>
                </c:pt>
                <c:pt idx="3">
                  <c:v>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559488"/>
        <c:axId val="34561024"/>
      </c:barChart>
      <c:catAx>
        <c:axId val="34559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34561024"/>
        <c:crosses val="autoZero"/>
        <c:auto val="1"/>
        <c:lblAlgn val="ctr"/>
        <c:lblOffset val="100"/>
        <c:noMultiLvlLbl val="0"/>
      </c:catAx>
      <c:valAx>
        <c:axId val="34561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en-US"/>
          </a:p>
        </c:txPr>
        <c:crossAx val="34559488"/>
        <c:crosses val="autoZero"/>
        <c:crossBetween val="between"/>
        <c:majorUnit val="1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68947E9A-3C6F-41DD-BBC5-2694D84AAA9E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823"/>
            <a:ext cx="3037840" cy="46498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85CE1E24-110A-4009-8ADF-6D5C1F3C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2EB98B30-1BD2-4536-9459-AC41928C2B41}" type="datetimeFigureOut">
              <a:rPr lang="en-US" smtClean="0"/>
              <a:pPr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8904872D-EBD7-405C-8347-3ECF78F409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0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2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1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4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0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35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4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67CFD-98C4-ED4E-99D2-92A35EF4E85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1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20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7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7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1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09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0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2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8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3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806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2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6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83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9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89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7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9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9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1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9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872D-EBD7-405C-8347-3ECF78F4097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900590"/>
            <a:ext cx="7611814" cy="2687792"/>
          </a:xfrm>
        </p:spPr>
        <p:txBody>
          <a:bodyPr/>
          <a:lstStyle>
            <a:lvl2pPr>
              <a:defRPr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2548CC2D-D126-AE45-A823-B3BC8C3553A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5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8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4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2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04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9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8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73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cha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04638" y="1195700"/>
            <a:ext cx="8147660" cy="45545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04638" y="1866138"/>
            <a:ext cx="7734717" cy="12310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Bullet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959155" y="3195638"/>
            <a:ext cx="6915150" cy="272097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177842BD-5C13-F640-91D6-10A494791A7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6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73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480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27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1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11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7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5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752850"/>
            <a:ext cx="8221663" cy="1065213"/>
          </a:xfrm>
        </p:spPr>
        <p:txBody>
          <a:bodyPr/>
          <a:lstStyle/>
          <a:p>
            <a:pPr lvl="0"/>
            <a:r>
              <a:rPr lang="en-US" dirty="0" smtClean="0"/>
              <a:t>Name, Position Title  | 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9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2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4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704850" y="6351588"/>
            <a:ext cx="8020050" cy="381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1195388"/>
            <a:ext cx="814705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4850" y="1903413"/>
            <a:ext cx="8229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Bullet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829300" y="6350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 |  Name, Position Title  |  Date       </a:t>
            </a:r>
            <a:fld id="{991A67FE-21E2-BA4B-95F0-61DAAE58B1B4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Times"/>
          <a:ea typeface="ＭＳ Ｐゴシック" charset="0"/>
          <a:cs typeface="Time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signaturelogoSQ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455613"/>
            <a:ext cx="1227137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2497138"/>
            <a:ext cx="8039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Title 2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36588" y="3789363"/>
            <a:ext cx="7899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Name, Position Title  |  Date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2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2800" b="1" i="0" kern="1200">
          <a:solidFill>
            <a:schemeClr val="tx1"/>
          </a:solidFill>
          <a:latin typeface="Times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ctr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signaturelogoS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473" y="166053"/>
            <a:ext cx="9159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18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" charset="0"/>
          <a:ea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914400" indent="-457200" algn="l" defTabSz="457200" rtl="0" fontAlgn="base">
        <a:spcBef>
          <a:spcPts val="1500"/>
        </a:spcBef>
        <a:spcAft>
          <a:spcPct val="0"/>
        </a:spcAft>
        <a:buFont typeface="Wingdings" charset="0"/>
        <a:buChar char="§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5BF39D2-8BDE-4220-90E5-528323FD04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C842C1ED-8DFF-488B-BC2B-ACFDD14711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06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6F9D387-0CD4-8F4A-A556-968CA0A5A9C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2/28/2018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B007FA68-2182-5749-8FB8-D9A3FE30B05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38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up-us.ahrq.gov/toolssoftware/ccs10/ccs10.j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pcd.data@state.ma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asemix.data@state.ma.u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ma-apcd-and-case-mix-user-workgroup-informatio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application-docum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assets/docs/g/chia-regs/957-5-propose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hiamass.gov/application-document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Tapply@state.ma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extLst>
            <a:ext uri="{FAA26D3D-D897-4be2-8F04-BA451C77F1D7}">
              <ma14:placeholder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Center for Health Information &amp; Analysis</a:t>
            </a:r>
            <a:b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Mix User Workgroup</a:t>
            </a:r>
            <a:endParaRPr lang="en-US" sz="32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27, 2018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470025"/>
          </a:xfrm>
        </p:spPr>
        <p:txBody>
          <a:bodyPr>
            <a:noAutofit/>
          </a:bodyPr>
          <a:lstStyle/>
          <a:p>
            <a:r>
              <a:rPr lang="en-US" sz="2300" b="1" u="sng" dirty="0" smtClean="0">
                <a:solidFill>
                  <a:schemeClr val="tx2"/>
                </a:solidFill>
              </a:rPr>
              <a:t>Question</a:t>
            </a:r>
            <a:r>
              <a:rPr lang="en-US" sz="2300" b="1" dirty="0" smtClean="0">
                <a:solidFill>
                  <a:schemeClr val="tx2"/>
                </a:solidFill>
              </a:rPr>
              <a:t>: </a:t>
            </a:r>
            <a:r>
              <a:rPr lang="en-US" sz="2300" b="1" dirty="0">
                <a:solidFill>
                  <a:schemeClr val="tx2"/>
                </a:solidFill>
              </a:rPr>
              <a:t>CHIA has included AHRQ Clinical Classification Software (CCS) codes for grouping outpatient ED visits in past releases. How can researchers obtain this data in the </a:t>
            </a:r>
            <a:r>
              <a:rPr lang="en-US" sz="2300" b="1" dirty="0" smtClean="0">
                <a:solidFill>
                  <a:schemeClr val="tx2"/>
                </a:solidFill>
              </a:rPr>
              <a:t>future?</a:t>
            </a:r>
            <a:endParaRPr lang="en-US" sz="23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64" y="1197746"/>
            <a:ext cx="8732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Answer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Data users requiring CCS codes can download them directly from the AHRQ-HCUP website.  Please note that as 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February 26, 2018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only a Beta version of the CCS for is available for ICD-10-CM/PCS on the AHRQ website, see: 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https://www.hcup-us.ahrq.gov/toolssoftware/ccs10/ccs10.jsp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.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 r="2445" b="23037"/>
          <a:stretch/>
        </p:blipFill>
        <p:spPr bwMode="auto">
          <a:xfrm>
            <a:off x="113042" y="2599191"/>
            <a:ext cx="6127960" cy="3979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0384" y="2566320"/>
            <a:ext cx="28214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AHRQ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cautions users that AHRQ Tools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undergo periodic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updates and corrections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AHRQ  reminds those who download data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visit the site regularly </a:t>
            </a:r>
            <a:r>
              <a:rPr lang="en-US" sz="20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download and apply the most recent version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their tools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throughout your research process.</a:t>
            </a:r>
          </a:p>
        </p:txBody>
      </p:sp>
    </p:spTree>
    <p:extLst>
      <p:ext uri="{BB962C8B-B14F-4D97-AF65-F5344CB8AC3E}">
        <p14:creationId xmlns:p14="http://schemas.microsoft.com/office/powerpoint/2010/main" val="2852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13656" y="-99663"/>
            <a:ext cx="9298983" cy="807720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chemeClr val="tx2"/>
                </a:solidFill>
              </a:rPr>
              <a:t>Question</a:t>
            </a:r>
            <a:r>
              <a:rPr lang="en-US" sz="2200" b="1" dirty="0" smtClean="0">
                <a:solidFill>
                  <a:schemeClr val="tx2"/>
                </a:solidFill>
              </a:rPr>
              <a:t>: I am using </a:t>
            </a:r>
            <a:r>
              <a:rPr lang="en-US" sz="2200" b="1" baseline="0" dirty="0" smtClean="0">
                <a:solidFill>
                  <a:schemeClr val="tx2"/>
                </a:solidFill>
              </a:rPr>
              <a:t>ED Visit Data to study visits related to tobacco use. Are  there major</a:t>
            </a:r>
            <a:r>
              <a:rPr lang="en-US" sz="2200" b="1" dirty="0" smtClean="0">
                <a:solidFill>
                  <a:schemeClr val="tx2"/>
                </a:solidFill>
              </a:rPr>
              <a:t> changes in tobacco coding between ICD-9-CM and ICD-10-CM?</a:t>
            </a:r>
            <a:r>
              <a:rPr lang="en-US" sz="2200" b="1" baseline="0" dirty="0" smtClean="0">
                <a:solidFill>
                  <a:schemeClr val="tx2"/>
                </a:solidFill>
              </a:rPr>
              <a:t> </a:t>
            </a:r>
            <a:endParaRPr lang="en-US" sz="22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14578"/>
              </p:ext>
            </p:extLst>
          </p:nvPr>
        </p:nvGraphicFramePr>
        <p:xfrm>
          <a:off x="113263" y="2000964"/>
          <a:ext cx="4184417" cy="466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2965217"/>
              </a:tblGrid>
              <a:tr h="338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DX Code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Codes Used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64903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1,071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Tobacco use disorder complicating pregnancy, childbirth, or the puerperium, antepartum condition or complication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64900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Tobacco use disorder complicating pregnancy, childbirth, or the puerperium, unspecified as </a:t>
                      </a:r>
                      <a:r>
                        <a:rPr lang="en-US" sz="1400" dirty="0" smtClean="0">
                          <a:effectLst/>
                        </a:rPr>
                        <a:t> to </a:t>
                      </a:r>
                      <a:r>
                        <a:rPr lang="en-US" sz="1400" dirty="0">
                          <a:effectLst/>
                        </a:rPr>
                        <a:t>episode of care or not applicable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64904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Tobacco use disorder complicating pregnancy, childbirth, or the puerperium, postpartum condition or complication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64901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Tobacco use disorder complicating pregnancy, childbirth, or the puerperium, delivered, with or without mention of antepartum condition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5977"/>
              </p:ext>
            </p:extLst>
          </p:nvPr>
        </p:nvGraphicFramePr>
        <p:xfrm>
          <a:off x="4535837" y="2000964"/>
          <a:ext cx="4516723" cy="3435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123"/>
                <a:gridCol w="726332"/>
                <a:gridCol w="2973268"/>
              </a:tblGrid>
              <a:tr h="245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DX Code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Codes Used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2422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O99331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778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pregnancy, first trimester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245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O99332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pregnancy, second trimester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245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O99330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pregnancy, unspecified trimester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245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O99333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pregnancy, third trimester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122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O99335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the puerperium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  <a:tr h="1225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O99334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Smoking (tobacco) complicating childbirth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598" marR="43598" marT="0" marB="0" anchor="b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4353" y="1620444"/>
            <a:ext cx="9207017" cy="380520"/>
            <a:chOff x="15240" y="1989776"/>
            <a:chExt cx="9207017" cy="380520"/>
          </a:xfrm>
        </p:grpSpPr>
        <p:sp>
          <p:nvSpPr>
            <p:cNvPr id="7" name="TextBox 6"/>
            <p:cNvSpPr txBox="1"/>
            <p:nvPr/>
          </p:nvSpPr>
          <p:spPr>
            <a:xfrm>
              <a:off x="15240" y="2000964"/>
              <a:ext cx="4595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Table 1. FY2015 ICD-9-CM Pregnancy/Smoking</a:t>
              </a:r>
              <a:endParaRPr lang="en-US" b="1" u="sng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9877" y="1989776"/>
              <a:ext cx="4712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u="sng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Table 2. </a:t>
              </a:r>
              <a:r>
                <a:rPr lang="en-US" b="1" u="sng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FY2016 </a:t>
              </a:r>
              <a:r>
                <a:rPr lang="en-US" b="1" u="sng" dirty="0" smtClean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ICD-10-CM Pregnancy/Smoking</a:t>
              </a:r>
              <a:endParaRPr lang="en-US" b="1" u="sng" dirty="0">
                <a:solidFill>
                  <a:srgbClr val="FF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353" y="677525"/>
            <a:ext cx="898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Answer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Yes, ICD-9-CM only refers to “tobacco use” while ICD-10-CM has new codes to  distinguish “smoking” from  “chewing” and harm due to “tobacco cigarettes” from “other tobacco and nicotine”. Also, ICD-10-CM distinguishes tobacco use complicating pregnancy from  puerperium with specific information on the trimester of the complication. 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Tables 1 and 2  and Figure 1 below compare tobacco use pregnancy complications in ICD-9-CM and ICD-10-CM.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29224"/>
              </p:ext>
            </p:extLst>
          </p:nvPr>
        </p:nvGraphicFramePr>
        <p:xfrm>
          <a:off x="4404360" y="5562600"/>
          <a:ext cx="4626114" cy="129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54950" y="5436602"/>
            <a:ext cx="44759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u="sng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Figure 1. FY2016 ED Visit  Smoking Pregnancy Complications by Trimester</a:t>
            </a:r>
            <a:endParaRPr lang="en-US" sz="1100" b="1" u="sng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9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GUEST PRESENTATION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Urbano</a:t>
            </a:r>
            <a:r>
              <a:rPr lang="en-US" dirty="0" smtClean="0">
                <a:solidFill>
                  <a:schemeClr val="tx2"/>
                </a:solidFill>
              </a:rPr>
              <a:t> Franca, PhD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Research Fellow / Data Scientist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Boston Children’s Hospital / Harvard Medical School</a:t>
            </a:r>
          </a:p>
          <a:p>
            <a:r>
              <a:rPr lang="en-US" dirty="0">
                <a:solidFill>
                  <a:schemeClr val="tx2"/>
                </a:solidFill>
              </a:rPr>
              <a:t>"Regionalization of Definitive Pediatric Hospital Care"</a:t>
            </a:r>
          </a:p>
        </p:txBody>
      </p:sp>
    </p:spTree>
    <p:extLst>
      <p:ext uri="{BB962C8B-B14F-4D97-AF65-F5344CB8AC3E}">
        <p14:creationId xmlns:p14="http://schemas.microsoft.com/office/powerpoint/2010/main" val="364750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571500"/>
            <a:ext cx="7772400" cy="299466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Regionalization of Definitive Pediatric Hospital Care</a:t>
            </a:r>
            <a:r>
              <a:rPr lang="en-US" sz="44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4400" dirty="0">
                <a:latin typeface="Garamond" charset="0"/>
                <a:ea typeface="Garamond" charset="0"/>
                <a:cs typeface="Garamond" charset="0"/>
              </a:rPr>
            </a:br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94798"/>
            <a:ext cx="6858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Urbano L.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França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PhD 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Boston Children’s Hospital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February 27, 2018</a:t>
            </a:r>
          </a:p>
          <a:p>
            <a:endParaRPr lang="en-US" sz="2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In collaboration with Michael L. McManus, MD, MPH</a:t>
            </a:r>
          </a:p>
        </p:txBody>
      </p:sp>
    </p:spTree>
    <p:extLst>
      <p:ext uri="{BB962C8B-B14F-4D97-AF65-F5344CB8AC3E}">
        <p14:creationId xmlns:p14="http://schemas.microsoft.com/office/powerpoint/2010/main" val="218377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470661"/>
            <a:ext cx="7886700" cy="4384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Pediatric hospital care requires specialized resources and expertise.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Over the past decade, evidence of pediatric care regionalization has begun to appear, such as general surgery, otorhinolaryngology, and orthopedics.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ED in academic centers are seeing large numbers of children referred with routine medical conditions.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Pediatric inpatient transfers to academic centers are increasingly commonplace.</a:t>
            </a:r>
          </a:p>
          <a:p>
            <a:pPr algn="just"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60193F3-BF1D-884A-892A-37A0C08C9DC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Pediatric care regionalization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0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356361"/>
            <a:ext cx="7886700" cy="496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Because pediatric hospital care constitutes a smaller market and requires more specialized resources than adult care, we hypothesized that the qualitative signs of increasing regionalization reflect a </a:t>
            </a:r>
            <a:r>
              <a:rPr lang="en-US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disproportionate reduction in the availability of pediatric care</a:t>
            </a:r>
            <a:r>
              <a:rPr lang="en-US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How to quantify this?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b="1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Hospital Capability Index (HCI)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Regionalization Index (RI)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60193F3-BF1D-884A-892A-37A0C08C9DC0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Hypothesis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8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2D97231-E811-A64A-89AE-FFBD73300671}"/>
              </a:ext>
            </a:extLst>
          </p:cNvPr>
          <p:cNvGrpSpPr/>
          <p:nvPr/>
        </p:nvGrpSpPr>
        <p:grpSpPr>
          <a:xfrm>
            <a:off x="1735783" y="655322"/>
            <a:ext cx="6870453" cy="4526277"/>
            <a:chOff x="307586" y="1738517"/>
            <a:chExt cx="7006067" cy="47406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7586" y="3706482"/>
              <a:ext cx="925171" cy="823062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F56E997-2699-D94F-B6AB-5794D105904F}"/>
                </a:ext>
              </a:extLst>
            </p:cNvPr>
            <p:cNvGrpSpPr/>
            <p:nvPr/>
          </p:nvGrpSpPr>
          <p:grpSpPr>
            <a:xfrm>
              <a:off x="1485735" y="1738517"/>
              <a:ext cx="5827918" cy="4740677"/>
              <a:chOff x="1135215" y="1006997"/>
              <a:chExt cx="5827918" cy="474067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9786" y="2918617"/>
                <a:ext cx="1122902" cy="935752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0387" y="4565128"/>
                <a:ext cx="1576727" cy="11825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3816" y="4604506"/>
                <a:ext cx="2149317" cy="1143168"/>
              </a:xfrm>
              <a:prstGeom prst="rect">
                <a:avLst/>
              </a:prstGeom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>
                <a:off x="2220387" y="3881374"/>
                <a:ext cx="634587" cy="524663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1247" y="1006997"/>
                <a:ext cx="1655679" cy="143664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V="1">
                <a:off x="2220387" y="2643416"/>
                <a:ext cx="634587" cy="418485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135215" y="3386493"/>
                <a:ext cx="440871" cy="3092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010570" y="5172998"/>
                <a:ext cx="577798" cy="3092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646025" y="2643416"/>
                <a:ext cx="1" cy="1766538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4197436" y="2643416"/>
                <a:ext cx="1219516" cy="1766538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373283" y="2495459"/>
                <a:ext cx="1721332" cy="326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Garamond" charset="0"/>
                    <a:ea typeface="Garamond" charset="0"/>
                    <a:cs typeface="Garamond" charset="0"/>
                  </a:rPr>
                  <a:t>Admission</a:t>
                </a:r>
              </a:p>
              <a:p>
                <a:pPr fontAlgn="auto"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373283" y="3971453"/>
                <a:ext cx="1499324" cy="326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FF0000"/>
                    </a:solidFill>
                    <a:latin typeface="Garamond" charset="0"/>
                    <a:ea typeface="Garamond" charset="0"/>
                    <a:cs typeface="Garamond" charset="0"/>
                  </a:rPr>
                  <a:t>Transfer</a:t>
                </a:r>
                <a:endParaRPr lang="en-US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3797114" y="4798260"/>
                <a:ext cx="1499324" cy="326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Garamond" charset="0"/>
                    <a:ea typeface="Garamond" charset="0"/>
                    <a:cs typeface="Garamond" charset="0"/>
                  </a:rPr>
                  <a:t>Transfer</a:t>
                </a:r>
                <a:endParaRPr lang="en-US" sz="2000" dirty="0">
                  <a:solidFill>
                    <a:srgbClr val="FF0000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3691481" y="3686737"/>
                <a:ext cx="1721332" cy="3267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prstClr val="black"/>
                    </a:solidFill>
                    <a:latin typeface="Garamond" charset="0"/>
                    <a:ea typeface="Garamond" charset="0"/>
                    <a:cs typeface="Garamond" charset="0"/>
                  </a:rPr>
                  <a:t>Admission</a:t>
                </a:r>
              </a:p>
              <a:p>
                <a:pPr fontAlgn="auto">
                  <a:spcAft>
                    <a:spcPts val="0"/>
                  </a:spcAft>
                </a:pPr>
                <a:endParaRPr lang="en-US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A2A17C48-274E-0347-B174-C892B003B882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Our approach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C422D0F4-9361-564A-9995-220C75D745CE}"/>
              </a:ext>
            </a:extLst>
          </p:cNvPr>
          <p:cNvSpPr txBox="1">
            <a:spLocks/>
          </p:cNvSpPr>
          <p:nvPr/>
        </p:nvSpPr>
        <p:spPr>
          <a:xfrm>
            <a:off x="574373" y="5680317"/>
            <a:ext cx="7940977" cy="946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Transfers and admissions as measures of definitive hospital care.</a:t>
            </a: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30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31669BD-CB86-F146-B077-6E44B2F87B47}"/>
              </a:ext>
            </a:extLst>
          </p:cNvPr>
          <p:cNvGrpSpPr/>
          <p:nvPr/>
        </p:nvGrpSpPr>
        <p:grpSpPr>
          <a:xfrm>
            <a:off x="501329" y="1668274"/>
            <a:ext cx="3640866" cy="4199126"/>
            <a:chOff x="574374" y="1971121"/>
            <a:chExt cx="3640866" cy="4199126"/>
          </a:xfrm>
        </p:grpSpPr>
        <p:sp>
          <p:nvSpPr>
            <p:cNvPr id="14" name="Title 1">
              <a:extLst>
                <a:ext uri="{FF2B5EF4-FFF2-40B4-BE49-F238E27FC236}">
                  <a16:creationId xmlns="" xmlns:a16="http://schemas.microsoft.com/office/drawing/2014/main" id="{7670E1E1-1A55-8A49-9BAE-758DF672E2E4}"/>
                </a:ext>
              </a:extLst>
            </p:cNvPr>
            <p:cNvSpPr txBox="1">
              <a:spLocks/>
            </p:cNvSpPr>
            <p:nvPr/>
          </p:nvSpPr>
          <p:spPr>
            <a:xfrm>
              <a:off x="574374" y="1971121"/>
              <a:ext cx="3455670" cy="41991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r>
                <a:rPr lang="en-US" sz="3400" b="1" dirty="0">
                  <a:solidFill>
                    <a:srgbClr val="0070C0"/>
                  </a:solidFill>
                  <a:latin typeface="Garamond" charset="0"/>
                  <a:ea typeface="Garamond" charset="0"/>
                  <a:cs typeface="Garamond" charset="0"/>
                </a:rPr>
                <a:t>Hospital Capability Index (HCI)</a:t>
              </a: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lnSpc>
                  <a:spcPct val="110000"/>
                </a:lnSpc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just" fontAlgn="auto">
                <a:lnSpc>
                  <a:spcPct val="110000"/>
                </a:lnSpc>
                <a:spcAft>
                  <a:spcPts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Average of </a:t>
              </a:r>
              <a:r>
                <a:rPr lang="en-US" sz="24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care completion</a:t>
              </a:r>
              <a:r>
                <a:rPr lang="en-US" sz="24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 for the different conditions seem at the State.</a:t>
              </a: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0426E6BF-D2EB-1847-BCCC-08261BDC9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6" y="3757586"/>
              <a:ext cx="3616543" cy="3538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D2AB52E-5253-994B-A74E-73E856D4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74" y="3143492"/>
              <a:ext cx="3640866" cy="3816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50B1FB1A-8B61-CD4B-A6DD-5B1C5081F067}"/>
              </a:ext>
            </a:extLst>
          </p:cNvPr>
          <p:cNvGrpSpPr/>
          <p:nvPr/>
        </p:nvGrpSpPr>
        <p:grpSpPr>
          <a:xfrm>
            <a:off x="3779521" y="469245"/>
            <a:ext cx="5364479" cy="6239034"/>
            <a:chOff x="3779521" y="469245"/>
            <a:chExt cx="5364479" cy="6239034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7EDC1007-036C-C449-A5FD-549E81F8E2AF}"/>
                </a:ext>
              </a:extLst>
            </p:cNvPr>
            <p:cNvGrpSpPr/>
            <p:nvPr/>
          </p:nvGrpSpPr>
          <p:grpSpPr>
            <a:xfrm>
              <a:off x="3779521" y="469245"/>
              <a:ext cx="4933834" cy="5962035"/>
              <a:chOff x="3756454" y="469245"/>
              <a:chExt cx="4899025" cy="6077369"/>
            </a:xfrm>
          </p:grpSpPr>
          <p:pic>
            <p:nvPicPr>
              <p:cNvPr id="4" name="Picture 3">
                <a:extLst>
                  <a:ext uri="{FF2B5EF4-FFF2-40B4-BE49-F238E27FC236}">
                    <a16:creationId xmlns="" xmlns:a16="http://schemas.microsoft.com/office/drawing/2014/main" id="{A351D55A-FC2E-8247-A120-C9A71B4D4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560" y="716692"/>
                <a:ext cx="4054679" cy="5829922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87AC01AD-E6E4-5447-A479-F3318593BEF6}"/>
                  </a:ext>
                </a:extLst>
              </p:cNvPr>
              <p:cNvSpPr txBox="1"/>
              <p:nvPr/>
            </p:nvSpPr>
            <p:spPr>
              <a:xfrm>
                <a:off x="3756454" y="469245"/>
                <a:ext cx="48990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Garamond" panose="02020404030301010803" pitchFamily="18" charset="0"/>
                    <a:ea typeface="+mn-ea"/>
                    <a:cs typeface="+mn-cs"/>
                  </a:rPr>
                  <a:t>HCI        0.20      0.41        0.62       0.81        0.97</a:t>
                </a:r>
                <a:endParaRPr lang="en-US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A615850-D75D-AC41-B256-25CE3FB4861A}"/>
                </a:ext>
              </a:extLst>
            </p:cNvPr>
            <p:cNvSpPr txBox="1"/>
            <p:nvPr/>
          </p:nvSpPr>
          <p:spPr>
            <a:xfrm>
              <a:off x="5318760" y="6431280"/>
              <a:ext cx="3825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 err="1">
                  <a:solidFill>
                    <a:prstClr val="black"/>
                  </a:solidFill>
                  <a:latin typeface="Garamond" panose="02020404030301010803" pitchFamily="18" charset="0"/>
                  <a:ea typeface="+mn-ea"/>
                  <a:cs typeface="+mn-cs"/>
                </a:rPr>
                <a:t>França</a:t>
              </a:r>
              <a:r>
                <a:rPr lang="en-US" sz="1200" dirty="0">
                  <a:solidFill>
                    <a:prstClr val="black"/>
                  </a:solidFill>
                  <a:latin typeface="Garamond" panose="02020404030301010803" pitchFamily="18" charset="0"/>
                  <a:ea typeface="+mn-ea"/>
                  <a:cs typeface="+mn-cs"/>
                </a:rPr>
                <a:t> &amp; McManus, Health Services Research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87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713C0913-BCB0-3643-8A7B-B2B5A504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4520666" y="365125"/>
            <a:ext cx="3933098" cy="6050915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073EE89-998D-E04F-93FA-7C3A05E122E9}"/>
              </a:ext>
            </a:extLst>
          </p:cNvPr>
          <p:cNvGrpSpPr/>
          <p:nvPr/>
        </p:nvGrpSpPr>
        <p:grpSpPr>
          <a:xfrm>
            <a:off x="467693" y="1141324"/>
            <a:ext cx="3764591" cy="4778058"/>
            <a:chOff x="574373" y="1173480"/>
            <a:chExt cx="3764591" cy="4778058"/>
          </a:xfrm>
        </p:grpSpPr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50CBD468-138C-5942-99D2-EE65726DA8AB}"/>
                </a:ext>
              </a:extLst>
            </p:cNvPr>
            <p:cNvSpPr txBox="1">
              <a:spLocks/>
            </p:cNvSpPr>
            <p:nvPr/>
          </p:nvSpPr>
          <p:spPr>
            <a:xfrm>
              <a:off x="574373" y="1173480"/>
              <a:ext cx="3455670" cy="477805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lnSpc>
                  <a:spcPct val="120000"/>
                </a:lnSpc>
                <a:spcAft>
                  <a:spcPts val="0"/>
                </a:spcAft>
              </a:pPr>
              <a:r>
                <a:rPr lang="en-US" sz="3400" b="1" dirty="0">
                  <a:solidFill>
                    <a:srgbClr val="0070C0"/>
                  </a:solidFill>
                  <a:latin typeface="Garamond" charset="0"/>
                  <a:ea typeface="Garamond" charset="0"/>
                  <a:cs typeface="Garamond" charset="0"/>
                </a:rPr>
                <a:t>Regionalization Index (RI)</a:t>
              </a: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algn="just" fontAlgn="auto">
                <a:spcAft>
                  <a:spcPts val="0"/>
                </a:spcAft>
              </a:pPr>
              <a:r>
                <a:rPr lang="en-US" sz="2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Fraction of patients who are transferred </a:t>
              </a:r>
              <a:r>
                <a:rPr lang="en-US" sz="2200" i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and</a:t>
              </a:r>
              <a:r>
                <a:rPr lang="en-US" sz="2200" b="1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 fraction of hospitals that no longer encounter a condition</a:t>
              </a:r>
              <a:r>
                <a:rPr lang="en-US" sz="2200" dirty="0">
                  <a:solidFill>
                    <a:prstClr val="black"/>
                  </a:solidFill>
                  <a:latin typeface="Garamond" charset="0"/>
                  <a:ea typeface="Garamond" charset="0"/>
                  <a:cs typeface="Garamond" charset="0"/>
                </a:rPr>
                <a:t>. </a:t>
              </a: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  <a:p>
              <a:pPr fontAlgn="auto">
                <a:spcAft>
                  <a:spcPts val="0"/>
                </a:spcAft>
              </a:pPr>
              <a:endPara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CCF1448F-B815-8D46-9ED8-4C53F407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05" y="3088399"/>
              <a:ext cx="3646659" cy="3955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27794553-26DD-EB4F-AA7A-58D66BA1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305" y="2625229"/>
              <a:ext cx="3640866" cy="38164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1028B0-D646-6149-9A1D-C06CBEAFAFC5}"/>
              </a:ext>
            </a:extLst>
          </p:cNvPr>
          <p:cNvSpPr txBox="1"/>
          <p:nvPr/>
        </p:nvSpPr>
        <p:spPr>
          <a:xfrm>
            <a:off x="5318760" y="6431280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Health Services Research 2017</a:t>
            </a:r>
          </a:p>
        </p:txBody>
      </p:sp>
    </p:spTree>
    <p:extLst>
      <p:ext uri="{BB962C8B-B14F-4D97-AF65-F5344CB8AC3E}">
        <p14:creationId xmlns:p14="http://schemas.microsoft.com/office/powerpoint/2010/main" val="5106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timeframes for FY17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 on MA APCD Release 6.0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Summarized Data Reports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Publications Using CHIA Data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User Questions</a:t>
            </a: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Guest Presentation: </a:t>
            </a:r>
            <a:r>
              <a:rPr lang="en-US" sz="2400" dirty="0" err="1"/>
              <a:t>Urbano</a:t>
            </a:r>
            <a:r>
              <a:rPr lang="en-US" sz="2400" dirty="0"/>
              <a:t> Franca, Boston Children's </a:t>
            </a:r>
            <a:r>
              <a:rPr lang="en-US" sz="2400" dirty="0" smtClean="0"/>
              <a:t>Hospital </a:t>
            </a:r>
          </a:p>
          <a:p>
            <a:pPr lvl="0"/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000" dirty="0" smtClean="0"/>
              <a:t>"</a:t>
            </a:r>
            <a:r>
              <a:rPr lang="en-US" sz="2000" dirty="0"/>
              <a:t>Regionalization of Definitive Pediatric Hospital Care"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pPr lvl="0"/>
            <a:endParaRPr lang="en-US" sz="2800" dirty="0" smtClean="0">
              <a:latin typeface="Calibri"/>
            </a:endParaRPr>
          </a:p>
          <a:p>
            <a:pPr marL="571500" lvl="0" indent="-571500">
              <a:buFont typeface="+mj-lt"/>
              <a:buAutoNum type="romanUcPeriod"/>
            </a:pPr>
            <a:endParaRPr lang="en-US" sz="2800" dirty="0" smtClean="0">
              <a:latin typeface="Calibri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65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ver">
            <a:extLst>
              <a:ext uri="{FF2B5EF4-FFF2-40B4-BE49-F238E27FC236}">
                <a16:creationId xmlns="" xmlns:a16="http://schemas.microsoft.com/office/drawing/2014/main" id="{4F162CEC-2525-934B-AB62-5EFFFA460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" y="1531137"/>
            <a:ext cx="8286539" cy="292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4EEB0DD-92F0-C244-ACC6-F21C89FC90B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A decade of MA’s system of care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90B4ED-9F76-F64E-AB47-2CCACCECC0BF}"/>
              </a:ext>
            </a:extLst>
          </p:cNvPr>
          <p:cNvSpPr txBox="1">
            <a:spLocks/>
          </p:cNvSpPr>
          <p:nvPr/>
        </p:nvSpPr>
        <p:spPr>
          <a:xfrm>
            <a:off x="574372" y="4710896"/>
            <a:ext cx="7940977" cy="1412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Pediatric and adult systems of care are effectively two different systems of care.</a:t>
            </a:r>
          </a:p>
          <a:p>
            <a:pPr algn="just" fontAlgn="auto">
              <a:spcAft>
                <a:spcPts val="0"/>
              </a:spcAft>
            </a:pP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9316B2-37B7-F645-A7DE-B891E7EB92E3}"/>
              </a:ext>
            </a:extLst>
          </p:cNvPr>
          <p:cNvSpPr txBox="1"/>
          <p:nvPr/>
        </p:nvSpPr>
        <p:spPr>
          <a:xfrm>
            <a:off x="5974080" y="4350942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JAMA Pediatrics 2017</a:t>
            </a:r>
          </a:p>
        </p:txBody>
      </p:sp>
    </p:spTree>
    <p:extLst>
      <p:ext uri="{BB962C8B-B14F-4D97-AF65-F5344CB8AC3E}">
        <p14:creationId xmlns:p14="http://schemas.microsoft.com/office/powerpoint/2010/main" val="268844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91F35DD1-7D56-0B42-A9C8-D6118AF5F7E1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Hospital Cohorts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D67F3B3-A705-2C41-BE3B-E642EF397B90}"/>
              </a:ext>
            </a:extLst>
          </p:cNvPr>
          <p:cNvGrpSpPr/>
          <p:nvPr/>
        </p:nvGrpSpPr>
        <p:grpSpPr>
          <a:xfrm>
            <a:off x="457307" y="1754163"/>
            <a:ext cx="8262172" cy="3172028"/>
            <a:chOff x="723526" y="1754163"/>
            <a:chExt cx="8262172" cy="3172028"/>
          </a:xfrm>
        </p:grpSpPr>
        <p:pic>
          <p:nvPicPr>
            <p:cNvPr id="3" name="Picture 13" descr="Cover">
              <a:extLst>
                <a:ext uri="{FF2B5EF4-FFF2-40B4-BE49-F238E27FC236}">
                  <a16:creationId xmlns="" xmlns:a16="http://schemas.microsoft.com/office/drawing/2014/main" id="{F23FF5CF-F004-7E4E-B904-D7A2F88D5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559" y="1754163"/>
              <a:ext cx="4198139" cy="311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14CA068-8C42-1841-A279-9F20F7933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6" y="2115572"/>
              <a:ext cx="3952646" cy="2810619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43735AD-B5BF-A548-A24F-816ECF1EBE68}"/>
              </a:ext>
            </a:extLst>
          </p:cNvPr>
          <p:cNvSpPr txBox="1">
            <a:spLocks/>
          </p:cNvSpPr>
          <p:nvPr/>
        </p:nvSpPr>
        <p:spPr>
          <a:xfrm>
            <a:off x="574373" y="5502237"/>
            <a:ext cx="7940977" cy="9465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Significant decrease of </a:t>
            </a:r>
            <a:r>
              <a:rPr lang="en-US" sz="2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pediatric</a:t>
            </a: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 capability in Teaching, Community, and Community–DSH hospitals.</a:t>
            </a:r>
          </a:p>
          <a:p>
            <a:pPr fontAlgn="auto">
              <a:spcAft>
                <a:spcPts val="0"/>
              </a:spcAft>
            </a:pP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sz="34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BF2AD6-4457-654A-B8B4-AE5B7819BBEB}"/>
              </a:ext>
            </a:extLst>
          </p:cNvPr>
          <p:cNvSpPr txBox="1"/>
          <p:nvPr/>
        </p:nvSpPr>
        <p:spPr>
          <a:xfrm>
            <a:off x="6065520" y="4873613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JAMA Pediatrics 2017</a:t>
            </a:r>
          </a:p>
        </p:txBody>
      </p:sp>
    </p:spTree>
    <p:extLst>
      <p:ext uri="{BB962C8B-B14F-4D97-AF65-F5344CB8AC3E}">
        <p14:creationId xmlns:p14="http://schemas.microsoft.com/office/powerpoint/2010/main" val="104504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670E1E1-1A55-8A49-9BAE-758DF672E2E4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3117850" cy="612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Zooming in on single hospitals and conditions</a:t>
            </a:r>
          </a:p>
          <a:p>
            <a:pPr fontAlgn="auto">
              <a:spcAft>
                <a:spcPts val="0"/>
              </a:spcAft>
            </a:pPr>
            <a:endParaRPr lang="en-US" sz="2200" b="1" dirty="0">
              <a:solidFill>
                <a:srgbClr val="0070C0"/>
              </a:solidFill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algn="just" fontAlgn="auto">
              <a:spcAft>
                <a:spcPts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Representative Community Hospital in Massachusetts</a:t>
            </a:r>
            <a:endParaRPr lang="en-US" sz="2200" b="1" dirty="0">
              <a:solidFill>
                <a:srgbClr val="0070C0"/>
              </a:solidFill>
              <a:latin typeface="Garamond" panose="02020404030301010803" pitchFamily="18" charset="0"/>
              <a:ea typeface="Garamond" charset="0"/>
              <a:cs typeface="Garamond" charset="0"/>
            </a:endParaRPr>
          </a:p>
        </p:txBody>
      </p:sp>
      <p:pic>
        <p:nvPicPr>
          <p:cNvPr id="4" name="Picture 13" descr="Cover">
            <a:extLst>
              <a:ext uri="{FF2B5EF4-FFF2-40B4-BE49-F238E27FC236}">
                <a16:creationId xmlns="" xmlns:a16="http://schemas.microsoft.com/office/drawing/2014/main" id="{31D15B52-8A1D-D549-AC9F-1CF65693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639445"/>
            <a:ext cx="4894580" cy="57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AE0834-9125-9C4F-BAD2-C954EA7CE4F4}"/>
              </a:ext>
            </a:extLst>
          </p:cNvPr>
          <p:cNvSpPr txBox="1"/>
          <p:nvPr/>
        </p:nvSpPr>
        <p:spPr>
          <a:xfrm>
            <a:off x="6294120" y="6291579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JAMA Pediatrics 2017</a:t>
            </a:r>
          </a:p>
        </p:txBody>
      </p:sp>
    </p:spTree>
    <p:extLst>
      <p:ext uri="{BB962C8B-B14F-4D97-AF65-F5344CB8AC3E}">
        <p14:creationId xmlns:p14="http://schemas.microsoft.com/office/powerpoint/2010/main" val="193659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7670E1E1-1A55-8A49-9BAE-758DF672E2E4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3211830" cy="612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Zooming out for a bird's-eye view of the system</a:t>
            </a:r>
          </a:p>
        </p:txBody>
      </p:sp>
      <p:pic>
        <p:nvPicPr>
          <p:cNvPr id="6" name="Picture 13" descr="Cover">
            <a:extLst>
              <a:ext uri="{FF2B5EF4-FFF2-40B4-BE49-F238E27FC236}">
                <a16:creationId xmlns="" xmlns:a16="http://schemas.microsoft.com/office/drawing/2014/main" id="{484CDFB0-5708-0942-AE36-82A6790D5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563514"/>
            <a:ext cx="3710940" cy="578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9DF3FC-78B0-E544-A0AE-CC7CA841EACA}"/>
              </a:ext>
            </a:extLst>
          </p:cNvPr>
          <p:cNvSpPr txBox="1"/>
          <p:nvPr/>
        </p:nvSpPr>
        <p:spPr>
          <a:xfrm>
            <a:off x="6294120" y="6291579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JAMA Pediatrics 2017</a:t>
            </a:r>
          </a:p>
        </p:txBody>
      </p:sp>
    </p:spTree>
    <p:extLst>
      <p:ext uri="{BB962C8B-B14F-4D97-AF65-F5344CB8AC3E}">
        <p14:creationId xmlns:p14="http://schemas.microsoft.com/office/powerpoint/2010/main" val="136394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B28CD9-39E5-8D45-90E4-F9739AEE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22" y="514060"/>
            <a:ext cx="5367078" cy="58638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FDAA7F06-0108-0A42-B1F5-62B7934EFC8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3211830" cy="612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Zooming out for a bird's-eye view of the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AFA5FF9-3E98-3A4A-A568-12C3325E957B}"/>
              </a:ext>
            </a:extLst>
          </p:cNvPr>
          <p:cNvSpPr txBox="1"/>
          <p:nvPr/>
        </p:nvSpPr>
        <p:spPr>
          <a:xfrm>
            <a:off x="6294120" y="6291579"/>
            <a:ext cx="3825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JAMA Pediatrics 2017</a:t>
            </a:r>
          </a:p>
        </p:txBody>
      </p:sp>
    </p:spTree>
    <p:extLst>
      <p:ext uri="{BB962C8B-B14F-4D97-AF65-F5344CB8AC3E}">
        <p14:creationId xmlns:p14="http://schemas.microsoft.com/office/powerpoint/2010/main" val="2441914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FDAA7F06-0108-0A42-B1F5-62B7934EFC8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936230" cy="6127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But are these results for MA generalizable?</a:t>
            </a:r>
          </a:p>
          <a:p>
            <a:pPr algn="ctr" fontAlgn="auto">
              <a:spcAft>
                <a:spcPts val="0"/>
              </a:spcAft>
            </a:pPr>
            <a:endParaRPr lang="en-US" sz="3600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A comparison with three other States using AHRQ’s HCUP data in CA, FL, and NY</a:t>
            </a:r>
          </a:p>
        </p:txBody>
      </p:sp>
    </p:spTree>
    <p:extLst>
      <p:ext uri="{BB962C8B-B14F-4D97-AF65-F5344CB8AC3E}">
        <p14:creationId xmlns:p14="http://schemas.microsoft.com/office/powerpoint/2010/main" val="614192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44486219-7C33-B042-A30A-C3A706100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508125"/>
            <a:ext cx="86042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="" xmlns:a16="http://schemas.microsoft.com/office/drawing/2014/main" id="{F1145FE1-9CC6-9F4C-9216-8A47E6518BBE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Adult vs. Pediatric Care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CECCBD-D74E-4F4D-8FCD-8757F46050B3}"/>
              </a:ext>
            </a:extLst>
          </p:cNvPr>
          <p:cNvSpPr txBox="1"/>
          <p:nvPr/>
        </p:nvSpPr>
        <p:spPr>
          <a:xfrm>
            <a:off x="6602730" y="5906700"/>
            <a:ext cx="237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Pediatrics 2018</a:t>
            </a:r>
          </a:p>
        </p:txBody>
      </p:sp>
    </p:spTree>
    <p:extLst>
      <p:ext uri="{BB962C8B-B14F-4D97-AF65-F5344CB8AC3E}">
        <p14:creationId xmlns:p14="http://schemas.microsoft.com/office/powerpoint/2010/main" val="246761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B2AE407-11A9-B441-9D2B-F62BA841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716007"/>
            <a:ext cx="7359968" cy="46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FF1FDA6D-7D7C-AE43-9B4A-E4275BA82D29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Metrics for Healthcare Systems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6F976F-ABD9-614A-BCFC-B09C23CF137B}"/>
              </a:ext>
            </a:extLst>
          </p:cNvPr>
          <p:cNvSpPr txBox="1"/>
          <p:nvPr/>
        </p:nvSpPr>
        <p:spPr>
          <a:xfrm>
            <a:off x="5900981" y="6228645"/>
            <a:ext cx="237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Pediatrics 2018</a:t>
            </a:r>
          </a:p>
        </p:txBody>
      </p:sp>
    </p:spTree>
    <p:extLst>
      <p:ext uri="{BB962C8B-B14F-4D97-AF65-F5344CB8AC3E}">
        <p14:creationId xmlns:p14="http://schemas.microsoft.com/office/powerpoint/2010/main" val="76527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12B0F4-B7E0-7348-9959-327081AE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99" y="881381"/>
            <a:ext cx="5144473" cy="51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7584C8-004E-8D49-A869-7F16D383E4F1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3211830" cy="6127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30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sz="30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Similar regionalization </a:t>
            </a:r>
          </a:p>
          <a:p>
            <a:pPr fontAlgn="auto">
              <a:spcAft>
                <a:spcPts val="0"/>
              </a:spcAft>
            </a:pPr>
            <a:r>
              <a:rPr lang="en-US" sz="34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in all states </a:t>
            </a:r>
          </a:p>
          <a:p>
            <a:pPr fontAlgn="auto">
              <a:spcAft>
                <a:spcPts val="0"/>
              </a:spcAft>
            </a:pPr>
            <a:endParaRPr lang="en-US" sz="2200" b="1" dirty="0">
              <a:solidFill>
                <a:srgbClr val="0070C0"/>
              </a:solidFill>
              <a:latin typeface="Garamond" panose="02020404030301010803" pitchFamily="18" charset="0"/>
              <a:ea typeface="Garamond" charset="0"/>
              <a:cs typeface="Garamon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E63D572-4084-A14A-BAEE-36B2307C4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" y="3276284"/>
            <a:ext cx="3430527" cy="35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962947-A333-5945-95C9-257456F7D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6" y="4036132"/>
            <a:ext cx="3338613" cy="362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CCBAB3-D2E8-4542-9FC7-4C4F7D839AFD}"/>
              </a:ext>
            </a:extLst>
          </p:cNvPr>
          <p:cNvSpPr txBox="1"/>
          <p:nvPr/>
        </p:nvSpPr>
        <p:spPr>
          <a:xfrm>
            <a:off x="6629023" y="6065521"/>
            <a:ext cx="237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Pediatrics 2018</a:t>
            </a:r>
          </a:p>
        </p:txBody>
      </p:sp>
    </p:spTree>
    <p:extLst>
      <p:ext uri="{BB962C8B-B14F-4D97-AF65-F5344CB8AC3E}">
        <p14:creationId xmlns:p14="http://schemas.microsoft.com/office/powerpoint/2010/main" val="35879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A6D166-2889-C543-94E1-FC3886B4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15" y="1508760"/>
            <a:ext cx="6662938" cy="51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6BE223B8-7C32-8346-B343-C553F7959189}"/>
              </a:ext>
            </a:extLst>
          </p:cNvPr>
          <p:cNvSpPr txBox="1">
            <a:spLocks/>
          </p:cNvSpPr>
          <p:nvPr/>
        </p:nvSpPr>
        <p:spPr>
          <a:xfrm>
            <a:off x="628650" y="30416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Increase in Regionalization</a:t>
            </a:r>
            <a:endParaRPr lang="en-US" sz="2200" b="1" dirty="0">
              <a:solidFill>
                <a:srgbClr val="0070C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A43BDF-533C-D944-BC4D-501693470967}"/>
              </a:ext>
            </a:extLst>
          </p:cNvPr>
          <p:cNvSpPr txBox="1"/>
          <p:nvPr/>
        </p:nvSpPr>
        <p:spPr>
          <a:xfrm>
            <a:off x="5635168" y="6518205"/>
            <a:ext cx="237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França</a:t>
            </a:r>
            <a:r>
              <a:rPr lang="en-US" sz="1200" dirty="0">
                <a:solidFill>
                  <a:prstClr val="black"/>
                </a:solidFill>
                <a:latin typeface="Garamond" panose="02020404030301010803" pitchFamily="18" charset="0"/>
                <a:ea typeface="+mn-ea"/>
                <a:cs typeface="+mn-cs"/>
              </a:rPr>
              <a:t> &amp; McManus, Pediatrics 2018</a:t>
            </a:r>
          </a:p>
        </p:txBody>
      </p:sp>
    </p:spTree>
    <p:extLst>
      <p:ext uri="{BB962C8B-B14F-4D97-AF65-F5344CB8AC3E}">
        <p14:creationId xmlns:p14="http://schemas.microsoft.com/office/powerpoint/2010/main" val="73265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Mix FY17 Release Calendar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pPr lvl="1" algn="l"/>
            <a:r>
              <a:rPr lang="en-US" sz="20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*CURRENT* RELEASE TIMEFRAMES FOR EACH FILE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(HIDD)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Department (ED)  </a:t>
            </a:r>
          </a:p>
          <a:p>
            <a:pPr lvl="2" algn="l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endParaRPr lang="en-US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Observation (OOD) </a:t>
            </a:r>
          </a:p>
          <a:p>
            <a:pPr lvl="2" algn="l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endParaRPr lang="en-US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6BE223B8-7C32-8346-B343-C553F7959189}"/>
              </a:ext>
            </a:extLst>
          </p:cNvPr>
          <p:cNvSpPr txBox="1">
            <a:spLocks/>
          </p:cNvSpPr>
          <p:nvPr/>
        </p:nvSpPr>
        <p:spPr>
          <a:xfrm>
            <a:off x="628650" y="304167"/>
            <a:ext cx="7886700" cy="991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Conclusions and Future 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9DD6D6B-06A8-0C45-8CF4-9ECD91C1AB85}"/>
              </a:ext>
            </a:extLst>
          </p:cNvPr>
          <p:cNvSpPr txBox="1">
            <a:spLocks/>
          </p:cNvSpPr>
          <p:nvPr/>
        </p:nvSpPr>
        <p:spPr>
          <a:xfrm>
            <a:off x="628650" y="1569720"/>
            <a:ext cx="7886700" cy="438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Recently created metrics quantify condition specific regionalization and hospital capability.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Hospitals increasingly differ in their delivery of pediatric care and adult care.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The short- and long-term impacts of care concentration remain to be seen (quality improvement vs. crowding of specialty centers, for instance). 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Network adequacy experience from adult populations is not transferrable to pediatric care.</a:t>
            </a:r>
          </a:p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Garamond" charset="0"/>
                <a:ea typeface="Garamond" charset="0"/>
                <a:cs typeface="Garamond" charset="0"/>
              </a:rPr>
              <a:t>Inform EMS decisions, network adequacy, and understanding how to better delivery care to pediatric population.</a:t>
            </a: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3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96" y="245017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aramond" charset="0"/>
                <a:ea typeface="Garamond" charset="0"/>
                <a:cs typeface="Garamond" charset="0"/>
              </a:rPr>
              <a:t>Thanks!</a:t>
            </a:r>
            <a:br>
              <a:rPr lang="en-US" dirty="0">
                <a:latin typeface="Garamond" charset="0"/>
                <a:ea typeface="Garamond" charset="0"/>
                <a:cs typeface="Garamond" charset="0"/>
              </a:rPr>
            </a:br>
            <a:r>
              <a:rPr lang="en-US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2700" dirty="0" err="1">
                <a:latin typeface="Garamond" charset="0"/>
                <a:ea typeface="Garamond" charset="0"/>
                <a:cs typeface="Garamond" charset="0"/>
              </a:rPr>
              <a:t>urbano.franca@childrens.harvard.edu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933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96" y="345440"/>
            <a:ext cx="7886700" cy="6118860"/>
          </a:xfrm>
        </p:spPr>
        <p:txBody>
          <a:bodyPr anchor="t">
            <a:normAutofit fontScale="9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>References:</a:t>
            </a:r>
            <a:r>
              <a:rPr lang="en-US" sz="30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30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sz="13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300" b="1" dirty="0">
                <a:solidFill>
                  <a:srgbClr val="0070C0"/>
                </a:solidFill>
                <a:latin typeface="Garamond" charset="0"/>
                <a:ea typeface="Garamond" charset="0"/>
                <a:cs typeface="Garamond" charset="0"/>
              </a:rPr>
            </a:br>
            <a:r>
              <a:rPr lang="en-US" sz="1300" dirty="0" err="1">
                <a:latin typeface="Garamond" charset="0"/>
                <a:ea typeface="Garamond" charset="0"/>
                <a:cs typeface="Garamond" charset="0"/>
              </a:rPr>
              <a:t>F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rança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UL, McManus ML. Transfer frequency as a measure of hospital capability and regionalization.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Health Serv. Res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2017;52(6):2237–2255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França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UL, McManus ML. Availability of definitive hospital care for children.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JAMA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Pediatr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2017;171(9):e171096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França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UL, McManus ML. Trends in Regionalization of Hospital Care for Common Pediatric Conditions.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Pediatrics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2018; 141(1):e20171940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Gattu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RK,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Teshome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G,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Cai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L, Wright  C,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Lichenstein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R. 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Interhospital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pediatric patient transfers: factors influencing rapid disposition after transfer. 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Pediatr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Emerg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 Care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2014;30(1):26-30.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Horeczko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T, Marcin  JP, Kahn  JM,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Sapien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RE; Consortium of Regionalization Efforts in Emergency Medical Services for Children (CORE-EMSC).  Urban and rural patterns in emergent pediatric transfer: a call for regionalization. 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J Rural Health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2014;30(3):252-258.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Klein  MD; Surgical Advisory Panel, American Academy of Pediatrics.  Referral to pediatric surgical specialists. 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Pediatrics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2014;133(2):350-356.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Li  J,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Monuteaux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MC,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Bachur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RG. 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Interfacility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transfers of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noncritically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ill children to academic pediatric emergency departments. 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Pediatrics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2012;130(1):83-92.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Lorch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SA, Myers  S,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Carr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B.  The regionalization of pediatric health care. 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Pediatrics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2010;126(6):1182-1190.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Lorch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SA.  Ensuring access to the appropriate health care professionals: regionalization and centralization of care in a new era of health care financing and delivery. 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 JAMA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Pediatr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. 2015;169(1):11-12.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Rosenthal  JL, Hilton  JF,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Teufel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 RJ  II, Romano  PS, Kaiser  SV, Okumura  MJ.  Profiling </a:t>
            </a:r>
            <a:r>
              <a:rPr lang="en-US" sz="1600" dirty="0" err="1">
                <a:latin typeface="Garamond" charset="0"/>
                <a:ea typeface="Garamond" charset="0"/>
                <a:cs typeface="Garamond" charset="0"/>
              </a:rPr>
              <a:t>interfacility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 transfers for hospitalized pediatric patients. 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Hosp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sz="1600" i="1" dirty="0" err="1">
                <a:latin typeface="Garamond" charset="0"/>
                <a:ea typeface="Garamond" charset="0"/>
                <a:cs typeface="Garamond" charset="0"/>
              </a:rPr>
              <a:t>Pediatr</a:t>
            </a:r>
            <a:r>
              <a:rPr lang="en-US" sz="1600" i="1" dirty="0">
                <a:latin typeface="Garamond" charset="0"/>
                <a:ea typeface="Garamond" charset="0"/>
                <a:cs typeface="Garamond" charset="0"/>
              </a:rPr>
              <a:t>. </a:t>
            </a: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>2016;6(6):345-353.</a:t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r>
              <a:rPr lang="en-US" sz="1600" dirty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sz="1600" dirty="0">
                <a:latin typeface="Garamond" charset="0"/>
                <a:ea typeface="Garamond" charset="0"/>
                <a:cs typeface="Garamond" charset="0"/>
              </a:rPr>
            </a:br>
            <a:endParaRPr lang="en-US" sz="16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3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 smtClean="0">
                <a:latin typeface="+mn-lt"/>
              </a:rPr>
              <a:t>Questions </a:t>
            </a:r>
            <a:r>
              <a:rPr lang="en-US" sz="3200" dirty="0">
                <a:latin typeface="+mn-lt"/>
              </a:rPr>
              <a:t>related to APCD </a:t>
            </a:r>
            <a:r>
              <a:rPr lang="en-US" sz="3200" dirty="0" smtClean="0">
                <a:latin typeface="+mn-lt"/>
              </a:rPr>
              <a:t>: 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>
                <a:latin typeface="+mn-lt"/>
                <a:hlinkClick r:id="rId3"/>
              </a:rPr>
              <a:t>apcd.data@state.ma.us</a:t>
            </a:r>
            <a:r>
              <a:rPr lang="en-US" sz="3200" dirty="0">
                <a:latin typeface="+mn-lt"/>
              </a:rPr>
              <a:t>)</a:t>
            </a:r>
          </a:p>
          <a:p>
            <a:pPr marL="457200" lvl="0" indent="-457200" fontAlgn="auto">
              <a:spcAft>
                <a:spcPts val="0"/>
              </a:spcAft>
              <a:buFont typeface="Arial"/>
              <a:buChar char="•"/>
            </a:pPr>
            <a:r>
              <a:rPr lang="en-US" sz="3200" dirty="0">
                <a:latin typeface="+mn-lt"/>
              </a:rPr>
              <a:t>Questions related to </a:t>
            </a:r>
            <a:r>
              <a:rPr lang="en-US" sz="3200" dirty="0" smtClean="0">
                <a:latin typeface="+mn-lt"/>
              </a:rPr>
              <a:t>Case Mix</a:t>
            </a:r>
            <a:r>
              <a:rPr lang="en-US" sz="3200" dirty="0">
                <a:latin typeface="+mn-lt"/>
              </a:rPr>
              <a:t>: (</a:t>
            </a:r>
            <a:r>
              <a:rPr lang="en-US" sz="3200" dirty="0">
                <a:latin typeface="+mn-lt"/>
                <a:hlinkClick r:id="rId4"/>
              </a:rPr>
              <a:t>casemix.data@state.ma.us</a:t>
            </a:r>
            <a:r>
              <a:rPr lang="en-US" sz="3200" dirty="0" smtClean="0">
                <a:latin typeface="+mn-lt"/>
              </a:rPr>
              <a:t>)</a:t>
            </a:r>
            <a:br>
              <a:rPr lang="en-US" sz="3200" dirty="0" smtClean="0">
                <a:latin typeface="+mn-lt"/>
              </a:rPr>
            </a:br>
            <a:endParaRPr lang="en-US" sz="3200" dirty="0" smtClean="0">
              <a:latin typeface="+mn-lt"/>
            </a:endParaRPr>
          </a:p>
          <a:p>
            <a:pPr lvl="0" fontAlgn="auto">
              <a:spcAft>
                <a:spcPts val="0"/>
              </a:spcAft>
            </a:pPr>
            <a:r>
              <a:rPr lang="en-US" sz="3200" u="sng" dirty="0" smtClean="0">
                <a:latin typeface="+mn-lt"/>
              </a:rPr>
              <a:t>REMINDER</a:t>
            </a:r>
            <a:r>
              <a:rPr lang="en-US" sz="3200" dirty="0" smtClean="0">
                <a:latin typeface="+mn-lt"/>
              </a:rPr>
              <a:t>: Please include your </a:t>
            </a:r>
            <a:r>
              <a:rPr lang="en-US" sz="3200" b="1" dirty="0" smtClean="0">
                <a:latin typeface="+mn-lt"/>
              </a:rPr>
              <a:t>IRBNet ID#</a:t>
            </a:r>
            <a:r>
              <a:rPr lang="en-US" sz="3200" dirty="0" smtClean="0">
                <a:latin typeface="+mn-lt"/>
              </a:rPr>
              <a:t>, if you currently have a project using CHIA data</a:t>
            </a:r>
            <a:endParaRPr lang="en-US" sz="3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Where can I find old User </a:t>
            </a:r>
            <a:r>
              <a:rPr lang="en-US" sz="2800" smtClean="0"/>
              <a:t>Workgroup presentations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>
                <a:hlinkClick r:id="rId3"/>
              </a:rPr>
              <a:t>http://www.chiamass.gov/ma-apcd-and-case-mix-user-workgroup-information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5" y="2336224"/>
            <a:ext cx="6711745" cy="44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Call for Topics and Presenters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2400" dirty="0"/>
              <a:t>If </a:t>
            </a:r>
            <a:r>
              <a:rPr lang="en-US" sz="2400" dirty="0" smtClean="0"/>
              <a:t>there is a </a:t>
            </a:r>
            <a:r>
              <a:rPr lang="en-US" sz="2400" b="1" dirty="0" smtClean="0"/>
              <a:t>TOPIC</a:t>
            </a:r>
            <a:r>
              <a:rPr lang="en-US" sz="2400" dirty="0" smtClean="0"/>
              <a:t> that you would like to see discussed at an MA </a:t>
            </a:r>
            <a:r>
              <a:rPr lang="en-US" sz="2400" dirty="0"/>
              <a:t>APCD or Case Mix </a:t>
            </a:r>
            <a:r>
              <a:rPr lang="en-US" sz="2400" dirty="0" smtClean="0"/>
              <a:t>workgroup, contact </a:t>
            </a:r>
            <a:r>
              <a:rPr lang="en-US" sz="2400" dirty="0"/>
              <a:t>Adam Tapply [adam.tapply@state.ma.us</a:t>
            </a:r>
            <a:r>
              <a:rPr lang="en-US" sz="2400" dirty="0" smtClean="0"/>
              <a:t>]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If you are interested in </a:t>
            </a:r>
            <a:r>
              <a:rPr lang="en-US" sz="2400" b="1" dirty="0"/>
              <a:t>PRESENTING</a:t>
            </a:r>
            <a:r>
              <a:rPr lang="en-US" sz="2400" dirty="0"/>
              <a:t> at an MA APCD or Case Mix </a:t>
            </a:r>
            <a:r>
              <a:rPr lang="en-US" sz="2400" dirty="0" smtClean="0"/>
              <a:t>workgroup, contact </a:t>
            </a:r>
            <a:r>
              <a:rPr lang="en-US" sz="2400" dirty="0"/>
              <a:t>Adam Tapply [adam.tapply@state.ma.us]</a:t>
            </a:r>
          </a:p>
          <a:p>
            <a:pPr lvl="1" algn="l"/>
            <a:r>
              <a:rPr lang="en-US" sz="2000" dirty="0" smtClean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present </a:t>
            </a:r>
            <a:r>
              <a:rPr lang="en-US" sz="2000" dirty="0">
                <a:solidFill>
                  <a:srgbClr val="0043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remotely from your own office, or in-person at CHIA.</a:t>
            </a:r>
          </a:p>
          <a:p>
            <a:pPr lvl="0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 APCD Release 6.0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Release 6.0 is available NOW – started shipping data to applicants earlier this month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Encompasses </a:t>
            </a:r>
            <a:r>
              <a:rPr lang="en-US" sz="2400" dirty="0"/>
              <a:t>data from January 2012 – December 2016 with six months of claim </a:t>
            </a:r>
            <a:r>
              <a:rPr lang="en-US" sz="2400" dirty="0" smtClean="0"/>
              <a:t>runout</a:t>
            </a:r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form has been updated</a:t>
            </a:r>
          </a:p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here: 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www.chiamass.gov/application-documents</a:t>
            </a:r>
            <a:r>
              <a:rPr 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9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MA APCD Release 6.0 Highlights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500" b="1" u="sng" dirty="0" smtClean="0"/>
              <a:t>New </a:t>
            </a:r>
            <a:r>
              <a:rPr lang="en-US" sz="25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Member Enterprise ID </a:t>
            </a:r>
            <a:r>
              <a:rPr lang="en-US" sz="2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(MEID</a:t>
            </a:r>
            <a:r>
              <a:rPr lang="en-US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500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Data Management (MDM) approach updated to work with hashed patient information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Nickname processing for first names (Joe, Joseph)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NYSIIS phonetic processing for last names (Smith, Smyth)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the Pharmacy Benefit Manager data from the MDM process to decrease the duplication of member data by upwards of 40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additional carriers added to the claims versioning</a:t>
            </a:r>
          </a:p>
          <a:p>
            <a:pPr lvl="0"/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Years of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longer required to check any boxes on the application form for future years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List the years you would like to request and we will fulfill all years available with the current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request future years of data (no longer limited to the upcoming 5 years), just click the box for “Subscription”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" y="4333601"/>
            <a:ext cx="7115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5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Summarized Data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CHIA has updated our </a:t>
            </a:r>
            <a:r>
              <a:rPr lang="en-US" dirty="0" smtClean="0">
                <a:hlinkClick r:id="rId3"/>
              </a:rPr>
              <a:t>Data Release Regulations</a:t>
            </a:r>
            <a:r>
              <a:rPr lang="en-US" dirty="0" smtClean="0"/>
              <a:t> to allow for </a:t>
            </a:r>
            <a:r>
              <a:rPr lang="en-US" b="1" i="1" dirty="0"/>
              <a:t>S</a:t>
            </a:r>
            <a:r>
              <a:rPr lang="en-US" b="1" i="1" dirty="0" smtClean="0"/>
              <a:t>ummarized </a:t>
            </a:r>
            <a:r>
              <a:rPr lang="en-US" b="1" i="1" dirty="0"/>
              <a:t>D</a:t>
            </a:r>
            <a:r>
              <a:rPr lang="en-US" b="1" i="1" dirty="0" smtClean="0"/>
              <a:t>ata Reports</a:t>
            </a:r>
            <a:r>
              <a:rPr lang="en-US" sz="1600" b="1" dirty="0" smtClean="0"/>
              <a:t>		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Will contain only aggregate data (data summaries) and De-identified Data, sourced from MA APCD and Case Mix data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Summarized Data Reports include: counts; totals; rates per thousand; index values; and other standardized metrics. </a:t>
            </a:r>
            <a:endParaRPr lang="en-U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subject to CHIA’s cell suppression policy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cell less than 11 will be displayed)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form can be found on the MA APCD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Documents page: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www.chiamass.gov/application-documents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3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Summarized Data Reports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determining whether to compile such a report, CHIA will consider the </a:t>
            </a:r>
            <a:r>
              <a:rPr lang="en-US" b="1" dirty="0"/>
              <a:t>public interest served</a:t>
            </a:r>
            <a:r>
              <a:rPr lang="en-US" dirty="0"/>
              <a:t>, the </a:t>
            </a:r>
            <a:r>
              <a:rPr lang="en-US" b="1" dirty="0"/>
              <a:t>availability of its resources</a:t>
            </a:r>
            <a:r>
              <a:rPr lang="en-US" dirty="0"/>
              <a:t>, the </a:t>
            </a:r>
            <a:r>
              <a:rPr lang="en-US" b="1" dirty="0"/>
              <a:t>complexity</a:t>
            </a:r>
            <a:r>
              <a:rPr lang="en-US" dirty="0"/>
              <a:t> of the request, and </a:t>
            </a:r>
            <a:r>
              <a:rPr lang="en-US" b="1" dirty="0"/>
              <a:t>privacy </a:t>
            </a:r>
            <a:r>
              <a:rPr lang="en-US" b="1" dirty="0" smtClean="0"/>
              <a:t>concerns</a:t>
            </a:r>
            <a:r>
              <a:rPr lang="en-US" dirty="0" smtClean="0"/>
              <a:t> (i.e</a:t>
            </a:r>
            <a:r>
              <a:rPr lang="en-US" dirty="0"/>
              <a:t>. that there is no more than a minimal risk to individual privacy in the public release of the </a:t>
            </a:r>
            <a:r>
              <a:rPr lang="en-US" dirty="0" smtClean="0"/>
              <a:t>report)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Submit the request via a new form (to be published after the revised regulation goes into effect.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2"/>
                </a:solidFill>
              </a:rPr>
              <a:t>Data Use Agreement and Data Management Plan not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Executive Director </a:t>
            </a:r>
            <a:r>
              <a:rPr lang="en-US" dirty="0" smtClean="0"/>
              <a:t>(or </a:t>
            </a:r>
            <a:r>
              <a:rPr lang="en-US" dirty="0"/>
              <a:t>his/her </a:t>
            </a:r>
            <a:r>
              <a:rPr lang="en-US" dirty="0" smtClean="0"/>
              <a:t>designee) </a:t>
            </a:r>
            <a:r>
              <a:rPr lang="en-US" dirty="0"/>
              <a:t>will approve or deny such requests.  Such approval/denial is final and not subject to further review or </a:t>
            </a:r>
            <a:r>
              <a:rPr lang="en-US" dirty="0" smtClean="0"/>
              <a:t>appeal.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support/production fee of $140/hour will be charged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613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Publications Using CHIA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895499"/>
            <a:ext cx="5669579" cy="41188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 APCD and Case Mix websites now have galleries highlighting research completed by previous applicants for CHIA data using MA APCD and Case Mix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you would like to be included in the list, please send the publication citation and/or hyperlink to the publication to </a:t>
            </a:r>
            <a:r>
              <a:rPr lang="en-US" dirty="0" smtClean="0">
                <a:hlinkClick r:id="rId3"/>
              </a:rPr>
              <a:t>Adam.Tapply@state.ma.us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These lists will be updated continually and will contain links to requestor’s original application form on the public comment page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12" y="1895499"/>
            <a:ext cx="2688588" cy="430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0" y="5748832"/>
            <a:ext cx="1765425" cy="376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8064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IT Januar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ntent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 January 2014.potx</Template>
  <TotalTime>21656</TotalTime>
  <Words>1495</Words>
  <Application>Microsoft Office PowerPoint</Application>
  <PresentationFormat>On-screen Show (4:3)</PresentationFormat>
  <Paragraphs>229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content option A</vt:lpstr>
      <vt:lpstr>HIT January 2014</vt:lpstr>
      <vt:lpstr>1_content option A</vt:lpstr>
      <vt:lpstr>Office Theme</vt:lpstr>
      <vt:lpstr>1_Office Theme</vt:lpstr>
      <vt:lpstr>MA Center for Health Information &amp; Analysis  Case Mix User Workgroup</vt:lpstr>
      <vt:lpstr>Agenda</vt:lpstr>
      <vt:lpstr>Case Mix FY17 Release Calendar</vt:lpstr>
      <vt:lpstr>MA APCD Release 6.0</vt:lpstr>
      <vt:lpstr>MA APCD Release 6.0 Highlights</vt:lpstr>
      <vt:lpstr>Future Years of Data</vt:lpstr>
      <vt:lpstr>Summarized Data Reports</vt:lpstr>
      <vt:lpstr>Summarized Data Reports</vt:lpstr>
      <vt:lpstr>Publications Using CHIA Data</vt:lpstr>
      <vt:lpstr>Question: CHIA has included AHRQ Clinical Classification Software (CCS) codes for grouping outpatient ED visits in past releases. How can researchers obtain this data in the future?</vt:lpstr>
      <vt:lpstr>Question: I am using ED Visit Data to study visits related to tobacco use. Are  there major changes in tobacco coding between ICD-9-CM and ICD-10-CM? </vt:lpstr>
      <vt:lpstr> QUESTIONS?</vt:lpstr>
      <vt:lpstr>GUEST PRESENTATION</vt:lpstr>
      <vt:lpstr>Regionalization of Definitive Pediatric Hospital 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  urbano.franca@childrens.harvard.edu </vt:lpstr>
      <vt:lpstr>References:  França UL, McManus ML. Transfer frequency as a measure of hospital capability and regionalization. Health Serv. Res. 2017;52(6):2237–2255  França UL, McManus ML. Availability of definitive hospital care for children. JAMA Pediatr. 2017;171(9):e171096  França UL, McManus ML. Trends in Regionalization of Hospital Care for Common Pediatric Conditions. Pediatrics. 2018; 141(1):e20171940  Gattu  RK, Teshome  G, Cai  L, Wright  C, Lichenstein  R.  Interhospital pediatric patient transfers: factors influencing rapid disposition after transfer.  Pediatr Emerg Care. 2014;30(1):26-30.  Horeczko  T, Marcin  JP, Kahn  JM, Sapien  RE; Consortium of Regionalization Efforts in Emergency Medical Services for Children (CORE-EMSC).  Urban and rural patterns in emergent pediatric transfer: a call for regionalization.  J Rural Health. 2014;30(3):252-258.  Klein  MD; Surgical Advisory Panel, American Academy of Pediatrics.  Referral to pediatric surgical specialists.  Pediatrics. 2014;133(2):350-356.  Li  J, Monuteaux  MC, Bachur  RG.  Interfacility transfers of noncritically ill children to academic pediatric emergency departments.  Pediatrics. 2012;130(1):83-92.  Lorch  SA, Myers  S, Carr  B.  The regionalization of pediatric health care.  Pediatrics. 2010;126(6):1182-1190.  Lorch  SA.  Ensuring access to the appropriate health care professionals: regionalization and centralization of care in a new era of health care financing and delivery.  JAMA Pediatr. 2015;169(1):11-12.  Rosenthal  JL, Hilton  JF, Teufel  RJ  II, Romano  PS, Kaiser  SV, Okumura  MJ.  Profiling interfacility transfers for hospitalized pediatric patients.  Hosp Pediatr. 2016;6(6):345-353.  </vt:lpstr>
      <vt:lpstr>Questions?</vt:lpstr>
      <vt:lpstr>Where can I find old User Workgroup presentations?</vt:lpstr>
      <vt:lpstr>Call for Topics and Presenters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 Team Meeting</dc:title>
  <dc:creator>Bob Kramer</dc:creator>
  <cp:lastModifiedBy>Vogel, Rick</cp:lastModifiedBy>
  <cp:revision>454</cp:revision>
  <cp:lastPrinted>2018-02-27T19:34:07Z</cp:lastPrinted>
  <dcterms:created xsi:type="dcterms:W3CDTF">2014-04-22T00:14:56Z</dcterms:created>
  <dcterms:modified xsi:type="dcterms:W3CDTF">2018-02-28T16:08:24Z</dcterms:modified>
</cp:coreProperties>
</file>