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696" r:id="rId2"/>
  </p:sldMasterIdLst>
  <p:notesMasterIdLst>
    <p:notesMasterId r:id="rId16"/>
  </p:notesMasterIdLst>
  <p:handoutMasterIdLst>
    <p:handoutMasterId r:id="rId17"/>
  </p:handoutMasterIdLst>
  <p:sldIdLst>
    <p:sldId id="259" r:id="rId3"/>
    <p:sldId id="274" r:id="rId4"/>
    <p:sldId id="320" r:id="rId5"/>
    <p:sldId id="321" r:id="rId6"/>
    <p:sldId id="324" r:id="rId7"/>
    <p:sldId id="325" r:id="rId8"/>
    <p:sldId id="327" r:id="rId9"/>
    <p:sldId id="318" r:id="rId10"/>
    <p:sldId id="329" r:id="rId11"/>
    <p:sldId id="331" r:id="rId12"/>
    <p:sldId id="306" r:id="rId13"/>
    <p:sldId id="328" r:id="rId14"/>
    <p:sldId id="319" r:id="rId1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66A"/>
    <a:srgbClr val="0054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23"/>
    <p:restoredTop sz="94731"/>
  </p:normalViewPr>
  <p:slideViewPr>
    <p:cSldViewPr snapToGrid="0" snapToObjects="1" showGuides="1">
      <p:cViewPr varScale="1">
        <p:scale>
          <a:sx n="49" d="100"/>
          <a:sy n="49" d="100"/>
        </p:scale>
        <p:origin x="-1124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Table 1. FY2008</a:t>
            </a:r>
            <a:r>
              <a:rPr lang="en-US" sz="1400" baseline="0" dirty="0" smtClean="0"/>
              <a:t> to FY2017 Inpatient Hospital Discharges with Sex Unknown</a:t>
            </a:r>
            <a:endParaRPr lang="en-US" sz="1400" dirty="0"/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Unknowns</c:v>
                </c:pt>
              </c:strCache>
            </c:strRef>
          </c:tx>
          <c:invertIfNegative val="0"/>
          <c:cat>
            <c:strRef>
              <c:f>Sheet1!$A$2:$A$11</c:f>
              <c:strCache>
                <c:ptCount val="10"/>
                <c:pt idx="0">
                  <c:v>FY2008</c:v>
                </c:pt>
                <c:pt idx="1">
                  <c:v>FY2009</c:v>
                </c:pt>
                <c:pt idx="2">
                  <c:v>FY2010</c:v>
                </c:pt>
                <c:pt idx="3">
                  <c:v>FY2011</c:v>
                </c:pt>
                <c:pt idx="4">
                  <c:v>FY2012</c:v>
                </c:pt>
                <c:pt idx="5">
                  <c:v>FY2013</c:v>
                </c:pt>
                <c:pt idx="6">
                  <c:v>FY2014</c:v>
                </c:pt>
                <c:pt idx="7">
                  <c:v>FY2015</c:v>
                </c:pt>
                <c:pt idx="8">
                  <c:v>FY2016</c:v>
                </c:pt>
                <c:pt idx="9">
                  <c:v>FY2017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</c:v>
                </c:pt>
                <c:pt idx="1">
                  <c:v>9</c:v>
                </c:pt>
                <c:pt idx="2">
                  <c:v>5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7</c:v>
                </c:pt>
                <c:pt idx="7">
                  <c:v>8</c:v>
                </c:pt>
                <c:pt idx="8">
                  <c:v>6</c:v>
                </c:pt>
                <c:pt idx="9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Newborn Unknowns</c:v>
                </c:pt>
              </c:strCache>
            </c:strRef>
          </c:tx>
          <c:invertIfNegative val="0"/>
          <c:cat>
            <c:strRef>
              <c:f>Sheet1!$A$2:$A$11</c:f>
              <c:strCache>
                <c:ptCount val="10"/>
                <c:pt idx="0">
                  <c:v>FY2008</c:v>
                </c:pt>
                <c:pt idx="1">
                  <c:v>FY2009</c:v>
                </c:pt>
                <c:pt idx="2">
                  <c:v>FY2010</c:v>
                </c:pt>
                <c:pt idx="3">
                  <c:v>FY2011</c:v>
                </c:pt>
                <c:pt idx="4">
                  <c:v>FY2012</c:v>
                </c:pt>
                <c:pt idx="5">
                  <c:v>FY2013</c:v>
                </c:pt>
                <c:pt idx="6">
                  <c:v>FY2014</c:v>
                </c:pt>
                <c:pt idx="7">
                  <c:v>FY2015</c:v>
                </c:pt>
                <c:pt idx="8">
                  <c:v>FY2016</c:v>
                </c:pt>
                <c:pt idx="9">
                  <c:v>FY2017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47</c:v>
                </c:pt>
                <c:pt idx="1">
                  <c:v>47</c:v>
                </c:pt>
                <c:pt idx="2">
                  <c:v>46</c:v>
                </c:pt>
                <c:pt idx="3">
                  <c:v>45</c:v>
                </c:pt>
                <c:pt idx="4">
                  <c:v>35</c:v>
                </c:pt>
                <c:pt idx="5">
                  <c:v>17</c:v>
                </c:pt>
                <c:pt idx="6">
                  <c:v>22</c:v>
                </c:pt>
                <c:pt idx="7">
                  <c:v>23</c:v>
                </c:pt>
                <c:pt idx="8">
                  <c:v>20</c:v>
                </c:pt>
                <c:pt idx="9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6482176"/>
        <c:axId val="6483968"/>
      </c:barChart>
      <c:catAx>
        <c:axId val="648217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800" baseline="0"/>
            </a:pPr>
            <a:endParaRPr lang="en-US"/>
          </a:p>
        </c:txPr>
        <c:crossAx val="6483968"/>
        <c:crosses val="autoZero"/>
        <c:auto val="1"/>
        <c:lblAlgn val="ctr"/>
        <c:lblOffset val="100"/>
        <c:noMultiLvlLbl val="0"/>
      </c:catAx>
      <c:valAx>
        <c:axId val="648396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 baseline="0"/>
            </a:pPr>
            <a:endParaRPr lang="en-US"/>
          </a:p>
        </c:txPr>
        <c:crossAx val="6482176"/>
        <c:crosses val="autoZero"/>
        <c:crossBetween val="between"/>
        <c:majorUnit val="10"/>
      </c:valAx>
    </c:plotArea>
    <c:legend>
      <c:legendPos val="b"/>
      <c:layout/>
      <c:overlay val="0"/>
      <c:txPr>
        <a:bodyPr/>
        <a:lstStyle/>
        <a:p>
          <a:pPr>
            <a:defRPr sz="1200" baseline="0"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Table 2. FY2008</a:t>
            </a:r>
            <a:r>
              <a:rPr lang="en-US" sz="1400" baseline="0" dirty="0" smtClean="0"/>
              <a:t> to FY2017 Outpatient ED Visits with  Sex Unknown</a:t>
            </a:r>
            <a:endParaRPr lang="en-US" sz="1400" dirty="0"/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Unknowns</c:v>
                </c:pt>
              </c:strCache>
            </c:strRef>
          </c:tx>
          <c:invertIfNegative val="0"/>
          <c:cat>
            <c:strRef>
              <c:f>Sheet1!$A$2:$A$11</c:f>
              <c:strCache>
                <c:ptCount val="10"/>
                <c:pt idx="0">
                  <c:v>FY2008</c:v>
                </c:pt>
                <c:pt idx="1">
                  <c:v>FY2009</c:v>
                </c:pt>
                <c:pt idx="2">
                  <c:v>FY2010</c:v>
                </c:pt>
                <c:pt idx="3">
                  <c:v>FY2011</c:v>
                </c:pt>
                <c:pt idx="4">
                  <c:v>FY2012</c:v>
                </c:pt>
                <c:pt idx="5">
                  <c:v>FY2013</c:v>
                </c:pt>
                <c:pt idx="6">
                  <c:v>FY2014</c:v>
                </c:pt>
                <c:pt idx="7">
                  <c:v>FY2015</c:v>
                </c:pt>
                <c:pt idx="8">
                  <c:v>FY2016</c:v>
                </c:pt>
                <c:pt idx="9">
                  <c:v>FY2017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60</c:v>
                </c:pt>
                <c:pt idx="1">
                  <c:v>50</c:v>
                </c:pt>
                <c:pt idx="2">
                  <c:v>49</c:v>
                </c:pt>
                <c:pt idx="3">
                  <c:v>34</c:v>
                </c:pt>
                <c:pt idx="4">
                  <c:v>22</c:v>
                </c:pt>
                <c:pt idx="5">
                  <c:v>10</c:v>
                </c:pt>
                <c:pt idx="6">
                  <c:v>24</c:v>
                </c:pt>
                <c:pt idx="7">
                  <c:v>59</c:v>
                </c:pt>
                <c:pt idx="8">
                  <c:v>27</c:v>
                </c:pt>
                <c:pt idx="9">
                  <c:v>38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Newborn Unknowns</c:v>
                </c:pt>
              </c:strCache>
            </c:strRef>
          </c:tx>
          <c:invertIfNegative val="0"/>
          <c:cat>
            <c:strRef>
              <c:f>Sheet1!$A$2:$A$11</c:f>
              <c:strCache>
                <c:ptCount val="10"/>
                <c:pt idx="0">
                  <c:v>FY2008</c:v>
                </c:pt>
                <c:pt idx="1">
                  <c:v>FY2009</c:v>
                </c:pt>
                <c:pt idx="2">
                  <c:v>FY2010</c:v>
                </c:pt>
                <c:pt idx="3">
                  <c:v>FY2011</c:v>
                </c:pt>
                <c:pt idx="4">
                  <c:v>FY2012</c:v>
                </c:pt>
                <c:pt idx="5">
                  <c:v>FY2013</c:v>
                </c:pt>
                <c:pt idx="6">
                  <c:v>FY2014</c:v>
                </c:pt>
                <c:pt idx="7">
                  <c:v>FY2015</c:v>
                </c:pt>
                <c:pt idx="8">
                  <c:v>FY2016</c:v>
                </c:pt>
                <c:pt idx="9">
                  <c:v>FY2017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5</c:v>
                </c:pt>
                <c:pt idx="4">
                  <c:v>4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6877952"/>
        <c:axId val="6879488"/>
      </c:barChart>
      <c:catAx>
        <c:axId val="687795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800" baseline="0"/>
            </a:pPr>
            <a:endParaRPr lang="en-US"/>
          </a:p>
        </c:txPr>
        <c:crossAx val="6879488"/>
        <c:crosses val="autoZero"/>
        <c:auto val="1"/>
        <c:lblAlgn val="ctr"/>
        <c:lblOffset val="100"/>
        <c:noMultiLvlLbl val="0"/>
      </c:catAx>
      <c:valAx>
        <c:axId val="687948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 baseline="0"/>
            </a:pPr>
            <a:endParaRPr lang="en-US"/>
          </a:p>
        </c:txPr>
        <c:crossAx val="6877952"/>
        <c:crosses val="autoZero"/>
        <c:crossBetween val="between"/>
        <c:majorUnit val="10"/>
      </c:valAx>
    </c:plotArea>
    <c:legend>
      <c:legendPos val="b"/>
      <c:layout/>
      <c:overlay val="0"/>
      <c:txPr>
        <a:bodyPr/>
        <a:lstStyle/>
        <a:p>
          <a:pPr>
            <a:defRPr sz="1200" baseline="0"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Figure</a:t>
            </a:r>
            <a:r>
              <a:rPr lang="en-US" sz="1400" baseline="0" dirty="0" smtClean="0"/>
              <a:t> 2. FY2012 to FY2017 Inpatient Transplant Discharges* by Organ </a:t>
            </a:r>
            <a:endParaRPr lang="en-US" sz="1400" dirty="0"/>
          </a:p>
        </c:rich>
      </c:tx>
      <c:layout>
        <c:manualLayout>
          <c:xMode val="edge"/>
          <c:yMode val="edge"/>
          <c:x val="4.8795954398223144E-2"/>
          <c:y val="4.658983216654948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Heart transplant or implant of heart assist system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strRef>
              <c:f>Sheet1!$B$1:$G$1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119</c:v>
                </c:pt>
                <c:pt idx="1">
                  <c:v>156</c:v>
                </c:pt>
                <c:pt idx="2">
                  <c:v>176</c:v>
                </c:pt>
                <c:pt idx="3">
                  <c:v>199</c:v>
                </c:pt>
                <c:pt idx="4">
                  <c:v>259</c:v>
                </c:pt>
                <c:pt idx="5">
                  <c:v>259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Kidney transplant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strRef>
              <c:f>Sheet1!$B$1:$G$1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368</c:v>
                </c:pt>
                <c:pt idx="1">
                  <c:v>390</c:v>
                </c:pt>
                <c:pt idx="2">
                  <c:v>439</c:v>
                </c:pt>
                <c:pt idx="3">
                  <c:v>403</c:v>
                </c:pt>
                <c:pt idx="4">
                  <c:v>471</c:v>
                </c:pt>
                <c:pt idx="5">
                  <c:v>435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Liver &amp;/or instestinal transplant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strRef>
              <c:f>Sheet1!$B$1:$G$1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0">
                  <c:v>195</c:v>
                </c:pt>
                <c:pt idx="1">
                  <c:v>194</c:v>
                </c:pt>
                <c:pt idx="2">
                  <c:v>178</c:v>
                </c:pt>
                <c:pt idx="3">
                  <c:v>200</c:v>
                </c:pt>
                <c:pt idx="4">
                  <c:v>271</c:v>
                </c:pt>
                <c:pt idx="5">
                  <c:v>283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Lung transplant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strRef>
              <c:f>Sheet1!$B$1:$G$1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strCache>
            </c:strRef>
          </c:cat>
          <c:val>
            <c:numRef>
              <c:f>Sheet1!$B$5:$G$5</c:f>
              <c:numCache>
                <c:formatCode>General</c:formatCode>
                <c:ptCount val="6"/>
                <c:pt idx="0">
                  <c:v>30</c:v>
                </c:pt>
                <c:pt idx="1">
                  <c:v>32</c:v>
                </c:pt>
                <c:pt idx="2">
                  <c:v>32</c:v>
                </c:pt>
                <c:pt idx="3">
                  <c:v>21</c:v>
                </c:pt>
                <c:pt idx="4">
                  <c:v>59</c:v>
                </c:pt>
                <c:pt idx="5">
                  <c:v>69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21472"/>
        <c:axId val="7323008"/>
      </c:lineChart>
      <c:catAx>
        <c:axId val="732147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en-US"/>
          </a:p>
        </c:txPr>
        <c:crossAx val="7323008"/>
        <c:crosses val="autoZero"/>
        <c:auto val="1"/>
        <c:lblAlgn val="ctr"/>
        <c:lblOffset val="100"/>
        <c:noMultiLvlLbl val="0"/>
      </c:catAx>
      <c:valAx>
        <c:axId val="732300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en-US"/>
          </a:p>
        </c:txPr>
        <c:crossAx val="732147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100" baseline="0"/>
          </a:pPr>
          <a:endParaRPr lang="en-US"/>
        </a:p>
      </c:txPr>
    </c:legend>
    <c:plotVisOnly val="1"/>
    <c:dispBlanksAs val="gap"/>
    <c:showDLblsOverMax val="0"/>
  </c:chart>
  <c:spPr>
    <a:ln w="9525">
      <a:solidFill>
        <a:schemeClr val="accent1">
          <a:shade val="50000"/>
        </a:schemeClr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aseline="0"/>
            </a:pPr>
            <a:r>
              <a:rPr lang="en-US" sz="1400" baseline="0" dirty="0" smtClean="0"/>
              <a:t>Figure 1. FY2012 to 2017 Inpatient </a:t>
            </a:r>
          </a:p>
          <a:p>
            <a:pPr>
              <a:defRPr sz="1000" baseline="0"/>
            </a:pPr>
            <a:r>
              <a:rPr lang="en-US" sz="1400" baseline="0" dirty="0" smtClean="0"/>
              <a:t>Organ  Transplant Discharges* </a:t>
            </a:r>
            <a:endParaRPr lang="en-US" sz="1400" baseline="0" dirty="0"/>
          </a:p>
        </c:rich>
      </c:tx>
      <c:layout>
        <c:manualLayout>
          <c:xMode val="edge"/>
          <c:yMode val="edge"/>
          <c:x val="7.3884462379330468E-2"/>
          <c:y val="4.7933533618235206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Organ Transplants</c:v>
                </c:pt>
              </c:strCache>
            </c:strRef>
          </c:tx>
          <c:invertIfNegative val="0"/>
          <c:dPt>
            <c:idx val="5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trendline>
            <c:trendlineType val="linear"/>
            <c:dispRSqr val="0"/>
            <c:dispEq val="0"/>
          </c:trendline>
          <c:cat>
            <c:strRef>
              <c:f>Sheet1!$A$2:$A$7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719</c:v>
                </c:pt>
                <c:pt idx="1">
                  <c:v>775</c:v>
                </c:pt>
                <c:pt idx="2">
                  <c:v>830</c:v>
                </c:pt>
                <c:pt idx="3">
                  <c:v>828</c:v>
                </c:pt>
                <c:pt idx="4">
                  <c:v>1064</c:v>
                </c:pt>
                <c:pt idx="5">
                  <c:v>1051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331008"/>
        <c:axId val="88332544"/>
      </c:barChart>
      <c:catAx>
        <c:axId val="883310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en-US"/>
          </a:p>
        </c:txPr>
        <c:crossAx val="88332544"/>
        <c:crosses val="autoZero"/>
        <c:auto val="1"/>
        <c:lblAlgn val="ctr"/>
        <c:lblOffset val="100"/>
        <c:noMultiLvlLbl val="0"/>
      </c:catAx>
      <c:valAx>
        <c:axId val="88332544"/>
        <c:scaling>
          <c:orientation val="minMax"/>
          <c:min val="5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en-US"/>
          </a:p>
        </c:txPr>
        <c:crossAx val="88331008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64B5B5A-35CA-47A7-A939-85D0392BE8B0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7A031CC-D268-4AB4-ADE9-6A894518A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819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38486FE-A5DD-4311-AFBA-6655621CCDF4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EC809B1-F9BB-4DFF-A65F-C33C0E523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38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809B1-F9BB-4DFF-A65F-C33C0E523A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289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977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122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1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0090-9F5E-4AC8-8CD1-A0762CB315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23BD-C9B5-4F40-BD27-8761081B28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638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0090-9F5E-4AC8-8CD1-A0762CB315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23BD-C9B5-4F40-BD27-8761081B28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963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0090-9F5E-4AC8-8CD1-A0762CB315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23BD-C9B5-4F40-BD27-8761081B28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72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0090-9F5E-4AC8-8CD1-A0762CB315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23BD-C9B5-4F40-BD27-8761081B28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5037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0090-9F5E-4AC8-8CD1-A0762CB315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23BD-C9B5-4F40-BD27-8761081B28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677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0090-9F5E-4AC8-8CD1-A0762CB315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23BD-C9B5-4F40-BD27-8761081B28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595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0090-9F5E-4AC8-8CD1-A0762CB315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23BD-C9B5-4F40-BD27-8761081B28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2847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0090-9F5E-4AC8-8CD1-A0762CB315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23BD-C9B5-4F40-BD27-8761081B28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115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296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0090-9F5E-4AC8-8CD1-A0762CB315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23BD-C9B5-4F40-BD27-8761081B28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1105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0090-9F5E-4AC8-8CD1-A0762CB315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23BD-C9B5-4F40-BD27-8761081B28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3992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0090-9F5E-4AC8-8CD1-A0762CB315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23BD-C9B5-4F40-BD27-8761081B28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032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59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44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724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976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09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90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70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19084-C52A-F94C-A0C4-07451512D6CE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A6123-CB18-7F45-A55A-50B480F99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08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B330090-9F5E-4AC8-8CD1-A0762CB315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DF923BD-C9B5-4F40-BD27-8761081B28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354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://www.chiamass.gov/ma-apcd-and-case-mix-user-workgroup-information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casemix.data@state.ma.us" TargetMode="External"/><Relationship Id="rId2" Type="http://schemas.openxmlformats.org/officeDocument/2006/relationships/hyperlink" Target="mailto:apcd.data@state.ma.u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amass.gov/application-documents" TargetMode="External"/><Relationship Id="rId2" Type="http://schemas.openxmlformats.org/officeDocument/2006/relationships/hyperlink" Target="http://www.chiamass.gov/ma-apcd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hyperlink" Target="http://www.chiamass.gov/ma-apcd-and-case-mix-user-workgroup-information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1561229"/>
            <a:ext cx="7772400" cy="14255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2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Case Mix user workgroup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685799" y="5698557"/>
            <a:ext cx="7626781" cy="5222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Tx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kern="0" spc="200" dirty="0" smtClean="0">
                <a:solidFill>
                  <a:schemeClr val="accent4"/>
                </a:solidFill>
                <a:latin typeface="Arial Narrow" charset="0"/>
                <a:ea typeface="Arial Narrow" charset="0"/>
                <a:cs typeface="Arial Narrow" charset="0"/>
              </a:rPr>
              <a:t>CENTER FOR HEALTH INFORMATION AND ANALYSIS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3375025"/>
            <a:ext cx="7772400" cy="14255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2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>
              <a:lnSpc>
                <a:spcPct val="130000"/>
              </a:lnSpc>
            </a:pPr>
            <a:r>
              <a:rPr lang="en-US" sz="1800" b="0" cap="none" spc="20" dirty="0" smtClean="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rPr>
              <a:t>Adam Tapply (Manager of Accounts)</a:t>
            </a:r>
          </a:p>
          <a:p>
            <a:pPr>
              <a:lnSpc>
                <a:spcPct val="130000"/>
              </a:lnSpc>
            </a:pPr>
            <a:r>
              <a:rPr lang="en-US" sz="1800" b="0" cap="none" spc="20" dirty="0" smtClean="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rPr>
              <a:t>Sylvia Hobbs (Manager of User Support)</a:t>
            </a:r>
          </a:p>
          <a:p>
            <a:pPr>
              <a:lnSpc>
                <a:spcPct val="130000"/>
              </a:lnSpc>
            </a:pPr>
            <a:r>
              <a:rPr lang="en-US" sz="1800" b="0" cap="none" spc="20" dirty="0" smtClean="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rPr>
              <a:t>February 26, 2019</a:t>
            </a:r>
            <a:endParaRPr lang="en-US" sz="1800" b="0" cap="none" spc="20" dirty="0">
              <a:solidFill>
                <a:schemeClr val="accent4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 descr="CHIAlogoSQ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905" y="5464598"/>
            <a:ext cx="756246" cy="75624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809705" y="3009398"/>
            <a:ext cx="7648495" cy="0"/>
          </a:xfrm>
          <a:prstGeom prst="line">
            <a:avLst/>
          </a:prstGeom>
          <a:ln w="190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38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1341"/>
            <a:ext cx="6815579" cy="465530"/>
          </a:xfrm>
        </p:spPr>
        <p:txBody>
          <a:bodyPr>
            <a:noAutofit/>
          </a:bodyPr>
          <a:lstStyle/>
          <a:p>
            <a:pPr algn="l"/>
            <a:r>
              <a:rPr lang="en-US" sz="1800" b="1" u="sng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Question</a:t>
            </a:r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en-US" sz="18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 CDC and the United </a:t>
            </a:r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Network for Organ </a:t>
            </a:r>
            <a:r>
              <a:rPr lang="en-US" sz="18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Sharing report that organ transplants in the United States have reached a record high. Is the inpatient hospital discharge data showing an increase in organ transplants for Massachusetts?</a:t>
            </a:r>
            <a:endParaRPr lang="en-US" sz="1800" dirty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3356723"/>
              </p:ext>
            </p:extLst>
          </p:nvPr>
        </p:nvGraphicFramePr>
        <p:xfrm>
          <a:off x="4374036" y="2837469"/>
          <a:ext cx="4675695" cy="3271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870188907"/>
              </p:ext>
            </p:extLst>
          </p:nvPr>
        </p:nvGraphicFramePr>
        <p:xfrm>
          <a:off x="75414" y="2856321"/>
          <a:ext cx="4194928" cy="3233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Down Arrow Callout 5"/>
          <p:cNvSpPr/>
          <p:nvPr/>
        </p:nvSpPr>
        <p:spPr>
          <a:xfrm>
            <a:off x="3374797" y="2988297"/>
            <a:ext cx="857838" cy="631595"/>
          </a:xfrm>
          <a:prstGeom prst="downArrowCallout">
            <a:avLst/>
          </a:prstGeom>
          <a:solidFill>
            <a:schemeClr val="accent4">
              <a:lumMod val="7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200" b="1" dirty="0" smtClean="0">
                <a:solidFill>
                  <a:prstClr val="white"/>
                </a:solidFill>
              </a:rPr>
              <a:t>46% Increase</a:t>
            </a:r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25720" y="0"/>
            <a:ext cx="241591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400"/>
            <a:r>
              <a:rPr lang="en-US" sz="2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Organ</a:t>
            </a:r>
          </a:p>
          <a:p>
            <a:pPr algn="ctr" defTabSz="914400"/>
            <a:r>
              <a:rPr lang="en-US" sz="2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transplants</a:t>
            </a:r>
            <a:endParaRPr lang="en-US" sz="28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2523"/>
            <a:ext cx="893660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Yes. Hospital Inpatient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ischarge records with a CMS DRG of transplant discharge were compared from FY2012 through FY2017. Even though there was a 3% decrease in total inpatient discharges from 829,868 in FY2012 to 808,866 in FY2017, there was a 46% increase in the number of transplant related discharges. See Figure 1 below.  The number of heart and lung transplants more than doubled, followed by a 45% increase in liver and/or intestinal transplants. See Figure 2 below.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1657" y="6278252"/>
            <a:ext cx="8521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200" i="1" dirty="0" smtClean="0">
                <a:solidFill>
                  <a:prstClr val="black"/>
                </a:solidFill>
              </a:rPr>
              <a:t>* Note: The counts in Figures 1 and 2 exclude autologous and allogenic bone marrow transplants. The Figure </a:t>
            </a:r>
            <a:r>
              <a:rPr lang="en-US" sz="1200" i="1" smtClean="0">
                <a:solidFill>
                  <a:prstClr val="black"/>
                </a:solidFill>
              </a:rPr>
              <a:t>1 annual </a:t>
            </a:r>
            <a:r>
              <a:rPr lang="en-US" sz="1200" i="1" dirty="0" smtClean="0">
                <a:solidFill>
                  <a:prstClr val="black"/>
                </a:solidFill>
              </a:rPr>
              <a:t>totals include pancreas transplants and the Figure 2 comparison does not due to little variation.</a:t>
            </a:r>
            <a:endParaRPr lang="en-US" sz="12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19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258971" y="1608954"/>
            <a:ext cx="816291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Clr>
                <a:schemeClr val="accent1"/>
              </a:buClr>
              <a:buFont typeface="Wingdings" charset="2"/>
              <a:buChar char="§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://www.chiamass.gov/ma-apcd-and-case-mix-user-workgroup-information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8971" y="296188"/>
            <a:ext cx="8030931" cy="95410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800" b="1" dirty="0" smtClean="0">
                <a:solidFill>
                  <a:srgbClr val="005480"/>
                </a:solidFill>
                <a:latin typeface="Arial"/>
                <a:cs typeface="Arial"/>
              </a:rPr>
              <a:t>Where can I find old User Workgroup Presentations?</a:t>
            </a:r>
            <a:endParaRPr lang="en-US" sz="2800" b="1" dirty="0">
              <a:solidFill>
                <a:srgbClr val="005480"/>
              </a:solidFill>
              <a:latin typeface="Arial"/>
              <a:cs typeface="Arial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63090" y="6405853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0532C6E-236F-4DB2-A3F8-7E6325D185F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56699" y="6405853"/>
            <a:ext cx="647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accent4"/>
                </a:solidFill>
              </a:rPr>
              <a:t>Case Mix User Workgroup|  CHIA User Support |  2/26/19</a:t>
            </a:r>
          </a:p>
        </p:txBody>
      </p:sp>
      <p:pic>
        <p:nvPicPr>
          <p:cNvPr id="10" name="Picture 9" descr="CHIAlogoSQ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881" y="6331113"/>
            <a:ext cx="457200" cy="457200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335171" y="6257470"/>
            <a:ext cx="852170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47867" y="1342570"/>
            <a:ext cx="8521704" cy="0"/>
          </a:xfrm>
          <a:prstGeom prst="line">
            <a:avLst/>
          </a:prstGeom>
          <a:ln w="28575" cmpd="sng">
            <a:solidFill>
              <a:srgbClr val="F79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336" y="2255285"/>
            <a:ext cx="5325233" cy="228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247" y="4685084"/>
            <a:ext cx="2620593" cy="1327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95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258971" y="1608954"/>
            <a:ext cx="816291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Clr>
                <a:schemeClr val="accent1"/>
              </a:buClr>
              <a:buFont typeface="Wingdings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Questions related to MA APCD: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buClr>
                <a:schemeClr val="accent1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apcd.data@state.ma.us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30000"/>
              </a:lnSpc>
              <a:buClr>
                <a:schemeClr val="accent1"/>
              </a:buClr>
              <a:buFont typeface="Wingdings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Questions related to Case Mix: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buClr>
                <a:schemeClr val="accent1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casemix.data@state.ma.us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30000"/>
              </a:lnSpc>
              <a:buClr>
                <a:schemeClr val="accent1"/>
              </a:buClr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buClr>
                <a:schemeClr val="accent1"/>
              </a:buClr>
            </a:pP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REMINDER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Please include your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IRBNet ID#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if you currently have a project using CHIA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data.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buClr>
                <a:schemeClr val="accent1"/>
              </a:buClr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8971" y="727075"/>
            <a:ext cx="8030931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800" b="1" dirty="0" smtClean="0">
                <a:solidFill>
                  <a:srgbClr val="005480"/>
                </a:solidFill>
                <a:latin typeface="Arial"/>
                <a:cs typeface="Arial"/>
              </a:rPr>
              <a:t>Questions?</a:t>
            </a:r>
            <a:endParaRPr lang="en-US" sz="2800" b="1" dirty="0">
              <a:solidFill>
                <a:srgbClr val="005480"/>
              </a:solidFill>
              <a:latin typeface="Arial"/>
              <a:cs typeface="Arial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63090" y="6405853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0532C6E-236F-4DB2-A3F8-7E6325D185F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56699" y="6405853"/>
            <a:ext cx="647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accent4"/>
                </a:solidFill>
              </a:rPr>
              <a:t>Case Mix User Workgroup|  CHIA User Support |  2/26/19</a:t>
            </a:r>
          </a:p>
        </p:txBody>
      </p:sp>
      <p:pic>
        <p:nvPicPr>
          <p:cNvPr id="10" name="Picture 9" descr="CHIAlogoSQ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881" y="6331113"/>
            <a:ext cx="457200" cy="457200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335171" y="6257470"/>
            <a:ext cx="852170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47867" y="1342570"/>
            <a:ext cx="8521704" cy="0"/>
          </a:xfrm>
          <a:prstGeom prst="line">
            <a:avLst/>
          </a:prstGeom>
          <a:ln w="28575" cmpd="sng">
            <a:solidFill>
              <a:srgbClr val="F79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8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258971" y="1608954"/>
            <a:ext cx="8162910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Clr>
                <a:schemeClr val="accent1"/>
              </a:buClr>
            </a:pP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30000"/>
              </a:lnSpc>
              <a:buClr>
                <a:schemeClr val="accent1"/>
              </a:buClr>
              <a:buFont typeface="Wingdings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there is a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TOPIC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that you would like to see discussed at an MA APCD or Case Mix workgroup in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2019,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contact Adam Tapply [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adam.tapply@state.ma.us]</a:t>
            </a:r>
          </a:p>
          <a:p>
            <a:pPr marL="342900" indent="-342900">
              <a:lnSpc>
                <a:spcPct val="130000"/>
              </a:lnSpc>
              <a:buClr>
                <a:schemeClr val="accent1"/>
              </a:buClr>
              <a:buFont typeface="Wingdings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you are interested in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PRESENTING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at an MA APCD or Case Mix workgroup in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2019,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contact Adam Tapply [adam.tapply@state.ma.us]</a:t>
            </a:r>
          </a:p>
          <a:p>
            <a:pPr>
              <a:lnSpc>
                <a:spcPct val="130000"/>
              </a:lnSpc>
              <a:buClr>
                <a:schemeClr val="accent1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You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can present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remotely,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or in-person at CHIA.</a:t>
            </a:r>
          </a:p>
          <a:p>
            <a:pPr marL="342900" indent="-342900">
              <a:lnSpc>
                <a:spcPct val="130000"/>
              </a:lnSpc>
              <a:buClr>
                <a:schemeClr val="accent1"/>
              </a:buClr>
              <a:buFont typeface="Wingdings" charset="2"/>
              <a:buChar char="§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8971" y="727075"/>
            <a:ext cx="8030931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800" b="1" dirty="0" smtClean="0">
                <a:solidFill>
                  <a:srgbClr val="005480"/>
                </a:solidFill>
                <a:latin typeface="Arial"/>
                <a:cs typeface="Arial"/>
              </a:rPr>
              <a:t>Call for Topics and Presenters</a:t>
            </a:r>
            <a:endParaRPr lang="en-US" sz="2800" b="1" dirty="0">
              <a:solidFill>
                <a:srgbClr val="005480"/>
              </a:solidFill>
              <a:latin typeface="Arial"/>
              <a:cs typeface="Arial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63090" y="6405853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0532C6E-236F-4DB2-A3F8-7E6325D185F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56699" y="6405853"/>
            <a:ext cx="647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accent4"/>
                </a:solidFill>
              </a:rPr>
              <a:t>Case Mix User Workgroup|  CHIA User Support |  2/26/19</a:t>
            </a:r>
          </a:p>
        </p:txBody>
      </p:sp>
      <p:pic>
        <p:nvPicPr>
          <p:cNvPr id="10" name="Picture 9" descr="CHIAlogoSQ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881" y="6331113"/>
            <a:ext cx="457200" cy="457200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335171" y="6257470"/>
            <a:ext cx="852170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47867" y="1342570"/>
            <a:ext cx="8521704" cy="0"/>
          </a:xfrm>
          <a:prstGeom prst="line">
            <a:avLst/>
          </a:prstGeom>
          <a:ln w="28575" cmpd="sng">
            <a:solidFill>
              <a:srgbClr val="F79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61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258971" y="1666104"/>
            <a:ext cx="816291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Announcements: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Clr>
                <a:schemeClr val="accent1"/>
              </a:buClr>
              <a:buFont typeface="Wingdings" charset="2"/>
              <a:buChar char="§"/>
            </a:pPr>
            <a:r>
              <a:rPr lang="en-US" sz="2000" dirty="0" smtClean="0">
                <a:latin typeface="Arial"/>
                <a:cs typeface="Arial"/>
              </a:rPr>
              <a:t>Updates on FY17 Case Mix Release</a:t>
            </a:r>
          </a:p>
          <a:p>
            <a:pPr marL="742950" lvl="1" indent="-285750">
              <a:buClr>
                <a:schemeClr val="accent1"/>
              </a:buClr>
              <a:buFont typeface="Wingdings" charset="2"/>
              <a:buChar char="§"/>
            </a:pPr>
            <a:r>
              <a:rPr lang="en-US" sz="2000" dirty="0" smtClean="0">
                <a:latin typeface="Arial"/>
                <a:cs typeface="Arial"/>
              </a:rPr>
              <a:t>Timeline for FY18 Case Mix Release</a:t>
            </a:r>
          </a:p>
          <a:p>
            <a:pPr marL="742950" lvl="1" indent="-285750">
              <a:buClr>
                <a:schemeClr val="accent1"/>
              </a:buClr>
              <a:buFont typeface="Wingdings" charset="2"/>
              <a:buChar char="§"/>
            </a:pPr>
            <a:r>
              <a:rPr lang="en-US" sz="2000" dirty="0" smtClean="0">
                <a:latin typeface="Arial"/>
                <a:cs typeface="Arial"/>
              </a:rPr>
              <a:t>APCD Release 7.0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"/>
                <a:cs typeface="Arial"/>
              </a:rPr>
              <a:t>User Questions:</a:t>
            </a:r>
          </a:p>
          <a:p>
            <a:pPr marL="800100" lvl="1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/>
                <a:cs typeface="Arial"/>
              </a:rPr>
              <a:t>Unknowns in Demographic Fields</a:t>
            </a:r>
          </a:p>
          <a:p>
            <a:pPr marL="800100" lvl="1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/>
                <a:cs typeface="Arial"/>
              </a:rPr>
              <a:t>Organ Transplant Coding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"/>
                <a:cs typeface="Arial"/>
              </a:rPr>
              <a:t>Q&amp;A</a:t>
            </a:r>
            <a:endParaRPr lang="en-US" sz="2000" dirty="0">
              <a:latin typeface="Arial"/>
              <a:cs typeface="Arial"/>
            </a:endParaRPr>
          </a:p>
          <a:p>
            <a:pPr marL="742950" lvl="1" indent="-285750">
              <a:buClr>
                <a:schemeClr val="accent1"/>
              </a:buClr>
              <a:buFont typeface="Wingdings" charset="2"/>
              <a:buChar char="§"/>
            </a:pPr>
            <a:endParaRPr lang="en-US" sz="1000" dirty="0">
              <a:latin typeface="Arial"/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8971" y="724813"/>
            <a:ext cx="8030931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800" b="1" dirty="0" smtClean="0">
                <a:solidFill>
                  <a:srgbClr val="005480"/>
                </a:solidFill>
                <a:latin typeface="Arial"/>
                <a:cs typeface="Arial"/>
              </a:rPr>
              <a:t>Agenda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63090" y="6405853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0532C6E-236F-4DB2-A3F8-7E6325D185F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56699" y="6405853"/>
            <a:ext cx="647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chemeClr val="accent4"/>
                </a:solidFill>
              </a:rPr>
              <a:t>Case Mix User Workgroup|  CHIA User Support |  2/26/19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10" name="Picture 9" descr="CHIAlogoSQ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881" y="6331113"/>
            <a:ext cx="457200" cy="457200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335171" y="6257470"/>
            <a:ext cx="852170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47867" y="1340308"/>
            <a:ext cx="8521704" cy="0"/>
          </a:xfrm>
          <a:prstGeom prst="line">
            <a:avLst/>
          </a:prstGeom>
          <a:ln w="28575" cmpd="sng">
            <a:solidFill>
              <a:srgbClr val="F79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5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258971" y="1666104"/>
            <a:ext cx="816291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*CURRENT* RELEASE TIMEFRAMES FOR EACH FILE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chemeClr val="accent1"/>
              </a:buClr>
              <a:buFont typeface="Wingdings" charset="2"/>
              <a:buChar char="§"/>
            </a:pPr>
            <a:r>
              <a:rPr lang="en-US" sz="2000" dirty="0" smtClean="0">
                <a:latin typeface="Arial"/>
                <a:cs typeface="Arial"/>
              </a:rPr>
              <a:t>Inpatient (HIDD</a:t>
            </a:r>
            <a:r>
              <a:rPr lang="en-US" sz="2000" dirty="0">
                <a:latin typeface="Arial"/>
                <a:cs typeface="Arial"/>
              </a:rPr>
              <a:t>)</a:t>
            </a:r>
            <a:endParaRPr lang="en-US" sz="2000" dirty="0" smtClean="0">
              <a:latin typeface="Arial"/>
              <a:cs typeface="Arial"/>
            </a:endParaRPr>
          </a:p>
          <a:p>
            <a:pPr lvl="1">
              <a:lnSpc>
                <a:spcPct val="150000"/>
              </a:lnSpc>
              <a:buClr>
                <a:schemeClr val="accent1"/>
              </a:buClr>
            </a:pPr>
            <a:r>
              <a:rPr lang="en-US" sz="2000" dirty="0">
                <a:latin typeface="Arial"/>
                <a:cs typeface="Arial"/>
              </a:rPr>
              <a:t>	</a:t>
            </a:r>
            <a:r>
              <a:rPr lang="en-US" b="1" dirty="0" smtClean="0">
                <a:solidFill>
                  <a:srgbClr val="00B050"/>
                </a:solidFill>
                <a:latin typeface="Arial"/>
                <a:cs typeface="Arial"/>
              </a:rPr>
              <a:t>June [Completed]</a:t>
            </a:r>
          </a:p>
          <a:p>
            <a:pPr marL="742950" lvl="1" indent="-285750">
              <a:lnSpc>
                <a:spcPct val="150000"/>
              </a:lnSpc>
              <a:buClr>
                <a:schemeClr val="accent1"/>
              </a:buClr>
              <a:buFont typeface="Wingdings" charset="2"/>
              <a:buChar char="§"/>
            </a:pPr>
            <a:r>
              <a:rPr lang="en-US" sz="2000" dirty="0" smtClean="0">
                <a:latin typeface="Arial"/>
                <a:cs typeface="Arial"/>
              </a:rPr>
              <a:t>Emergency Department (ED)</a:t>
            </a:r>
          </a:p>
          <a:p>
            <a:pPr lvl="1">
              <a:lnSpc>
                <a:spcPct val="150000"/>
              </a:lnSpc>
              <a:buClr>
                <a:schemeClr val="accent1"/>
              </a:buClr>
            </a:pPr>
            <a:r>
              <a:rPr lang="en-US" sz="2000" dirty="0">
                <a:latin typeface="Arial"/>
                <a:cs typeface="Arial"/>
              </a:rPr>
              <a:t>	</a:t>
            </a:r>
            <a:r>
              <a:rPr lang="en-US" b="1" dirty="0" smtClean="0">
                <a:solidFill>
                  <a:srgbClr val="00B050"/>
                </a:solidFill>
                <a:latin typeface="Arial"/>
                <a:cs typeface="Arial"/>
              </a:rPr>
              <a:t>November [Completed]</a:t>
            </a:r>
          </a:p>
          <a:p>
            <a:pPr marL="742950" lvl="1" indent="-285750">
              <a:lnSpc>
                <a:spcPct val="150000"/>
              </a:lnSpc>
              <a:buClr>
                <a:schemeClr val="accent1"/>
              </a:buClr>
              <a:buFont typeface="Wingdings" charset="2"/>
              <a:buChar char="§"/>
            </a:pPr>
            <a:r>
              <a:rPr lang="en-US" sz="2000" dirty="0" smtClean="0">
                <a:latin typeface="Arial"/>
                <a:cs typeface="Arial"/>
              </a:rPr>
              <a:t>Outpatient Observation (OOD)</a:t>
            </a:r>
          </a:p>
          <a:p>
            <a:pPr lvl="1">
              <a:lnSpc>
                <a:spcPct val="150000"/>
              </a:lnSpc>
              <a:buClr>
                <a:schemeClr val="accent1"/>
              </a:buClr>
            </a:pPr>
            <a:r>
              <a:rPr lang="en-US" sz="2000" dirty="0">
                <a:latin typeface="Arial"/>
                <a:cs typeface="Arial"/>
              </a:rPr>
              <a:t>	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February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– </a:t>
            </a:r>
            <a:r>
              <a:rPr lang="en-US" b="1" dirty="0" smtClean="0">
                <a:solidFill>
                  <a:srgbClr val="00B050"/>
                </a:solidFill>
                <a:latin typeface="Arial"/>
                <a:cs typeface="Arial"/>
              </a:rPr>
              <a:t>Fulfilling Now!</a:t>
            </a:r>
          </a:p>
          <a:p>
            <a:pPr lvl="1">
              <a:buClr>
                <a:schemeClr val="accent1"/>
              </a:buClr>
            </a:pPr>
            <a:r>
              <a:rPr lang="en-US" sz="2000" dirty="0">
                <a:latin typeface="Arial"/>
                <a:cs typeface="Arial"/>
              </a:rPr>
              <a:t>	</a:t>
            </a:r>
            <a:endParaRPr lang="en-US" sz="2000" dirty="0" smtClean="0">
              <a:latin typeface="Arial"/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8971" y="724813"/>
            <a:ext cx="8030931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800" b="1" dirty="0" smtClean="0">
                <a:solidFill>
                  <a:srgbClr val="005480"/>
                </a:solidFill>
                <a:latin typeface="Arial"/>
                <a:cs typeface="Arial"/>
              </a:rPr>
              <a:t>Case Mix FY17 Release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63090" y="6405853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0532C6E-236F-4DB2-A3F8-7E6325D185F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56699" y="6405853"/>
            <a:ext cx="647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accent4"/>
                </a:solidFill>
              </a:rPr>
              <a:t>Case Mix User Workgroup|  CHIA User Support |  2/26/19</a:t>
            </a:r>
          </a:p>
        </p:txBody>
      </p:sp>
      <p:pic>
        <p:nvPicPr>
          <p:cNvPr id="10" name="Picture 9" descr="CHIAlogoSQ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881" y="6331113"/>
            <a:ext cx="457200" cy="457200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335171" y="6257470"/>
            <a:ext cx="852170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47867" y="1340308"/>
            <a:ext cx="8521704" cy="0"/>
          </a:xfrm>
          <a:prstGeom prst="line">
            <a:avLst/>
          </a:prstGeom>
          <a:ln w="28575" cmpd="sng">
            <a:solidFill>
              <a:srgbClr val="F79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979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258971" y="1666104"/>
            <a:ext cx="816291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*CURRENT* RELEASE TIMEFRAMES FOR EACH FILE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chemeClr val="accent1"/>
              </a:buClr>
              <a:buFont typeface="Wingdings" charset="2"/>
              <a:buChar char="§"/>
            </a:pPr>
            <a:r>
              <a:rPr lang="en-US" sz="2000" dirty="0" smtClean="0">
                <a:latin typeface="Arial"/>
                <a:cs typeface="Arial"/>
              </a:rPr>
              <a:t>Inpatient (HIDD</a:t>
            </a:r>
            <a:r>
              <a:rPr lang="en-US" sz="2000" dirty="0">
                <a:latin typeface="Arial"/>
                <a:cs typeface="Arial"/>
              </a:rPr>
              <a:t>)</a:t>
            </a:r>
            <a:endParaRPr lang="en-US" sz="2000" dirty="0" smtClean="0">
              <a:latin typeface="Arial"/>
              <a:cs typeface="Arial"/>
            </a:endParaRPr>
          </a:p>
          <a:p>
            <a:pPr lvl="1">
              <a:lnSpc>
                <a:spcPct val="150000"/>
              </a:lnSpc>
              <a:buClr>
                <a:schemeClr val="accent1"/>
              </a:buClr>
            </a:pPr>
            <a:r>
              <a:rPr lang="en-US" sz="2000" dirty="0">
                <a:latin typeface="Arial"/>
                <a:cs typeface="Arial"/>
              </a:rPr>
              <a:t>	</a:t>
            </a:r>
            <a:r>
              <a:rPr lang="en-US" b="1" dirty="0" smtClean="0">
                <a:solidFill>
                  <a:srgbClr val="00B050"/>
                </a:solidFill>
                <a:latin typeface="Arial"/>
                <a:cs typeface="Arial"/>
              </a:rPr>
              <a:t>June</a:t>
            </a:r>
          </a:p>
          <a:p>
            <a:pPr marL="742950" lvl="1" indent="-285750">
              <a:lnSpc>
                <a:spcPct val="150000"/>
              </a:lnSpc>
              <a:buClr>
                <a:schemeClr val="accent1"/>
              </a:buClr>
              <a:buFont typeface="Wingdings" charset="2"/>
              <a:buChar char="§"/>
            </a:pPr>
            <a:r>
              <a:rPr lang="en-US" sz="2000" dirty="0" smtClean="0">
                <a:latin typeface="Arial"/>
                <a:cs typeface="Arial"/>
              </a:rPr>
              <a:t>Emergency Department (ED)</a:t>
            </a:r>
          </a:p>
          <a:p>
            <a:pPr lvl="1">
              <a:lnSpc>
                <a:spcPct val="150000"/>
              </a:lnSpc>
              <a:buClr>
                <a:schemeClr val="accent1"/>
              </a:buClr>
            </a:pPr>
            <a:r>
              <a:rPr lang="en-US" sz="2000" dirty="0">
                <a:latin typeface="Arial"/>
                <a:cs typeface="Arial"/>
              </a:rPr>
              <a:t>	</a:t>
            </a:r>
            <a:r>
              <a:rPr lang="en-US" b="1" dirty="0" smtClean="0">
                <a:solidFill>
                  <a:srgbClr val="00B050"/>
                </a:solidFill>
                <a:latin typeface="Arial"/>
                <a:cs typeface="Arial"/>
              </a:rPr>
              <a:t>August</a:t>
            </a:r>
          </a:p>
          <a:p>
            <a:pPr marL="742950" lvl="1" indent="-285750">
              <a:lnSpc>
                <a:spcPct val="150000"/>
              </a:lnSpc>
              <a:buClr>
                <a:schemeClr val="accent1"/>
              </a:buClr>
              <a:buFont typeface="Wingdings" charset="2"/>
              <a:buChar char="§"/>
            </a:pPr>
            <a:r>
              <a:rPr lang="en-US" sz="2000" dirty="0" smtClean="0">
                <a:latin typeface="Arial"/>
                <a:cs typeface="Arial"/>
              </a:rPr>
              <a:t>Outpatient Observation (OOD)</a:t>
            </a:r>
          </a:p>
          <a:p>
            <a:pPr lvl="1">
              <a:lnSpc>
                <a:spcPct val="150000"/>
              </a:lnSpc>
              <a:buClr>
                <a:schemeClr val="accent1"/>
              </a:buClr>
            </a:pPr>
            <a:r>
              <a:rPr lang="en-US" sz="2000" dirty="0">
                <a:latin typeface="Arial"/>
                <a:cs typeface="Arial"/>
              </a:rPr>
              <a:t>	</a:t>
            </a:r>
            <a:r>
              <a:rPr lang="en-US" b="1" dirty="0" smtClean="0">
                <a:solidFill>
                  <a:srgbClr val="00B050"/>
                </a:solidFill>
                <a:latin typeface="Arial"/>
                <a:cs typeface="Arial"/>
              </a:rPr>
              <a:t>September</a:t>
            </a:r>
            <a:r>
              <a:rPr lang="en-US" sz="2000" dirty="0">
                <a:latin typeface="Arial"/>
                <a:cs typeface="Arial"/>
              </a:rPr>
              <a:t>	</a:t>
            </a:r>
            <a:endParaRPr lang="en-US" sz="2000" dirty="0" smtClean="0">
              <a:latin typeface="Arial"/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8971" y="724813"/>
            <a:ext cx="8030931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800" b="1" dirty="0" smtClean="0">
                <a:solidFill>
                  <a:srgbClr val="005480"/>
                </a:solidFill>
                <a:latin typeface="Arial"/>
                <a:cs typeface="Arial"/>
              </a:rPr>
              <a:t>Case Mix FY18 Release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63090" y="6405853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0532C6E-236F-4DB2-A3F8-7E6325D185F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56699" y="6405853"/>
            <a:ext cx="647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accent4"/>
                </a:solidFill>
              </a:rPr>
              <a:t>Case Mix User Workgroup|  CHIA User Support |  2/26/19</a:t>
            </a:r>
          </a:p>
        </p:txBody>
      </p:sp>
      <p:pic>
        <p:nvPicPr>
          <p:cNvPr id="10" name="Picture 9" descr="CHIAlogoSQ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881" y="6331113"/>
            <a:ext cx="457200" cy="457200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335171" y="6257470"/>
            <a:ext cx="852170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47867" y="1340308"/>
            <a:ext cx="8521704" cy="0"/>
          </a:xfrm>
          <a:prstGeom prst="line">
            <a:avLst/>
          </a:prstGeom>
          <a:ln w="28575" cmpd="sng">
            <a:solidFill>
              <a:srgbClr val="F79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75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258971" y="1666104"/>
            <a:ext cx="816291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REPEAT APPLICANTS:</a:t>
            </a:r>
            <a:endParaRPr lang="en-US" sz="22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Clr>
                <a:schemeClr val="accent1"/>
              </a:buClr>
              <a:buFont typeface="Wingdings" charset="2"/>
              <a:buChar char="§"/>
            </a:pPr>
            <a:r>
              <a:rPr lang="en-US" sz="2000" dirty="0">
                <a:cs typeface="Arial"/>
              </a:rPr>
              <a:t>For those applicants with previously approved projects who indicated they would like to receive data annually, we began accepting Certificates of Continued Need and Compliance (Exhibit B of your DUA) starting on </a:t>
            </a:r>
            <a:r>
              <a:rPr lang="en-US" sz="2000" b="1" u="sng" dirty="0">
                <a:cs typeface="Arial"/>
              </a:rPr>
              <a:t>May 1st</a:t>
            </a:r>
            <a:r>
              <a:rPr lang="en-US" sz="2000" dirty="0" smtClean="0">
                <a:cs typeface="Arial"/>
              </a:rPr>
              <a:t>.</a:t>
            </a:r>
          </a:p>
          <a:p>
            <a:pPr marL="742950" lvl="1" indent="-285750">
              <a:buClr>
                <a:schemeClr val="accent1"/>
              </a:buClr>
              <a:buFont typeface="Wingdings" charset="2"/>
              <a:buChar char="§"/>
            </a:pPr>
            <a:r>
              <a:rPr lang="en-US" sz="2000" dirty="0">
                <a:cs typeface="Arial"/>
              </a:rPr>
              <a:t>After receiving this, we will send you an invoice for the </a:t>
            </a:r>
            <a:r>
              <a:rPr lang="en-US" sz="2000" dirty="0" smtClean="0">
                <a:cs typeface="Arial"/>
              </a:rPr>
              <a:t>FY18 </a:t>
            </a:r>
            <a:r>
              <a:rPr lang="en-US" sz="2000" dirty="0">
                <a:cs typeface="Arial"/>
              </a:rPr>
              <a:t>data and release data to you once payment is received and the data is </a:t>
            </a:r>
            <a:r>
              <a:rPr lang="en-US" sz="2000" dirty="0" smtClean="0">
                <a:cs typeface="Arial"/>
              </a:rPr>
              <a:t>ready.</a:t>
            </a:r>
          </a:p>
          <a:p>
            <a:pPr marL="742950" lvl="1" indent="-285750">
              <a:buClr>
                <a:schemeClr val="accent1"/>
              </a:buClr>
              <a:buFont typeface="Wingdings" charset="2"/>
              <a:buChar char="§"/>
            </a:pPr>
            <a:r>
              <a:rPr lang="en-US" sz="2000" dirty="0">
                <a:cs typeface="Arial"/>
              </a:rPr>
              <a:t>If you are making any changes to your project, you must go through the amendment process </a:t>
            </a:r>
            <a:r>
              <a:rPr lang="en-US" sz="2000" dirty="0" smtClean="0">
                <a:cs typeface="Arial"/>
              </a:rPr>
              <a:t>first.</a:t>
            </a:r>
          </a:p>
          <a:p>
            <a:pPr marL="742950" lvl="1" indent="-285750">
              <a:buClr>
                <a:schemeClr val="accent1"/>
              </a:buClr>
              <a:buFont typeface="Wingdings" charset="2"/>
              <a:buChar char="§"/>
            </a:pPr>
            <a:endParaRPr lang="en-US" sz="2000" dirty="0">
              <a:cs typeface="Arial"/>
            </a:endParaRPr>
          </a:p>
          <a:p>
            <a:pPr marL="742950" lvl="1" indent="-285750">
              <a:buClr>
                <a:schemeClr val="accent1"/>
              </a:buClr>
              <a:buFont typeface="Wingdings" charset="2"/>
              <a:buChar char="§"/>
            </a:pPr>
            <a:endParaRPr lang="en-US" sz="2000" dirty="0" smtClean="0">
              <a:cs typeface="Arial"/>
            </a:endParaRPr>
          </a:p>
          <a:p>
            <a:pPr marL="742950" lvl="1" indent="-285750">
              <a:buClr>
                <a:schemeClr val="accent1"/>
              </a:buClr>
              <a:buFont typeface="Wingdings" charset="2"/>
              <a:buChar char="§"/>
            </a:pPr>
            <a:endParaRPr lang="en-US" sz="2000" dirty="0"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8971" y="724813"/>
            <a:ext cx="8030931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800" b="1" dirty="0" smtClean="0">
                <a:solidFill>
                  <a:srgbClr val="005480"/>
                </a:solidFill>
                <a:latin typeface="Arial"/>
                <a:cs typeface="Arial"/>
              </a:rPr>
              <a:t>Case Mix FY18 Release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63090" y="6405853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0532C6E-236F-4DB2-A3F8-7E6325D185F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56699" y="6405853"/>
            <a:ext cx="647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accent4"/>
                </a:solidFill>
              </a:rPr>
              <a:t>Case Mix User Workgroup|  CHIA User Support |  2/26/19</a:t>
            </a:r>
          </a:p>
        </p:txBody>
      </p:sp>
      <p:pic>
        <p:nvPicPr>
          <p:cNvPr id="10" name="Picture 9" descr="CHIAlogoSQ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881" y="6331113"/>
            <a:ext cx="457200" cy="457200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335171" y="6257470"/>
            <a:ext cx="852170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47867" y="1340308"/>
            <a:ext cx="8521704" cy="0"/>
          </a:xfrm>
          <a:prstGeom prst="line">
            <a:avLst/>
          </a:prstGeom>
          <a:ln w="28575" cmpd="sng">
            <a:solidFill>
              <a:srgbClr val="F79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817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258971" y="1666104"/>
            <a:ext cx="816291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NEW APPLICANTS / NEW PROJECTS:</a:t>
            </a:r>
            <a:endParaRPr lang="en-US" sz="22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Clr>
                <a:schemeClr val="accent1"/>
              </a:buClr>
              <a:buFont typeface="Wingdings" charset="2"/>
              <a:buChar char="§"/>
            </a:pPr>
            <a:r>
              <a:rPr lang="en-US" sz="2000" dirty="0">
                <a:cs typeface="Arial"/>
              </a:rPr>
              <a:t>We will continue to accept new applications on a rolling basis.</a:t>
            </a:r>
          </a:p>
          <a:p>
            <a:pPr marL="742950" lvl="1" indent="-285750">
              <a:buClr>
                <a:schemeClr val="accent1"/>
              </a:buClr>
              <a:buFont typeface="Wingdings" charset="2"/>
              <a:buChar char="§"/>
            </a:pPr>
            <a:r>
              <a:rPr lang="en-US" sz="2000" dirty="0">
                <a:cs typeface="Arial"/>
              </a:rPr>
              <a:t>If you are requesting </a:t>
            </a:r>
            <a:r>
              <a:rPr lang="en-US" sz="2000" dirty="0" smtClean="0">
                <a:cs typeface="Arial"/>
              </a:rPr>
              <a:t>FY18 </a:t>
            </a:r>
            <a:r>
              <a:rPr lang="en-US" sz="2000" dirty="0">
                <a:cs typeface="Arial"/>
              </a:rPr>
              <a:t>data, just click the box for “Subscription” on p. 3 of the application form:</a:t>
            </a:r>
          </a:p>
          <a:p>
            <a:pPr lvl="1">
              <a:buClr>
                <a:schemeClr val="accent1"/>
              </a:buClr>
            </a:pPr>
            <a:endParaRPr lang="en-US" sz="2000" dirty="0">
              <a:cs typeface="Arial"/>
            </a:endParaRPr>
          </a:p>
          <a:p>
            <a:pPr marL="742950" lvl="1" indent="-285750">
              <a:buClr>
                <a:schemeClr val="accent1"/>
              </a:buClr>
              <a:buFont typeface="Wingdings" charset="2"/>
              <a:buChar char="§"/>
            </a:pPr>
            <a:endParaRPr lang="en-US" sz="2000" dirty="0" smtClean="0">
              <a:cs typeface="Arial"/>
            </a:endParaRPr>
          </a:p>
          <a:p>
            <a:pPr marL="742950" lvl="1" indent="-285750">
              <a:buClr>
                <a:schemeClr val="accent1"/>
              </a:buClr>
              <a:buFont typeface="Wingdings" charset="2"/>
              <a:buChar char="§"/>
            </a:pPr>
            <a:endParaRPr lang="en-US" sz="2000" dirty="0"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8971" y="724813"/>
            <a:ext cx="8030931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800" b="1" dirty="0" smtClean="0">
                <a:solidFill>
                  <a:srgbClr val="005480"/>
                </a:solidFill>
                <a:latin typeface="Arial"/>
                <a:cs typeface="Arial"/>
              </a:rPr>
              <a:t>Case Mix FY18 Release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63090" y="6405853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0532C6E-236F-4DB2-A3F8-7E6325D185F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56699" y="6405853"/>
            <a:ext cx="647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accent4"/>
                </a:solidFill>
              </a:rPr>
              <a:t>Case Mix User Workgroup|  CHIA User Support |  2/26/19</a:t>
            </a:r>
          </a:p>
        </p:txBody>
      </p:sp>
      <p:pic>
        <p:nvPicPr>
          <p:cNvPr id="10" name="Picture 9" descr="CHIAlogoSQ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881" y="6331113"/>
            <a:ext cx="457200" cy="457200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335171" y="6257470"/>
            <a:ext cx="852170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47867" y="1340308"/>
            <a:ext cx="8521704" cy="0"/>
          </a:xfrm>
          <a:prstGeom prst="line">
            <a:avLst/>
          </a:prstGeom>
          <a:ln w="28575" cmpd="sng">
            <a:solidFill>
              <a:srgbClr val="F79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11" y="3198628"/>
            <a:ext cx="71818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02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258971" y="1467630"/>
            <a:ext cx="81629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Clr>
                <a:schemeClr val="accent1"/>
              </a:buClr>
              <a:buFont typeface="Wingdings" charset="2"/>
              <a:buChar char="§"/>
            </a:pPr>
            <a:r>
              <a:rPr lang="en-US" sz="2000" dirty="0" smtClean="0">
                <a:cs typeface="Arial"/>
              </a:rPr>
              <a:t>Available NOW</a:t>
            </a:r>
          </a:p>
          <a:p>
            <a:pPr marL="742950" lvl="1" indent="-285750">
              <a:buClr>
                <a:schemeClr val="accent1"/>
              </a:buClr>
              <a:buFont typeface="Wingdings" charset="2"/>
              <a:buChar char="§"/>
            </a:pPr>
            <a:r>
              <a:rPr lang="en-US" sz="2000" dirty="0">
                <a:cs typeface="Arial"/>
              </a:rPr>
              <a:t>Encompasses data from January 2013 – December 2017 with six months of claim runout (includes paid claims through 6/30/18)</a:t>
            </a:r>
          </a:p>
          <a:p>
            <a:pPr marL="742950" lvl="1" indent="-285750">
              <a:buClr>
                <a:schemeClr val="accent1"/>
              </a:buClr>
              <a:buFont typeface="Wingdings" charset="2"/>
              <a:buChar char="§"/>
            </a:pPr>
            <a:r>
              <a:rPr lang="en-US" sz="2000" dirty="0">
                <a:cs typeface="Arial"/>
              </a:rPr>
              <a:t>Release Documentation and Data Specifications have been posted to the website: </a:t>
            </a:r>
            <a:r>
              <a:rPr lang="en-US" sz="2000" dirty="0">
                <a:cs typeface="Arial"/>
                <a:hlinkClick r:id="rId2"/>
              </a:rPr>
              <a:t>http://www.chiamass.gov/ma-apcd</a:t>
            </a:r>
            <a:r>
              <a:rPr lang="en-US" sz="2000" dirty="0" smtClean="0">
                <a:cs typeface="Arial"/>
                <a:hlinkClick r:id="rId2"/>
              </a:rPr>
              <a:t>/</a:t>
            </a:r>
            <a:r>
              <a:rPr lang="en-US" sz="2000" dirty="0" smtClean="0">
                <a:cs typeface="Arial"/>
              </a:rPr>
              <a:t>  </a:t>
            </a:r>
            <a:endParaRPr lang="en-US" sz="2000" dirty="0">
              <a:cs typeface="Arial"/>
            </a:endParaRPr>
          </a:p>
          <a:p>
            <a:pPr marL="742950" lvl="1" indent="-285750">
              <a:buClr>
                <a:schemeClr val="accent1"/>
              </a:buClr>
              <a:buFont typeface="Wingdings" charset="2"/>
              <a:buChar char="§"/>
            </a:pPr>
            <a:r>
              <a:rPr lang="en-US" sz="2000" dirty="0">
                <a:cs typeface="Arial"/>
              </a:rPr>
              <a:t>Apply now by listing 2017 (and any other years you want from Release 7.0) in the “Years Requested” section of the current application form</a:t>
            </a:r>
          </a:p>
          <a:p>
            <a:pPr lvl="1">
              <a:buClr>
                <a:schemeClr val="accent1"/>
              </a:buClr>
            </a:pPr>
            <a:r>
              <a:rPr lang="en-US" sz="2000" dirty="0" smtClean="0">
                <a:cs typeface="Arial"/>
              </a:rPr>
              <a:t>Available </a:t>
            </a:r>
            <a:r>
              <a:rPr lang="en-US" sz="2000" dirty="0">
                <a:cs typeface="Arial"/>
              </a:rPr>
              <a:t>here: </a:t>
            </a:r>
            <a:r>
              <a:rPr lang="en-US" sz="2000" dirty="0">
                <a:cs typeface="Arial"/>
                <a:hlinkClick r:id="rId3"/>
              </a:rPr>
              <a:t>http://</a:t>
            </a:r>
            <a:r>
              <a:rPr lang="en-US" sz="2000" dirty="0" smtClean="0">
                <a:cs typeface="Arial"/>
                <a:hlinkClick r:id="rId3"/>
              </a:rPr>
              <a:t>www.chiamass.gov/application-documents</a:t>
            </a:r>
            <a:r>
              <a:rPr lang="en-US" sz="2000" dirty="0" smtClean="0">
                <a:cs typeface="Arial"/>
              </a:rPr>
              <a:t>  </a:t>
            </a:r>
            <a:endParaRPr lang="en-US" sz="2000" dirty="0">
              <a:cs typeface="Arial"/>
            </a:endParaRPr>
          </a:p>
          <a:p>
            <a:pPr marL="742950" lvl="1" indent="-285750">
              <a:buClr>
                <a:schemeClr val="accent1"/>
              </a:buClr>
              <a:buFont typeface="Wingdings" charset="2"/>
              <a:buChar char="§"/>
            </a:pPr>
            <a:endParaRPr lang="en-US" sz="2000" dirty="0">
              <a:cs typeface="Arial"/>
            </a:endParaRPr>
          </a:p>
          <a:p>
            <a:pPr lvl="1">
              <a:buClr>
                <a:schemeClr val="accent1"/>
              </a:buClr>
            </a:pPr>
            <a:r>
              <a:rPr lang="en-US" sz="1600" dirty="0" smtClean="0">
                <a:cs typeface="Arial"/>
              </a:rPr>
              <a:t>Additional Release 7.0 details and highlights can be found in the January 2018 APCD User Workgroup </a:t>
            </a:r>
            <a:r>
              <a:rPr lang="en-US" sz="1600" dirty="0">
                <a:cs typeface="Arial"/>
              </a:rPr>
              <a:t>presentation available here: </a:t>
            </a:r>
            <a:r>
              <a:rPr lang="en-US" sz="1600" dirty="0">
                <a:cs typeface="Arial"/>
                <a:hlinkClick r:id="rId4"/>
              </a:rPr>
              <a:t>http://www.chiamass.gov/ma-apcd-and-case-mix-user-workgroup-information</a:t>
            </a:r>
            <a:r>
              <a:rPr lang="en-US" sz="1600" dirty="0" smtClean="0">
                <a:cs typeface="Arial"/>
                <a:hlinkClick r:id="rId4"/>
              </a:rPr>
              <a:t>/</a:t>
            </a:r>
            <a:r>
              <a:rPr lang="en-US" sz="1600" dirty="0" smtClean="0">
                <a:cs typeface="Arial"/>
              </a:rPr>
              <a:t> </a:t>
            </a:r>
          </a:p>
          <a:p>
            <a:pPr marL="742950" lvl="1" indent="-285750">
              <a:buClr>
                <a:schemeClr val="accent1"/>
              </a:buClr>
              <a:buFont typeface="Wingdings" charset="2"/>
              <a:buChar char="§"/>
            </a:pPr>
            <a:endParaRPr lang="en-US" sz="2000" dirty="0"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8971" y="724813"/>
            <a:ext cx="8030931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800" b="1" dirty="0" smtClean="0">
                <a:solidFill>
                  <a:srgbClr val="005480"/>
                </a:solidFill>
                <a:latin typeface="Arial"/>
                <a:cs typeface="Arial"/>
              </a:rPr>
              <a:t>MA APCD Release 7.0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63090" y="6405853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0532C6E-236F-4DB2-A3F8-7E6325D185F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56699" y="6405853"/>
            <a:ext cx="647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accent4"/>
                </a:solidFill>
              </a:rPr>
              <a:t>Case Mix User Workgroup|  CHIA User Support |  2/26/19</a:t>
            </a:r>
          </a:p>
        </p:txBody>
      </p:sp>
      <p:pic>
        <p:nvPicPr>
          <p:cNvPr id="10" name="Picture 9" descr="CHIAlogoSQ.a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881" y="6331113"/>
            <a:ext cx="457200" cy="457200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335171" y="6257470"/>
            <a:ext cx="852170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47867" y="1340308"/>
            <a:ext cx="8521704" cy="0"/>
          </a:xfrm>
          <a:prstGeom prst="line">
            <a:avLst/>
          </a:prstGeom>
          <a:ln w="28575" cmpd="sng">
            <a:solidFill>
              <a:srgbClr val="F79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61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685800" y="1519954"/>
            <a:ext cx="7772400" cy="14255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2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Questions submitted by users</a:t>
            </a:r>
            <a:endParaRPr lang="en-US" sz="36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09705" y="3009398"/>
            <a:ext cx="7648495" cy="0"/>
          </a:xfrm>
          <a:prstGeom prst="line">
            <a:avLst/>
          </a:prstGeom>
          <a:ln w="190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31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930" y="95838"/>
            <a:ext cx="997696" cy="10288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94775"/>
            <a:ext cx="7993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600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year a small </a:t>
            </a:r>
            <a:r>
              <a:rPr lang="en-US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Case Mix hospital inpatient discharge 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outpatient emergency </a:t>
            </a:r>
            <a:r>
              <a:rPr lang="en-US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records 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coded as </a:t>
            </a:r>
            <a:r>
              <a:rPr lang="en-US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“sex unknown”.  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“unknown” 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recorded for patients </a:t>
            </a:r>
            <a:r>
              <a:rPr lang="en-US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are undergoing sex reassignment surgery?</a:t>
            </a:r>
            <a:endParaRPr lang="en-US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093509"/>
            <a:ext cx="91228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400" b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en-US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determine whether unknown was used for patients undergoing sex reassignment, the ICD-10-CM code Z87890 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(defined as personal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 of sex reassignment) was used to evaluate the historical change in the coding of the patient’s sex over the years based on the unique identifier. Whenever such 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cases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 admitted for inpatient care, 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were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 coded as either male or 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female. When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admitted for subsequent inpatient care following reassignment procedures, the sex was changed to either male or female.  Only a few cases 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outpatient emergency department 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data were coded as unknown prior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inpatient reassignment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surgery.  </a:t>
            </a:r>
          </a:p>
          <a:p>
            <a:pPr defTabSz="914400"/>
            <a:endParaRPr lang="en-US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/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quality of the inpatient sex data has improved over the past decade. Inpatient discharge records  with unknown sex have decreased to less than 1%. Patients coded with unknown sex dropped from 56 discharges in FY2009 to 22 in the FY2017. 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majority of unknown  inpatient discharges are newborns (See Table 1 below).  However, in the outpatient emergency department (ED) data, newborns are among the lowest coded as unknown.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ED visit data also has shown more annual fluctuations in the number of unknowns (See Table 2 below).  </a:t>
            </a:r>
          </a:p>
          <a:p>
            <a:pPr defTabSz="914400"/>
            <a:endParaRPr lang="en-US" sz="1400" dirty="0">
              <a:solidFill>
                <a:prstClr val="black"/>
              </a:solidFill>
            </a:endParaRPr>
          </a:p>
          <a:p>
            <a:pPr defTabSz="914400"/>
            <a:endParaRPr lang="en-US" sz="1400" dirty="0" smtClean="0">
              <a:solidFill>
                <a:prstClr val="black"/>
              </a:solidFill>
            </a:endParaRPr>
          </a:p>
          <a:p>
            <a:pPr defTabSz="914400"/>
            <a:endParaRPr lang="en-US" sz="1400" dirty="0">
              <a:solidFill>
                <a:prstClr val="black"/>
              </a:solidFill>
            </a:endParaRPr>
          </a:p>
          <a:p>
            <a:pPr defTabSz="914400"/>
            <a:endParaRPr lang="en-US" sz="1400" dirty="0" smtClean="0">
              <a:solidFill>
                <a:prstClr val="black"/>
              </a:solidFill>
            </a:endParaRPr>
          </a:p>
          <a:p>
            <a:pPr defTabSz="914400"/>
            <a:endParaRPr lang="en-US" sz="1400" dirty="0">
              <a:solidFill>
                <a:prstClr val="black"/>
              </a:solidFill>
            </a:endParaRPr>
          </a:p>
          <a:p>
            <a:pPr defTabSz="914400"/>
            <a:endParaRPr lang="en-US" sz="1400" dirty="0" smtClean="0">
              <a:solidFill>
                <a:prstClr val="black"/>
              </a:solidFill>
            </a:endParaRPr>
          </a:p>
          <a:p>
            <a:pPr defTabSz="914400"/>
            <a:endParaRPr lang="en-US" sz="1400" dirty="0">
              <a:solidFill>
                <a:prstClr val="black"/>
              </a:solidFill>
            </a:endParaRPr>
          </a:p>
          <a:p>
            <a:pPr defTabSz="914400"/>
            <a:endParaRPr lang="en-US" sz="1400" dirty="0" smtClean="0">
              <a:solidFill>
                <a:prstClr val="black"/>
              </a:solidFill>
            </a:endParaRPr>
          </a:p>
          <a:p>
            <a:pPr defTabSz="914400"/>
            <a:endParaRPr lang="en-US" sz="1400" dirty="0">
              <a:solidFill>
                <a:prstClr val="black"/>
              </a:solidFill>
            </a:endParaRP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95594981"/>
              </p:ext>
            </p:extLst>
          </p:nvPr>
        </p:nvGraphicFramePr>
        <p:xfrm>
          <a:off x="81699" y="3706304"/>
          <a:ext cx="4273484" cy="3019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148191625"/>
              </p:ext>
            </p:extLst>
          </p:nvPr>
        </p:nvGraphicFramePr>
        <p:xfrm>
          <a:off x="4692977" y="3706304"/>
          <a:ext cx="4273484" cy="3019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9737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HIA PPT 2018">
      <a:dk1>
        <a:srgbClr val="000000"/>
      </a:dk1>
      <a:lt1>
        <a:srgbClr val="FFFFFF"/>
      </a:lt1>
      <a:dk2>
        <a:srgbClr val="005480"/>
      </a:dk2>
      <a:lt2>
        <a:srgbClr val="C8C9CE"/>
      </a:lt2>
      <a:accent1>
        <a:srgbClr val="F8921E"/>
      </a:accent1>
      <a:accent2>
        <a:srgbClr val="005480"/>
      </a:accent2>
      <a:accent3>
        <a:srgbClr val="A0A0A4"/>
      </a:accent3>
      <a:accent4>
        <a:srgbClr val="63666A"/>
      </a:accent4>
      <a:accent5>
        <a:srgbClr val="C8C9CE"/>
      </a:accent5>
      <a:accent6>
        <a:srgbClr val="00B5E2"/>
      </a:accent6>
      <a:hlink>
        <a:srgbClr val="00B5E2"/>
      </a:hlink>
      <a:folHlink>
        <a:srgbClr val="00B5E2"/>
      </a:folHlink>
    </a:clrScheme>
    <a:fontScheme name="CHIA PPT 20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1253</TotalTime>
  <Words>995</Words>
  <Application>Microsoft Office PowerPoint</Application>
  <PresentationFormat>On-screen Show (4:3)</PresentationFormat>
  <Paragraphs>108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Question:  The CDC and the United Network for Organ Sharing report that organ transplants in the United States have reached a record high. Is the inpatient hospital discharge data showing an increase in organ transplants for Massachusetts?</vt:lpstr>
      <vt:lpstr>PowerPoint Presentation</vt:lpstr>
      <vt:lpstr>PowerPoint Presentation</vt:lpstr>
      <vt:lpstr>PowerPoint Presentation</vt:lpstr>
    </vt:vector>
  </TitlesOfParts>
  <Company>CHIA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DiGioia</dc:creator>
  <cp:lastModifiedBy>Vogel, Rick</cp:lastModifiedBy>
  <cp:revision>66</cp:revision>
  <cp:lastPrinted>2019-02-26T19:42:26Z</cp:lastPrinted>
  <dcterms:created xsi:type="dcterms:W3CDTF">2018-01-09T20:21:29Z</dcterms:created>
  <dcterms:modified xsi:type="dcterms:W3CDTF">2019-02-28T17:43:37Z</dcterms:modified>
</cp:coreProperties>
</file>