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 id="2147483708" r:id="rId3"/>
  </p:sldMasterIdLst>
  <p:notesMasterIdLst>
    <p:notesMasterId r:id="rId20"/>
  </p:notesMasterIdLst>
  <p:handoutMasterIdLst>
    <p:handoutMasterId r:id="rId21"/>
  </p:handoutMasterIdLst>
  <p:sldIdLst>
    <p:sldId id="259" r:id="rId4"/>
    <p:sldId id="274" r:id="rId5"/>
    <p:sldId id="321" r:id="rId6"/>
    <p:sldId id="359" r:id="rId7"/>
    <p:sldId id="361" r:id="rId8"/>
    <p:sldId id="342" r:id="rId9"/>
    <p:sldId id="364" r:id="rId10"/>
    <p:sldId id="351" r:id="rId11"/>
    <p:sldId id="365" r:id="rId12"/>
    <p:sldId id="366" r:id="rId13"/>
    <p:sldId id="367" r:id="rId14"/>
    <p:sldId id="369" r:id="rId15"/>
    <p:sldId id="370" r:id="rId16"/>
    <p:sldId id="363" r:id="rId17"/>
    <p:sldId id="328" r:id="rId18"/>
    <p:sldId id="319"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523"/>
    <p:restoredTop sz="39469" autoAdjust="0"/>
  </p:normalViewPr>
  <p:slideViewPr>
    <p:cSldViewPr snapToGrid="0" snapToObjects="1" showGuides="1">
      <p:cViewPr>
        <p:scale>
          <a:sx n="57" d="100"/>
          <a:sy n="57" d="100"/>
        </p:scale>
        <p:origin x="-14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smtClean="0">
                <a:solidFill>
                  <a:srgbClr val="FF0000"/>
                </a:solidFill>
              </a:rPr>
              <a:t>Figure</a:t>
            </a:r>
            <a:r>
              <a:rPr lang="en-US" sz="1400" b="1" baseline="0" dirty="0" smtClean="0">
                <a:solidFill>
                  <a:srgbClr val="FF0000"/>
                </a:solidFill>
              </a:rPr>
              <a:t> 1. Massachusetts FY2018 Suicide Ideation Care Episodes in CHIA’s Case Mix Data</a:t>
            </a:r>
            <a:endParaRPr lang="en-US" sz="1400" b="1" dirty="0">
              <a:solidFill>
                <a:srgbClr val="FF0000"/>
              </a:solidFill>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ED Visits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Oct</c:v>
                </c:pt>
                <c:pt idx="1">
                  <c:v>Nov</c:v>
                </c:pt>
                <c:pt idx="2">
                  <c:v>Dec</c:v>
                </c:pt>
                <c:pt idx="3">
                  <c:v>Jan</c:v>
                </c:pt>
                <c:pt idx="4">
                  <c:v>Feb</c:v>
                </c:pt>
                <c:pt idx="5">
                  <c:v>Mar</c:v>
                </c:pt>
                <c:pt idx="6">
                  <c:v>Apr</c:v>
                </c:pt>
                <c:pt idx="7">
                  <c:v>May</c:v>
                </c:pt>
                <c:pt idx="8">
                  <c:v>Jun</c:v>
                </c:pt>
                <c:pt idx="9">
                  <c:v>July</c:v>
                </c:pt>
                <c:pt idx="10">
                  <c:v>Aug</c:v>
                </c:pt>
                <c:pt idx="11">
                  <c:v>Sept</c:v>
                </c:pt>
              </c:strCache>
            </c:strRef>
          </c:cat>
          <c:val>
            <c:numRef>
              <c:f>Sheet1!$B$2:$B$13</c:f>
              <c:numCache>
                <c:formatCode>General</c:formatCode>
                <c:ptCount val="12"/>
                <c:pt idx="0">
                  <c:v>3152</c:v>
                </c:pt>
                <c:pt idx="1">
                  <c:v>2832</c:v>
                </c:pt>
                <c:pt idx="2">
                  <c:v>2588</c:v>
                </c:pt>
                <c:pt idx="3">
                  <c:v>2944</c:v>
                </c:pt>
                <c:pt idx="4">
                  <c:v>2810</c:v>
                </c:pt>
                <c:pt idx="5">
                  <c:v>3062</c:v>
                </c:pt>
                <c:pt idx="6">
                  <c:v>3002</c:v>
                </c:pt>
                <c:pt idx="7">
                  <c:v>3088</c:v>
                </c:pt>
                <c:pt idx="8">
                  <c:v>3153</c:v>
                </c:pt>
                <c:pt idx="9">
                  <c:v>3015</c:v>
                </c:pt>
                <c:pt idx="10">
                  <c:v>3007</c:v>
                </c:pt>
                <c:pt idx="11">
                  <c:v>3101</c:v>
                </c:pt>
              </c:numCache>
            </c:numRef>
          </c:val>
        </c:ser>
        <c:ser>
          <c:idx val="1"/>
          <c:order val="1"/>
          <c:tx>
            <c:strRef>
              <c:f>Sheet1!$C$1</c:f>
              <c:strCache>
                <c:ptCount val="1"/>
                <c:pt idx="0">
                  <c:v>Inpatient Discharges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Oct</c:v>
                </c:pt>
                <c:pt idx="1">
                  <c:v>Nov</c:v>
                </c:pt>
                <c:pt idx="2">
                  <c:v>Dec</c:v>
                </c:pt>
                <c:pt idx="3">
                  <c:v>Jan</c:v>
                </c:pt>
                <c:pt idx="4">
                  <c:v>Feb</c:v>
                </c:pt>
                <c:pt idx="5">
                  <c:v>Mar</c:v>
                </c:pt>
                <c:pt idx="6">
                  <c:v>Apr</c:v>
                </c:pt>
                <c:pt idx="7">
                  <c:v>May</c:v>
                </c:pt>
                <c:pt idx="8">
                  <c:v>Jun</c:v>
                </c:pt>
                <c:pt idx="9">
                  <c:v>July</c:v>
                </c:pt>
                <c:pt idx="10">
                  <c:v>Aug</c:v>
                </c:pt>
                <c:pt idx="11">
                  <c:v>Sept</c:v>
                </c:pt>
              </c:strCache>
            </c:strRef>
          </c:cat>
          <c:val>
            <c:numRef>
              <c:f>Sheet1!$C$2:$C$13</c:f>
              <c:numCache>
                <c:formatCode>General</c:formatCode>
                <c:ptCount val="12"/>
                <c:pt idx="0">
                  <c:v>1857</c:v>
                </c:pt>
                <c:pt idx="1">
                  <c:v>1711</c:v>
                </c:pt>
                <c:pt idx="2">
                  <c:v>1639</c:v>
                </c:pt>
                <c:pt idx="3">
                  <c:v>1633</c:v>
                </c:pt>
                <c:pt idx="4">
                  <c:v>1693</c:v>
                </c:pt>
                <c:pt idx="5">
                  <c:v>1879</c:v>
                </c:pt>
                <c:pt idx="6">
                  <c:v>1819</c:v>
                </c:pt>
                <c:pt idx="7">
                  <c:v>1919</c:v>
                </c:pt>
                <c:pt idx="8">
                  <c:v>1890</c:v>
                </c:pt>
                <c:pt idx="9">
                  <c:v>1916</c:v>
                </c:pt>
                <c:pt idx="10">
                  <c:v>1938</c:v>
                </c:pt>
                <c:pt idx="11">
                  <c:v>1721</c:v>
                </c:pt>
              </c:numCache>
            </c:numRef>
          </c:val>
        </c:ser>
        <c:ser>
          <c:idx val="2"/>
          <c:order val="2"/>
          <c:tx>
            <c:strRef>
              <c:f>Sheet1!$D$1</c:f>
              <c:strCache>
                <c:ptCount val="1"/>
                <c:pt idx="0">
                  <c:v>Observation Stays</c:v>
                </c:pt>
              </c:strCache>
            </c:strRef>
          </c:tx>
          <c:spPr>
            <a:solidFill>
              <a:schemeClr val="accent3"/>
            </a:solidFill>
            <a:ln>
              <a:noFill/>
            </a:ln>
            <a:effectLst/>
          </c:spPr>
          <c:invertIfNegative val="0"/>
          <c:cat>
            <c:strRef>
              <c:f>Sheet1!$A$2:$A$13</c:f>
              <c:strCache>
                <c:ptCount val="12"/>
                <c:pt idx="0">
                  <c:v>Oct</c:v>
                </c:pt>
                <c:pt idx="1">
                  <c:v>Nov</c:v>
                </c:pt>
                <c:pt idx="2">
                  <c:v>Dec</c:v>
                </c:pt>
                <c:pt idx="3">
                  <c:v>Jan</c:v>
                </c:pt>
                <c:pt idx="4">
                  <c:v>Feb</c:v>
                </c:pt>
                <c:pt idx="5">
                  <c:v>Mar</c:v>
                </c:pt>
                <c:pt idx="6">
                  <c:v>Apr</c:v>
                </c:pt>
                <c:pt idx="7">
                  <c:v>May</c:v>
                </c:pt>
                <c:pt idx="8">
                  <c:v>Jun</c:v>
                </c:pt>
                <c:pt idx="9">
                  <c:v>July</c:v>
                </c:pt>
                <c:pt idx="10">
                  <c:v>Aug</c:v>
                </c:pt>
                <c:pt idx="11">
                  <c:v>Sept</c:v>
                </c:pt>
              </c:strCache>
            </c:strRef>
          </c:cat>
          <c:val>
            <c:numRef>
              <c:f>Sheet1!$D$2:$D$13</c:f>
              <c:numCache>
                <c:formatCode>General</c:formatCode>
                <c:ptCount val="12"/>
                <c:pt idx="0">
                  <c:v>405</c:v>
                </c:pt>
                <c:pt idx="1">
                  <c:v>357</c:v>
                </c:pt>
                <c:pt idx="2">
                  <c:v>349</c:v>
                </c:pt>
                <c:pt idx="3">
                  <c:v>363</c:v>
                </c:pt>
                <c:pt idx="4">
                  <c:v>333</c:v>
                </c:pt>
                <c:pt idx="5">
                  <c:v>363</c:v>
                </c:pt>
                <c:pt idx="6">
                  <c:v>363</c:v>
                </c:pt>
                <c:pt idx="7">
                  <c:v>360</c:v>
                </c:pt>
                <c:pt idx="8">
                  <c:v>353</c:v>
                </c:pt>
                <c:pt idx="9">
                  <c:v>346</c:v>
                </c:pt>
                <c:pt idx="10">
                  <c:v>424</c:v>
                </c:pt>
                <c:pt idx="11">
                  <c:v>397</c:v>
                </c:pt>
              </c:numCache>
            </c:numRef>
          </c:val>
        </c:ser>
        <c:dLbls>
          <c:showLegendKey val="0"/>
          <c:showVal val="0"/>
          <c:showCatName val="0"/>
          <c:showSerName val="0"/>
          <c:showPercent val="0"/>
          <c:showBubbleSize val="0"/>
        </c:dLbls>
        <c:gapWidth val="219"/>
        <c:axId val="86008960"/>
        <c:axId val="86010496"/>
      </c:barChart>
      <c:catAx>
        <c:axId val="8600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10496"/>
        <c:crosses val="autoZero"/>
        <c:auto val="1"/>
        <c:lblAlgn val="ctr"/>
        <c:lblOffset val="100"/>
        <c:noMultiLvlLbl val="0"/>
      </c:catAx>
      <c:valAx>
        <c:axId val="86010496"/>
        <c:scaling>
          <c:orientation val="minMax"/>
          <c:max val="35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08960"/>
        <c:crosses val="autoZero"/>
        <c:crossBetween val="between"/>
        <c:majorUnit val="5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FF0000"/>
                </a:solidFill>
                <a:latin typeface="+mn-lt"/>
                <a:ea typeface="+mn-ea"/>
                <a:cs typeface="+mn-cs"/>
              </a:defRPr>
            </a:pPr>
            <a:r>
              <a:rPr lang="en-US" sz="1400" b="1" dirty="0" smtClean="0">
                <a:solidFill>
                  <a:srgbClr val="FF0000"/>
                </a:solidFill>
              </a:rPr>
              <a:t>Figure 2. Massachusetts</a:t>
            </a:r>
            <a:r>
              <a:rPr lang="en-US" sz="1400" b="1" baseline="0" dirty="0" smtClean="0">
                <a:solidFill>
                  <a:srgbClr val="FF0000"/>
                </a:solidFill>
              </a:rPr>
              <a:t> FY2018 Suicide </a:t>
            </a:r>
            <a:r>
              <a:rPr lang="en-US" sz="1400" b="1" dirty="0" smtClean="0">
                <a:solidFill>
                  <a:srgbClr val="FF0000"/>
                </a:solidFill>
              </a:rPr>
              <a:t>Deaths in CD</a:t>
            </a:r>
            <a:r>
              <a:rPr lang="en-US" sz="1400" b="1" baseline="0" dirty="0" smtClean="0">
                <a:solidFill>
                  <a:srgbClr val="FF0000"/>
                </a:solidFill>
              </a:rPr>
              <a:t>C’s Multiple Cause of Death Data</a:t>
            </a:r>
            <a:endParaRPr lang="en-US" sz="1400" b="1" dirty="0">
              <a:solidFill>
                <a:srgbClr val="FF0000"/>
              </a:solidFill>
            </a:endParaRPr>
          </a:p>
        </c:rich>
      </c:tx>
      <c:layout>
        <c:manualLayout>
          <c:xMode val="edge"/>
          <c:yMode val="edge"/>
          <c:x val="0.14962186971583707"/>
          <c:y val="3.9660184541650692E-3"/>
        </c:manualLayout>
      </c:layout>
      <c:overlay val="0"/>
      <c:spPr>
        <a:noFill/>
        <a:ln>
          <a:noFill/>
        </a:ln>
        <a:effectLst/>
      </c:spPr>
    </c:title>
    <c:autoTitleDeleted val="0"/>
    <c:plotArea>
      <c:layout>
        <c:manualLayout>
          <c:layoutTarget val="inner"/>
          <c:xMode val="edge"/>
          <c:yMode val="edge"/>
          <c:x val="4.8356588554233408E-2"/>
          <c:y val="0.15190123419635224"/>
          <c:w val="0.93375379819325866"/>
          <c:h val="0.68200353597658403"/>
        </c:manualLayout>
      </c:layout>
      <c:barChart>
        <c:barDir val="col"/>
        <c:grouping val="clustered"/>
        <c:varyColors val="0"/>
        <c:ser>
          <c:idx val="0"/>
          <c:order val="0"/>
          <c:tx>
            <c:strRef>
              <c:f>Sheet1!$B$1</c:f>
              <c:strCache>
                <c:ptCount val="1"/>
                <c:pt idx="0">
                  <c:v>Deaths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Oct</c:v>
                </c:pt>
                <c:pt idx="1">
                  <c:v>Nov</c:v>
                </c:pt>
                <c:pt idx="2">
                  <c:v>Dec</c:v>
                </c:pt>
                <c:pt idx="3">
                  <c:v>Jan</c:v>
                </c:pt>
                <c:pt idx="4">
                  <c:v>Feb</c:v>
                </c:pt>
                <c:pt idx="5">
                  <c:v>Mar</c:v>
                </c:pt>
                <c:pt idx="6">
                  <c:v>Apr</c:v>
                </c:pt>
                <c:pt idx="7">
                  <c:v>May</c:v>
                </c:pt>
                <c:pt idx="8">
                  <c:v>Jun</c:v>
                </c:pt>
                <c:pt idx="9">
                  <c:v>July</c:v>
                </c:pt>
                <c:pt idx="10">
                  <c:v>Aug</c:v>
                </c:pt>
                <c:pt idx="11">
                  <c:v>Sept</c:v>
                </c:pt>
              </c:strCache>
            </c:strRef>
          </c:cat>
          <c:val>
            <c:numRef>
              <c:f>Sheet1!$B$2:$B$13</c:f>
              <c:numCache>
                <c:formatCode>General</c:formatCode>
                <c:ptCount val="12"/>
                <c:pt idx="0">
                  <c:v>68</c:v>
                </c:pt>
                <c:pt idx="1">
                  <c:v>57</c:v>
                </c:pt>
                <c:pt idx="2">
                  <c:v>44</c:v>
                </c:pt>
                <c:pt idx="3">
                  <c:v>66</c:v>
                </c:pt>
                <c:pt idx="4">
                  <c:v>38</c:v>
                </c:pt>
                <c:pt idx="5">
                  <c:v>55</c:v>
                </c:pt>
                <c:pt idx="6">
                  <c:v>62</c:v>
                </c:pt>
                <c:pt idx="7">
                  <c:v>80</c:v>
                </c:pt>
                <c:pt idx="8">
                  <c:v>75</c:v>
                </c:pt>
                <c:pt idx="9">
                  <c:v>60</c:v>
                </c:pt>
                <c:pt idx="10">
                  <c:v>75</c:v>
                </c:pt>
                <c:pt idx="11">
                  <c:v>69</c:v>
                </c:pt>
              </c:numCache>
            </c:numRef>
          </c:val>
        </c:ser>
        <c:dLbls>
          <c:showLegendKey val="0"/>
          <c:showVal val="0"/>
          <c:showCatName val="0"/>
          <c:showSerName val="0"/>
          <c:showPercent val="0"/>
          <c:showBubbleSize val="0"/>
        </c:dLbls>
        <c:gapWidth val="219"/>
        <c:overlap val="-27"/>
        <c:axId val="86162432"/>
        <c:axId val="86168320"/>
      </c:barChart>
      <c:catAx>
        <c:axId val="8616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168320"/>
        <c:crosses val="autoZero"/>
        <c:auto val="1"/>
        <c:lblAlgn val="ctr"/>
        <c:lblOffset val="100"/>
        <c:noMultiLvlLbl val="0"/>
      </c:catAx>
      <c:valAx>
        <c:axId val="86168320"/>
        <c:scaling>
          <c:orientation val="minMax"/>
          <c:max val="9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16243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200" dirty="0" smtClean="0">
                <a:solidFill>
                  <a:srgbClr val="FF0000"/>
                </a:solidFill>
              </a:rPr>
              <a:t>Figure1. FY2016 </a:t>
            </a:r>
            <a:r>
              <a:rPr lang="en-US" sz="1200" dirty="0">
                <a:solidFill>
                  <a:srgbClr val="FF0000"/>
                </a:solidFill>
              </a:rPr>
              <a:t>to FY2018 </a:t>
            </a:r>
            <a:r>
              <a:rPr lang="en-US" sz="1200" dirty="0" smtClean="0">
                <a:solidFill>
                  <a:srgbClr val="FF0000"/>
                </a:solidFill>
              </a:rPr>
              <a:t>MA </a:t>
            </a:r>
            <a:r>
              <a:rPr lang="en-US" sz="1200" dirty="0">
                <a:solidFill>
                  <a:srgbClr val="FF0000"/>
                </a:solidFill>
              </a:rPr>
              <a:t>Inpatient </a:t>
            </a:r>
            <a:r>
              <a:rPr lang="en-US" sz="1200" dirty="0" smtClean="0">
                <a:solidFill>
                  <a:srgbClr val="FF0000"/>
                </a:solidFill>
              </a:rPr>
              <a:t>Hospital</a:t>
            </a:r>
            <a:r>
              <a:rPr lang="en-US" sz="1200" baseline="0" dirty="0" smtClean="0">
                <a:solidFill>
                  <a:srgbClr val="FF0000"/>
                </a:solidFill>
              </a:rPr>
              <a:t> Discharge Data </a:t>
            </a:r>
          </a:p>
          <a:p>
            <a:pPr>
              <a:defRPr sz="2128" b="1" i="0" u="none" strike="noStrike" kern="1200" baseline="0">
                <a:solidFill>
                  <a:schemeClr val="tx1">
                    <a:lumMod val="65000"/>
                    <a:lumOff val="35000"/>
                  </a:schemeClr>
                </a:solidFill>
                <a:latin typeface="+mn-lt"/>
                <a:ea typeface="+mn-ea"/>
                <a:cs typeface="+mn-cs"/>
              </a:defRPr>
            </a:pPr>
            <a:r>
              <a:rPr lang="en-US" sz="1200" dirty="0" smtClean="0">
                <a:solidFill>
                  <a:srgbClr val="FF0000"/>
                </a:solidFill>
              </a:rPr>
              <a:t>Code </a:t>
            </a:r>
            <a:r>
              <a:rPr lang="en-US" sz="1200" dirty="0">
                <a:solidFill>
                  <a:srgbClr val="FF0000"/>
                </a:solidFill>
              </a:rPr>
              <a:t>20 Deaths and Code 41 Hospice Deaths</a:t>
            </a:r>
          </a:p>
        </c:rich>
      </c:tx>
      <c:layout>
        <c:manualLayout>
          <c:xMode val="edge"/>
          <c:yMode val="edge"/>
          <c:x val="0.10329014529036928"/>
          <c:y val="6.8564131026061223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Code 20 (Expired)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Sheet1!$A$2:$A$37</c:f>
              <c:numCache>
                <c:formatCode>General</c:formatCode>
                <c:ptCount val="36"/>
                <c:pt idx="0">
                  <c:v>201510</c:v>
                </c:pt>
                <c:pt idx="1">
                  <c:v>201511</c:v>
                </c:pt>
                <c:pt idx="2">
                  <c:v>201512</c:v>
                </c:pt>
                <c:pt idx="3">
                  <c:v>201601</c:v>
                </c:pt>
                <c:pt idx="4">
                  <c:v>201602</c:v>
                </c:pt>
                <c:pt idx="5">
                  <c:v>201603</c:v>
                </c:pt>
                <c:pt idx="6">
                  <c:v>201604</c:v>
                </c:pt>
                <c:pt idx="7">
                  <c:v>201605</c:v>
                </c:pt>
                <c:pt idx="8">
                  <c:v>201606</c:v>
                </c:pt>
                <c:pt idx="9">
                  <c:v>201607</c:v>
                </c:pt>
                <c:pt idx="10">
                  <c:v>201608</c:v>
                </c:pt>
                <c:pt idx="11">
                  <c:v>201609</c:v>
                </c:pt>
                <c:pt idx="12">
                  <c:v>201610</c:v>
                </c:pt>
                <c:pt idx="13">
                  <c:v>201611</c:v>
                </c:pt>
                <c:pt idx="14">
                  <c:v>201612</c:v>
                </c:pt>
                <c:pt idx="15">
                  <c:v>201701</c:v>
                </c:pt>
                <c:pt idx="16">
                  <c:v>201702</c:v>
                </c:pt>
                <c:pt idx="17">
                  <c:v>201703</c:v>
                </c:pt>
                <c:pt idx="18">
                  <c:v>201704</c:v>
                </c:pt>
                <c:pt idx="19">
                  <c:v>201705</c:v>
                </c:pt>
                <c:pt idx="20">
                  <c:v>201706</c:v>
                </c:pt>
                <c:pt idx="21">
                  <c:v>201707</c:v>
                </c:pt>
                <c:pt idx="22">
                  <c:v>201708</c:v>
                </c:pt>
                <c:pt idx="23">
                  <c:v>201709</c:v>
                </c:pt>
                <c:pt idx="24">
                  <c:v>201710</c:v>
                </c:pt>
                <c:pt idx="25">
                  <c:v>201711</c:v>
                </c:pt>
                <c:pt idx="26">
                  <c:v>201712</c:v>
                </c:pt>
                <c:pt idx="27">
                  <c:v>201801</c:v>
                </c:pt>
                <c:pt idx="28">
                  <c:v>201802</c:v>
                </c:pt>
                <c:pt idx="29">
                  <c:v>201803</c:v>
                </c:pt>
                <c:pt idx="30">
                  <c:v>201804</c:v>
                </c:pt>
                <c:pt idx="31">
                  <c:v>201805</c:v>
                </c:pt>
                <c:pt idx="32">
                  <c:v>201806</c:v>
                </c:pt>
                <c:pt idx="33">
                  <c:v>201807</c:v>
                </c:pt>
                <c:pt idx="34">
                  <c:v>201808</c:v>
                </c:pt>
                <c:pt idx="35">
                  <c:v>201809</c:v>
                </c:pt>
              </c:numCache>
            </c:numRef>
          </c:cat>
          <c:val>
            <c:numRef>
              <c:f>Sheet1!$B$2:$B$37</c:f>
              <c:numCache>
                <c:formatCode>General</c:formatCode>
                <c:ptCount val="36"/>
                <c:pt idx="0">
                  <c:v>1350</c:v>
                </c:pt>
                <c:pt idx="1">
                  <c:v>1276</c:v>
                </c:pt>
                <c:pt idx="2">
                  <c:v>1269</c:v>
                </c:pt>
                <c:pt idx="3">
                  <c:v>1389</c:v>
                </c:pt>
                <c:pt idx="4">
                  <c:v>1325</c:v>
                </c:pt>
                <c:pt idx="5">
                  <c:v>1356</c:v>
                </c:pt>
                <c:pt idx="6">
                  <c:v>1358</c:v>
                </c:pt>
                <c:pt idx="7">
                  <c:v>1245</c:v>
                </c:pt>
                <c:pt idx="8">
                  <c:v>1129</c:v>
                </c:pt>
                <c:pt idx="9">
                  <c:v>1165</c:v>
                </c:pt>
                <c:pt idx="10">
                  <c:v>1189</c:v>
                </c:pt>
                <c:pt idx="11">
                  <c:v>1150</c:v>
                </c:pt>
                <c:pt idx="12">
                  <c:v>1271</c:v>
                </c:pt>
                <c:pt idx="13">
                  <c:v>1317</c:v>
                </c:pt>
                <c:pt idx="14">
                  <c:v>1378</c:v>
                </c:pt>
                <c:pt idx="15">
                  <c:v>1611</c:v>
                </c:pt>
                <c:pt idx="16">
                  <c:v>1348</c:v>
                </c:pt>
                <c:pt idx="17">
                  <c:v>1559</c:v>
                </c:pt>
                <c:pt idx="18">
                  <c:v>1345</c:v>
                </c:pt>
                <c:pt idx="19">
                  <c:v>1280</c:v>
                </c:pt>
                <c:pt idx="20">
                  <c:v>1190</c:v>
                </c:pt>
                <c:pt idx="21">
                  <c:v>1216</c:v>
                </c:pt>
                <c:pt idx="22">
                  <c:v>1256</c:v>
                </c:pt>
                <c:pt idx="23">
                  <c:v>1176</c:v>
                </c:pt>
                <c:pt idx="24">
                  <c:v>1214</c:v>
                </c:pt>
                <c:pt idx="25">
                  <c:v>1197</c:v>
                </c:pt>
                <c:pt idx="26">
                  <c:v>1320</c:v>
                </c:pt>
                <c:pt idx="27">
                  <c:v>1566</c:v>
                </c:pt>
                <c:pt idx="28">
                  <c:v>1304</c:v>
                </c:pt>
                <c:pt idx="29">
                  <c:v>1385</c:v>
                </c:pt>
                <c:pt idx="30">
                  <c:v>1265</c:v>
                </c:pt>
                <c:pt idx="31">
                  <c:v>1318</c:v>
                </c:pt>
                <c:pt idx="32">
                  <c:v>1210</c:v>
                </c:pt>
                <c:pt idx="33">
                  <c:v>1267</c:v>
                </c:pt>
                <c:pt idx="34">
                  <c:v>1175</c:v>
                </c:pt>
                <c:pt idx="35">
                  <c:v>1238</c:v>
                </c:pt>
              </c:numCache>
            </c:numRef>
          </c:val>
        </c:ser>
        <c:ser>
          <c:idx val="1"/>
          <c:order val="1"/>
          <c:tx>
            <c:strRef>
              <c:f>Sheet1!$C$1</c:f>
              <c:strCache>
                <c:ptCount val="1"/>
                <c:pt idx="0">
                  <c:v>Code 41 (Expired in Hospice)</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Sheet1!$A$2:$A$37</c:f>
              <c:numCache>
                <c:formatCode>General</c:formatCode>
                <c:ptCount val="36"/>
                <c:pt idx="0">
                  <c:v>201510</c:v>
                </c:pt>
                <c:pt idx="1">
                  <c:v>201511</c:v>
                </c:pt>
                <c:pt idx="2">
                  <c:v>201512</c:v>
                </c:pt>
                <c:pt idx="3">
                  <c:v>201601</c:v>
                </c:pt>
                <c:pt idx="4">
                  <c:v>201602</c:v>
                </c:pt>
                <c:pt idx="5">
                  <c:v>201603</c:v>
                </c:pt>
                <c:pt idx="6">
                  <c:v>201604</c:v>
                </c:pt>
                <c:pt idx="7">
                  <c:v>201605</c:v>
                </c:pt>
                <c:pt idx="8">
                  <c:v>201606</c:v>
                </c:pt>
                <c:pt idx="9">
                  <c:v>201607</c:v>
                </c:pt>
                <c:pt idx="10">
                  <c:v>201608</c:v>
                </c:pt>
                <c:pt idx="11">
                  <c:v>201609</c:v>
                </c:pt>
                <c:pt idx="12">
                  <c:v>201610</c:v>
                </c:pt>
                <c:pt idx="13">
                  <c:v>201611</c:v>
                </c:pt>
                <c:pt idx="14">
                  <c:v>201612</c:v>
                </c:pt>
                <c:pt idx="15">
                  <c:v>201701</c:v>
                </c:pt>
                <c:pt idx="16">
                  <c:v>201702</c:v>
                </c:pt>
                <c:pt idx="17">
                  <c:v>201703</c:v>
                </c:pt>
                <c:pt idx="18">
                  <c:v>201704</c:v>
                </c:pt>
                <c:pt idx="19">
                  <c:v>201705</c:v>
                </c:pt>
                <c:pt idx="20">
                  <c:v>201706</c:v>
                </c:pt>
                <c:pt idx="21">
                  <c:v>201707</c:v>
                </c:pt>
                <c:pt idx="22">
                  <c:v>201708</c:v>
                </c:pt>
                <c:pt idx="23">
                  <c:v>201709</c:v>
                </c:pt>
                <c:pt idx="24">
                  <c:v>201710</c:v>
                </c:pt>
                <c:pt idx="25">
                  <c:v>201711</c:v>
                </c:pt>
                <c:pt idx="26">
                  <c:v>201712</c:v>
                </c:pt>
                <c:pt idx="27">
                  <c:v>201801</c:v>
                </c:pt>
                <c:pt idx="28">
                  <c:v>201802</c:v>
                </c:pt>
                <c:pt idx="29">
                  <c:v>201803</c:v>
                </c:pt>
                <c:pt idx="30">
                  <c:v>201804</c:v>
                </c:pt>
                <c:pt idx="31">
                  <c:v>201805</c:v>
                </c:pt>
                <c:pt idx="32">
                  <c:v>201806</c:v>
                </c:pt>
                <c:pt idx="33">
                  <c:v>201807</c:v>
                </c:pt>
                <c:pt idx="34">
                  <c:v>201808</c:v>
                </c:pt>
                <c:pt idx="35">
                  <c:v>201809</c:v>
                </c:pt>
              </c:numCache>
            </c:numRef>
          </c:cat>
          <c:val>
            <c:numRef>
              <c:f>Sheet1!$C$2:$C$37</c:f>
              <c:numCache>
                <c:formatCode>General</c:formatCode>
                <c:ptCount val="36"/>
                <c:pt idx="0">
                  <c:v>13</c:v>
                </c:pt>
                <c:pt idx="1">
                  <c:v>8</c:v>
                </c:pt>
                <c:pt idx="2">
                  <c:v>13</c:v>
                </c:pt>
                <c:pt idx="3">
                  <c:v>19</c:v>
                </c:pt>
                <c:pt idx="4">
                  <c:v>13</c:v>
                </c:pt>
                <c:pt idx="5">
                  <c:v>26</c:v>
                </c:pt>
                <c:pt idx="6">
                  <c:v>21</c:v>
                </c:pt>
                <c:pt idx="7">
                  <c:v>34</c:v>
                </c:pt>
                <c:pt idx="8">
                  <c:v>31</c:v>
                </c:pt>
                <c:pt idx="9">
                  <c:v>20</c:v>
                </c:pt>
                <c:pt idx="10">
                  <c:v>33</c:v>
                </c:pt>
                <c:pt idx="11">
                  <c:v>27</c:v>
                </c:pt>
                <c:pt idx="12">
                  <c:v>28</c:v>
                </c:pt>
                <c:pt idx="13">
                  <c:v>33</c:v>
                </c:pt>
                <c:pt idx="14">
                  <c:v>23</c:v>
                </c:pt>
                <c:pt idx="15">
                  <c:v>33</c:v>
                </c:pt>
                <c:pt idx="16">
                  <c:v>36</c:v>
                </c:pt>
                <c:pt idx="17">
                  <c:v>20</c:v>
                </c:pt>
                <c:pt idx="18">
                  <c:v>23</c:v>
                </c:pt>
                <c:pt idx="19">
                  <c:v>21</c:v>
                </c:pt>
                <c:pt idx="20">
                  <c:v>23</c:v>
                </c:pt>
                <c:pt idx="21">
                  <c:v>20</c:v>
                </c:pt>
                <c:pt idx="22">
                  <c:v>25</c:v>
                </c:pt>
                <c:pt idx="23">
                  <c:v>22</c:v>
                </c:pt>
                <c:pt idx="24">
                  <c:v>36</c:v>
                </c:pt>
                <c:pt idx="25">
                  <c:v>26</c:v>
                </c:pt>
                <c:pt idx="26">
                  <c:v>31</c:v>
                </c:pt>
                <c:pt idx="27">
                  <c:v>36</c:v>
                </c:pt>
                <c:pt idx="28">
                  <c:v>31</c:v>
                </c:pt>
                <c:pt idx="29">
                  <c:v>28</c:v>
                </c:pt>
                <c:pt idx="30">
                  <c:v>28</c:v>
                </c:pt>
                <c:pt idx="31">
                  <c:v>30</c:v>
                </c:pt>
                <c:pt idx="32">
                  <c:v>27</c:v>
                </c:pt>
                <c:pt idx="33">
                  <c:v>17</c:v>
                </c:pt>
                <c:pt idx="34">
                  <c:v>20</c:v>
                </c:pt>
                <c:pt idx="35">
                  <c:v>29</c:v>
                </c:pt>
              </c:numCache>
            </c:numRef>
          </c:val>
        </c:ser>
        <c:dLbls>
          <c:showLegendKey val="0"/>
          <c:showVal val="0"/>
          <c:showCatName val="0"/>
          <c:showSerName val="0"/>
          <c:showPercent val="0"/>
          <c:showBubbleSize val="0"/>
        </c:dLbls>
        <c:gapWidth val="100"/>
        <c:overlap val="-24"/>
        <c:axId val="43533056"/>
        <c:axId val="43534592"/>
      </c:barChart>
      <c:catAx>
        <c:axId val="43533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3534592"/>
        <c:crosses val="autoZero"/>
        <c:auto val="1"/>
        <c:lblAlgn val="ctr"/>
        <c:lblOffset val="100"/>
        <c:noMultiLvlLbl val="0"/>
      </c:catAx>
      <c:valAx>
        <c:axId val="43534592"/>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5330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baseline="0" dirty="0">
                <a:solidFill>
                  <a:srgbClr val="FF0000"/>
                </a:solidFill>
                <a:latin typeface="+mn-lt"/>
                <a:ea typeface="+mn-ea"/>
                <a:cs typeface="+mn-cs"/>
              </a:defRPr>
            </a:pPr>
            <a:r>
              <a:rPr lang="en-US" sz="1200" b="1" i="0" u="none" strike="noStrike" kern="1200" baseline="0" dirty="0">
                <a:solidFill>
                  <a:srgbClr val="FF0000"/>
                </a:solidFill>
                <a:latin typeface="+mn-lt"/>
                <a:ea typeface="+mn-ea"/>
                <a:cs typeface="+mn-cs"/>
              </a:rPr>
              <a:t>Figure 2. Comparison by Quarter of FY2016 to FY2018 </a:t>
            </a:r>
            <a:r>
              <a:rPr lang="en-US" sz="1200" b="1" i="0" u="none" strike="noStrike" kern="1200" baseline="0" dirty="0" smtClean="0">
                <a:solidFill>
                  <a:srgbClr val="FF0000"/>
                </a:solidFill>
                <a:latin typeface="+mn-lt"/>
                <a:ea typeface="+mn-ea"/>
                <a:cs typeface="+mn-cs"/>
              </a:rPr>
              <a:t>Code </a:t>
            </a:r>
            <a:r>
              <a:rPr lang="en-US" sz="1200" b="1" i="0" u="none" strike="noStrike" kern="1200" baseline="0" dirty="0">
                <a:solidFill>
                  <a:srgbClr val="FF0000"/>
                </a:solidFill>
                <a:latin typeface="+mn-lt"/>
                <a:ea typeface="+mn-ea"/>
                <a:cs typeface="+mn-cs"/>
              </a:rPr>
              <a:t>‘41’ Hospice Deaths</a:t>
            </a:r>
          </a:p>
        </c:rich>
      </c:tx>
      <c:layout>
        <c:manualLayout>
          <c:xMode val="edge"/>
          <c:yMode val="edge"/>
          <c:x val="8.5416563486858207E-2"/>
          <c:y val="0"/>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Quarter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FY2016</c:v>
                </c:pt>
                <c:pt idx="1">
                  <c:v>FY2017</c:v>
                </c:pt>
                <c:pt idx="2">
                  <c:v>FY2018</c:v>
                </c:pt>
              </c:strCache>
            </c:strRef>
          </c:cat>
          <c:val>
            <c:numRef>
              <c:f>Sheet1!$B$2:$B$4</c:f>
              <c:numCache>
                <c:formatCode>General</c:formatCode>
                <c:ptCount val="3"/>
                <c:pt idx="0">
                  <c:v>34</c:v>
                </c:pt>
                <c:pt idx="1">
                  <c:v>84</c:v>
                </c:pt>
                <c:pt idx="2">
                  <c:v>93</c:v>
                </c:pt>
              </c:numCache>
            </c:numRef>
          </c:val>
        </c:ser>
        <c:ser>
          <c:idx val="1"/>
          <c:order val="1"/>
          <c:tx>
            <c:strRef>
              <c:f>Sheet1!$C$1</c:f>
              <c:strCache>
                <c:ptCount val="1"/>
                <c:pt idx="0">
                  <c:v>Quarter 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FY2016</c:v>
                </c:pt>
                <c:pt idx="1">
                  <c:v>FY2017</c:v>
                </c:pt>
                <c:pt idx="2">
                  <c:v>FY2018</c:v>
                </c:pt>
              </c:strCache>
            </c:strRef>
          </c:cat>
          <c:val>
            <c:numRef>
              <c:f>Sheet1!$C$2:$C$4</c:f>
              <c:numCache>
                <c:formatCode>General</c:formatCode>
                <c:ptCount val="3"/>
                <c:pt idx="0">
                  <c:v>58</c:v>
                </c:pt>
                <c:pt idx="1">
                  <c:v>89</c:v>
                </c:pt>
                <c:pt idx="2">
                  <c:v>95</c:v>
                </c:pt>
              </c:numCache>
            </c:numRef>
          </c:val>
        </c:ser>
        <c:ser>
          <c:idx val="2"/>
          <c:order val="2"/>
          <c:tx>
            <c:strRef>
              <c:f>Sheet1!$D$1</c:f>
              <c:strCache>
                <c:ptCount val="1"/>
                <c:pt idx="0">
                  <c:v>Quarter 3</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FY2016</c:v>
                </c:pt>
                <c:pt idx="1">
                  <c:v>FY2017</c:v>
                </c:pt>
                <c:pt idx="2">
                  <c:v>FY2018</c:v>
                </c:pt>
              </c:strCache>
            </c:strRef>
          </c:cat>
          <c:val>
            <c:numRef>
              <c:f>Sheet1!$D$2:$D$4</c:f>
              <c:numCache>
                <c:formatCode>General</c:formatCode>
                <c:ptCount val="3"/>
                <c:pt idx="0">
                  <c:v>86</c:v>
                </c:pt>
                <c:pt idx="1">
                  <c:v>67</c:v>
                </c:pt>
                <c:pt idx="2">
                  <c:v>85</c:v>
                </c:pt>
              </c:numCache>
            </c:numRef>
          </c:val>
        </c:ser>
        <c:ser>
          <c:idx val="3"/>
          <c:order val="3"/>
          <c:tx>
            <c:strRef>
              <c:f>Sheet1!$E$1</c:f>
              <c:strCache>
                <c:ptCount val="1"/>
                <c:pt idx="0">
                  <c:v>Quarter 4</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FY2016</c:v>
                </c:pt>
                <c:pt idx="1">
                  <c:v>FY2017</c:v>
                </c:pt>
                <c:pt idx="2">
                  <c:v>FY2018</c:v>
                </c:pt>
              </c:strCache>
            </c:strRef>
          </c:cat>
          <c:val>
            <c:numRef>
              <c:f>Sheet1!$E$2:$E$4</c:f>
              <c:numCache>
                <c:formatCode>General</c:formatCode>
                <c:ptCount val="3"/>
                <c:pt idx="0">
                  <c:v>80</c:v>
                </c:pt>
                <c:pt idx="1">
                  <c:v>67</c:v>
                </c:pt>
                <c:pt idx="2">
                  <c:v>66</c:v>
                </c:pt>
              </c:numCache>
            </c:numRef>
          </c:val>
        </c:ser>
        <c:dLbls>
          <c:dLblPos val="ctr"/>
          <c:showLegendKey val="0"/>
          <c:showVal val="1"/>
          <c:showCatName val="0"/>
          <c:showSerName val="0"/>
          <c:showPercent val="0"/>
          <c:showBubbleSize val="0"/>
        </c:dLbls>
        <c:gapWidth val="100"/>
        <c:overlap val="-24"/>
        <c:axId val="43911424"/>
        <c:axId val="43925504"/>
      </c:barChart>
      <c:catAx>
        <c:axId val="43911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925504"/>
        <c:crosses val="autoZero"/>
        <c:auto val="1"/>
        <c:lblAlgn val="ctr"/>
        <c:lblOffset val="100"/>
        <c:noMultiLvlLbl val="0"/>
      </c:catAx>
      <c:valAx>
        <c:axId val="43925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911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1-13T18:14:42.673" idx="7">
    <p:pos x="3897" y="1032"/>
    <p:text>Verify date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2/26/2020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2/26/2020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C809B1-F9BB-4DFF-A65F-C33C0E523AA7}" type="slidenum">
              <a:rPr lang="en-US" smtClean="0"/>
              <a:t>1</a:t>
            </a:fld>
            <a:endParaRPr lang="en-US"/>
          </a:p>
        </p:txBody>
      </p:sp>
    </p:spTree>
    <p:extLst>
      <p:ext uri="{BB962C8B-B14F-4D97-AF65-F5344CB8AC3E}">
        <p14:creationId xmlns:p14="http://schemas.microsoft.com/office/powerpoint/2010/main" val="1928521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a:p>
        </p:txBody>
      </p:sp>
    </p:spTree>
    <p:extLst>
      <p:ext uri="{BB962C8B-B14F-4D97-AF65-F5344CB8AC3E}">
        <p14:creationId xmlns:p14="http://schemas.microsoft.com/office/powerpoint/2010/main" val="2690289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C809B1-F9BB-4DFF-A65F-C33C0E523AA7}" type="slidenum">
              <a:rPr lang="en-US" smtClean="0"/>
              <a:t>3</a:t>
            </a:fld>
            <a:endParaRPr lang="en-US"/>
          </a:p>
        </p:txBody>
      </p:sp>
    </p:spTree>
    <p:extLst>
      <p:ext uri="{BB962C8B-B14F-4D97-AF65-F5344CB8AC3E}">
        <p14:creationId xmlns:p14="http://schemas.microsoft.com/office/powerpoint/2010/main" val="4027452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5</a:t>
            </a:fld>
            <a:endParaRPr lang="en-US"/>
          </a:p>
        </p:txBody>
      </p:sp>
    </p:spTree>
    <p:extLst>
      <p:ext uri="{BB962C8B-B14F-4D97-AF65-F5344CB8AC3E}">
        <p14:creationId xmlns:p14="http://schemas.microsoft.com/office/powerpoint/2010/main" val="636063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2/25/2020</a:t>
            </a:r>
            <a:endParaRPr lang="en-US"/>
          </a:p>
        </p:txBody>
      </p:sp>
      <p:sp>
        <p:nvSpPr>
          <p:cNvPr id="5" name="Footer Placeholder 4"/>
          <p:cNvSpPr>
            <a:spLocks noGrp="1"/>
          </p:cNvSpPr>
          <p:nvPr>
            <p:ph type="ftr" sz="quarter" idx="11"/>
          </p:nvPr>
        </p:nvSpPr>
        <p:spPr/>
        <p:txBody>
          <a:bodyPr/>
          <a:lstStyle/>
          <a:p>
            <a:r>
              <a:rPr lang="en-US" smtClean="0"/>
              <a:t>Case Mix User Workgroup|  CHIA User Support</a:t>
            </a:r>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2/25/2020</a:t>
            </a:r>
            <a:endParaRPr lang="en-US"/>
          </a:p>
        </p:txBody>
      </p:sp>
      <p:sp>
        <p:nvSpPr>
          <p:cNvPr id="5" name="Footer Placeholder 4"/>
          <p:cNvSpPr>
            <a:spLocks noGrp="1"/>
          </p:cNvSpPr>
          <p:nvPr>
            <p:ph type="ftr" sz="quarter" idx="11"/>
          </p:nvPr>
        </p:nvSpPr>
        <p:spPr/>
        <p:txBody>
          <a:bodyPr/>
          <a:lstStyle/>
          <a:p>
            <a:r>
              <a:rPr lang="en-US" smtClean="0"/>
              <a:t>Case Mix User Workgroup|  CHIA User Support</a:t>
            </a:r>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2/25/2020</a:t>
            </a:r>
            <a:endParaRPr lang="en-US"/>
          </a:p>
        </p:txBody>
      </p:sp>
      <p:sp>
        <p:nvSpPr>
          <p:cNvPr id="5" name="Footer Placeholder 4"/>
          <p:cNvSpPr>
            <a:spLocks noGrp="1"/>
          </p:cNvSpPr>
          <p:nvPr>
            <p:ph type="ftr" sz="quarter" idx="11"/>
          </p:nvPr>
        </p:nvSpPr>
        <p:spPr/>
        <p:txBody>
          <a:bodyPr/>
          <a:lstStyle/>
          <a:p>
            <a:r>
              <a:rPr lang="en-US" smtClean="0"/>
              <a:t>Case Mix User Workgroup|  CHIA User Support</a:t>
            </a:r>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2/25/2020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Case Mix User Workgroup|  CHIA User Support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351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2/25/2020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Case Mix User Workgroup|  CHIA User Support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090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2/25/2020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Case Mix User Workgroup|  CHIA User Support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235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solidFill>
                  <a:prstClr val="black">
                    <a:tint val="75000"/>
                  </a:prstClr>
                </a:solidFill>
              </a:rPr>
              <a:t>2/25/2020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Case Mix User Workgroup|  CHIA User Support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734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rPr>
              <a:t>2/25/2020</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Case Mix User Workgroup|  CHIA User Support</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217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2/25/2020</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Case Mix User Workgroup|  CHIA User Support</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16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2/25/2020</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Case Mix User Workgroup|  CHIA User Support</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812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2/25/2020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Case Mix User Workgroup|  CHIA User Support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27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2/25/2020</a:t>
            </a:r>
            <a:endParaRPr lang="en-US"/>
          </a:p>
        </p:txBody>
      </p:sp>
      <p:sp>
        <p:nvSpPr>
          <p:cNvPr id="5" name="Footer Placeholder 4"/>
          <p:cNvSpPr>
            <a:spLocks noGrp="1"/>
          </p:cNvSpPr>
          <p:nvPr>
            <p:ph type="ftr" sz="quarter" idx="11"/>
          </p:nvPr>
        </p:nvSpPr>
        <p:spPr/>
        <p:txBody>
          <a:bodyPr/>
          <a:lstStyle/>
          <a:p>
            <a:r>
              <a:rPr lang="en-US" smtClean="0"/>
              <a:t>Case Mix User Workgroup|  CHIA User Support</a:t>
            </a:r>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2/25/2020</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Case Mix User Workgroup|  CHIA User Support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978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2/25/2020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Case Mix User Workgroup|  CHIA User Support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441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2/25/2020</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Case Mix User Workgroup|  CHIA User Support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98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DC94E8-280D-42E5-B91C-090F72432601}"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837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C94E8-280D-42E5-B91C-090F72432601}"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722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DC94E8-280D-42E5-B91C-090F72432601}"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56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DC94E8-280D-42E5-B91C-090F72432601}" type="datetimeFigureOut">
              <a:rPr lang="en-US" smtClean="0">
                <a:solidFill>
                  <a:prstClr val="black">
                    <a:tint val="75000"/>
                  </a:prstClr>
                </a:solidFill>
              </a:rPr>
              <a:pPr/>
              <a:t>2/26/2020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528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DC94E8-280D-42E5-B91C-090F72432601}" type="datetimeFigureOut">
              <a:rPr lang="en-US" smtClean="0">
                <a:solidFill>
                  <a:prstClr val="black">
                    <a:tint val="75000"/>
                  </a:prstClr>
                </a:solidFill>
              </a:rPr>
              <a:pPr/>
              <a:t>2/26/2020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190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DC94E8-280D-42E5-B91C-090F72432601}" type="datetimeFigureOut">
              <a:rPr lang="en-US" smtClean="0">
                <a:solidFill>
                  <a:prstClr val="black">
                    <a:tint val="75000"/>
                  </a:prstClr>
                </a:solidFill>
              </a:rPr>
              <a:pPr/>
              <a:t>2/26/2020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719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C94E8-280D-42E5-B91C-090F72432601}" type="datetimeFigureOut">
              <a:rPr lang="en-US" smtClean="0">
                <a:solidFill>
                  <a:prstClr val="black">
                    <a:tint val="75000"/>
                  </a:prstClr>
                </a:solidFill>
              </a:rPr>
              <a:pPr/>
              <a:t>2/26/2020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67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2/25/2020</a:t>
            </a:r>
            <a:endParaRPr lang="en-US"/>
          </a:p>
        </p:txBody>
      </p:sp>
      <p:sp>
        <p:nvSpPr>
          <p:cNvPr id="5" name="Footer Placeholder 4"/>
          <p:cNvSpPr>
            <a:spLocks noGrp="1"/>
          </p:cNvSpPr>
          <p:nvPr>
            <p:ph type="ftr" sz="quarter" idx="11"/>
          </p:nvPr>
        </p:nvSpPr>
        <p:spPr/>
        <p:txBody>
          <a:bodyPr/>
          <a:lstStyle/>
          <a:p>
            <a:r>
              <a:rPr lang="en-US" smtClean="0"/>
              <a:t>Case Mix User Workgroup|  CHIA User Support</a:t>
            </a:r>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144259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DC94E8-280D-42E5-B91C-090F72432601}" type="datetimeFigureOut">
              <a:rPr lang="en-US" smtClean="0">
                <a:solidFill>
                  <a:prstClr val="black">
                    <a:tint val="75000"/>
                  </a:prstClr>
                </a:solidFill>
              </a:rPr>
              <a:pPr/>
              <a:t>2/26/2020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056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DC94E8-280D-42E5-B91C-090F72432601}" type="datetimeFigureOut">
              <a:rPr lang="en-US" smtClean="0">
                <a:solidFill>
                  <a:prstClr val="black">
                    <a:tint val="75000"/>
                  </a:prstClr>
                </a:solidFill>
              </a:rPr>
              <a:pPr/>
              <a:t>2/26/2020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278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C94E8-280D-42E5-B91C-090F72432601}"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7824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DC94E8-280D-42E5-B91C-090F72432601}" type="datetimeFigureOut">
              <a:rPr lang="en-US" smtClean="0">
                <a:solidFill>
                  <a:prstClr val="black">
                    <a:tint val="75000"/>
                  </a:prstClr>
                </a:solidFill>
              </a:rPr>
              <a:pPr/>
              <a:t>2/26/2020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013BBA-0689-4769-9970-B074A182C51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606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2/25/2020</a:t>
            </a:r>
            <a:endParaRPr lang="en-US"/>
          </a:p>
        </p:txBody>
      </p:sp>
      <p:sp>
        <p:nvSpPr>
          <p:cNvPr id="6" name="Footer Placeholder 5"/>
          <p:cNvSpPr>
            <a:spLocks noGrp="1"/>
          </p:cNvSpPr>
          <p:nvPr>
            <p:ph type="ftr" sz="quarter" idx="11"/>
          </p:nvPr>
        </p:nvSpPr>
        <p:spPr/>
        <p:txBody>
          <a:bodyPr/>
          <a:lstStyle/>
          <a:p>
            <a:r>
              <a:rPr lang="en-US" smtClean="0"/>
              <a:t>Case Mix User Workgroup|  CHIA User Support</a:t>
            </a:r>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2/25/2020</a:t>
            </a:r>
            <a:endParaRPr lang="en-US"/>
          </a:p>
        </p:txBody>
      </p:sp>
      <p:sp>
        <p:nvSpPr>
          <p:cNvPr id="8" name="Footer Placeholder 7"/>
          <p:cNvSpPr>
            <a:spLocks noGrp="1"/>
          </p:cNvSpPr>
          <p:nvPr>
            <p:ph type="ftr" sz="quarter" idx="11"/>
          </p:nvPr>
        </p:nvSpPr>
        <p:spPr/>
        <p:txBody>
          <a:bodyPr/>
          <a:lstStyle/>
          <a:p>
            <a:r>
              <a:rPr lang="en-US" smtClean="0"/>
              <a:t>Case Mix User Workgroup|  CHIA User Support</a:t>
            </a:r>
            <a:endParaRPr lang="en-US"/>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2/25/2020</a:t>
            </a:r>
            <a:endParaRPr lang="en-US"/>
          </a:p>
        </p:txBody>
      </p:sp>
      <p:sp>
        <p:nvSpPr>
          <p:cNvPr id="4" name="Footer Placeholder 3"/>
          <p:cNvSpPr>
            <a:spLocks noGrp="1"/>
          </p:cNvSpPr>
          <p:nvPr>
            <p:ph type="ftr" sz="quarter" idx="11"/>
          </p:nvPr>
        </p:nvSpPr>
        <p:spPr/>
        <p:txBody>
          <a:bodyPr/>
          <a:lstStyle/>
          <a:p>
            <a:r>
              <a:rPr lang="en-US" smtClean="0"/>
              <a:t>Case Mix User Workgroup|  CHIA User Support</a:t>
            </a:r>
            <a:endParaRPr lang="en-US"/>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2/25/2020</a:t>
            </a:r>
            <a:endParaRPr lang="en-US"/>
          </a:p>
        </p:txBody>
      </p:sp>
      <p:sp>
        <p:nvSpPr>
          <p:cNvPr id="3" name="Footer Placeholder 2"/>
          <p:cNvSpPr>
            <a:spLocks noGrp="1"/>
          </p:cNvSpPr>
          <p:nvPr>
            <p:ph type="ftr" sz="quarter" idx="11"/>
          </p:nvPr>
        </p:nvSpPr>
        <p:spPr/>
        <p:txBody>
          <a:bodyPr/>
          <a:lstStyle/>
          <a:p>
            <a:r>
              <a:rPr lang="en-US" smtClean="0"/>
              <a:t>Case Mix User Workgroup|  CHIA User Support</a:t>
            </a:r>
            <a:endParaRPr lang="en-US"/>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2/25/2020</a:t>
            </a:r>
            <a:endParaRPr lang="en-US"/>
          </a:p>
        </p:txBody>
      </p:sp>
      <p:sp>
        <p:nvSpPr>
          <p:cNvPr id="6" name="Footer Placeholder 5"/>
          <p:cNvSpPr>
            <a:spLocks noGrp="1"/>
          </p:cNvSpPr>
          <p:nvPr>
            <p:ph type="ftr" sz="quarter" idx="11"/>
          </p:nvPr>
        </p:nvSpPr>
        <p:spPr/>
        <p:txBody>
          <a:bodyPr/>
          <a:lstStyle/>
          <a:p>
            <a:r>
              <a:rPr lang="en-US" smtClean="0"/>
              <a:t>Case Mix User Workgroup|  CHIA User Support</a:t>
            </a:r>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2/25/2020</a:t>
            </a:r>
            <a:endParaRPr lang="en-US"/>
          </a:p>
        </p:txBody>
      </p:sp>
      <p:sp>
        <p:nvSpPr>
          <p:cNvPr id="6" name="Footer Placeholder 5"/>
          <p:cNvSpPr>
            <a:spLocks noGrp="1"/>
          </p:cNvSpPr>
          <p:nvPr>
            <p:ph type="ftr" sz="quarter" idx="11"/>
          </p:nvPr>
        </p:nvSpPr>
        <p:spPr/>
        <p:txBody>
          <a:bodyPr/>
          <a:lstStyle/>
          <a:p>
            <a:r>
              <a:rPr lang="en-US" smtClean="0"/>
              <a:t>Case Mix User Workgroup|  CHIA User Support</a:t>
            </a:r>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2/25/2020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Case Mix User Workgroup|  CHIA User Support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prstClr val="black">
                    <a:tint val="75000"/>
                  </a:prstClr>
                </a:solidFill>
              </a:rPr>
              <a:t>2/25/2020</a:t>
            </a:r>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smtClean="0">
                <a:solidFill>
                  <a:prstClr val="black">
                    <a:tint val="75000"/>
                  </a:prstClr>
                </a:solidFill>
              </a:rPr>
              <a:t>Case Mix User Workgroup|  CHIA User Support</a:t>
            </a: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4005446-A02A-49C7-A34B-46CE84385D6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1254290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0DC94E8-280D-42E5-B91C-090F72432601}" type="datetimeFigureOut">
              <a:rPr lang="en-US" smtClean="0">
                <a:solidFill>
                  <a:prstClr val="black">
                    <a:tint val="75000"/>
                  </a:prstClr>
                </a:solidFill>
              </a:rPr>
              <a:pPr defTabSz="914400"/>
              <a:t>2/26/2020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F013BBA-0689-4769-9970-B074A182C510}"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1601450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3.xml"/><Relationship Id="rId1" Type="http://schemas.openxmlformats.org/officeDocument/2006/relationships/slideLayout" Target="../slideLayouts/slideLayout24.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mailto:Donald.Kirkwood@massmail.state.ma.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dc.gov/nchs/data/nhsr/nhsr108.pdf"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Case Mix user 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Don Kirkwood (Manager of Data Release)</a:t>
            </a:r>
          </a:p>
          <a:p>
            <a:pPr>
              <a:lnSpc>
                <a:spcPct val="130000"/>
              </a:lnSpc>
            </a:pPr>
            <a:r>
              <a:rPr lang="en-US" sz="1800" b="0" cap="none" spc="20" dirty="0" smtClean="0">
                <a:solidFill>
                  <a:schemeClr val="accent4"/>
                </a:solidFill>
                <a:latin typeface="Arial" charset="0"/>
                <a:ea typeface="Arial" charset="0"/>
                <a:cs typeface="Arial" charset="0"/>
              </a:rPr>
              <a:t>Scott Curley (Manager of Privacy &amp; Compliance)</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tx2">
                    <a:lumMod val="50000"/>
                  </a:schemeClr>
                </a:solidFill>
                <a:latin typeface="Arial" charset="0"/>
                <a:ea typeface="Arial" charset="0"/>
                <a:cs typeface="Arial" charset="0"/>
              </a:rPr>
              <a:t>February 25, 2020</a:t>
            </a:r>
            <a:endParaRPr lang="en-US" sz="1800" b="0" cap="none" spc="20" dirty="0">
              <a:solidFill>
                <a:schemeClr val="tx2">
                  <a:lumMod val="50000"/>
                </a:schemeClr>
              </a:solidFill>
              <a:latin typeface="Arial" charset="0"/>
              <a:ea typeface="Arial" charset="0"/>
              <a:cs typeface="Arial" charset="0"/>
            </a:endParaRPr>
          </a:p>
        </p:txBody>
      </p:sp>
      <p:pic>
        <p:nvPicPr>
          <p:cNvPr id="7" name="Picture 6"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3186152" y="6356350"/>
            <a:ext cx="3397528" cy="365125"/>
          </a:xfrm>
        </p:spPr>
        <p:txBody>
          <a:bodyPr/>
          <a:lstStyle/>
          <a:p>
            <a:r>
              <a:rPr lang="en-US" dirty="0" smtClean="0"/>
              <a:t>Case Mix User Workgroup|  CHIA User Support</a:t>
            </a:r>
            <a:endParaRPr lang="en-US" dirty="0"/>
          </a:p>
        </p:txBody>
      </p:sp>
      <p:sp>
        <p:nvSpPr>
          <p:cNvPr id="2" name="Date Placeholder 1"/>
          <p:cNvSpPr>
            <a:spLocks noGrp="1"/>
          </p:cNvSpPr>
          <p:nvPr>
            <p:ph type="dt" sz="half" idx="10"/>
          </p:nvPr>
        </p:nvSpPr>
        <p:spPr/>
        <p:txBody>
          <a:bodyPr/>
          <a:lstStyle/>
          <a:p>
            <a:r>
              <a:rPr lang="en-US" smtClean="0"/>
              <a:t>2/25/2020</a:t>
            </a:r>
            <a:endParaRPr lang="en-US"/>
          </a:p>
        </p:txBody>
      </p:sp>
    </p:spTree>
    <p:extLst>
      <p:ext uri="{BB962C8B-B14F-4D97-AF65-F5344CB8AC3E}">
        <p14:creationId xmlns:p14="http://schemas.microsoft.com/office/powerpoint/2010/main" val="2938388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33545" y="29139"/>
            <a:ext cx="9041450" cy="1066799"/>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u="sng" dirty="0" smtClean="0">
                <a:solidFill>
                  <a:prstClr val="black"/>
                </a:solidFill>
              </a:rPr>
              <a:t>Answer</a:t>
            </a:r>
            <a:r>
              <a:rPr lang="en-US" sz="1400" i="1" dirty="0" smtClean="0">
                <a:solidFill>
                  <a:prstClr val="black"/>
                </a:solidFill>
              </a:rPr>
              <a:t> (continued)</a:t>
            </a:r>
            <a:r>
              <a:rPr lang="en-US" sz="1400" dirty="0" smtClean="0">
                <a:solidFill>
                  <a:prstClr val="black"/>
                </a:solidFill>
              </a:rPr>
              <a:t>: ICD-9-CM has approximately 47 external cause of injury codes to describe </a:t>
            </a:r>
          </a:p>
          <a:p>
            <a:pPr algn="l"/>
            <a:r>
              <a:rPr lang="en-US" sz="1400" dirty="0" smtClean="0">
                <a:solidFill>
                  <a:prstClr val="black"/>
                </a:solidFill>
              </a:rPr>
              <a:t>suicide attempts and self-inflicted injuries. While ICD-9-CM identified suicide attempts and</a:t>
            </a:r>
          </a:p>
          <a:p>
            <a:pPr algn="l"/>
            <a:r>
              <a:rPr lang="en-US" sz="1400" dirty="0" smtClean="0">
                <a:solidFill>
                  <a:prstClr val="black"/>
                </a:solidFill>
              </a:rPr>
              <a:t>Intentional self-harm exclusively by external cause codes,  ICD-10-CM has close to 356 external cause codes and diagnosis codes to identify </a:t>
            </a:r>
            <a:r>
              <a:rPr lang="en-US" sz="1400" b="1" dirty="0" smtClean="0">
                <a:solidFill>
                  <a:prstClr val="black"/>
                </a:solidFill>
              </a:rPr>
              <a:t>suicide attempts and intentional self-harm</a:t>
            </a:r>
            <a:r>
              <a:rPr lang="en-US" sz="1400" dirty="0" smtClean="0">
                <a:solidFill>
                  <a:prstClr val="black"/>
                </a:solidFill>
              </a:rPr>
              <a:t>. The CDC’s National Center for Health Statistics Report on ICD-10-CM coding for suicide surveillance provides a table covering five different coding ranges with details on how the fifth and sixth digit for specific codes are used to capture intentional self-harm</a:t>
            </a:r>
            <a:r>
              <a:rPr lang="en-US" sz="1400" b="1" i="1" dirty="0" smtClean="0">
                <a:solidFill>
                  <a:prstClr val="black"/>
                </a:solidFill>
              </a:rPr>
              <a:t>. See Table 1 below.</a:t>
            </a:r>
          </a:p>
          <a:p>
            <a:pPr algn="l"/>
            <a:endParaRPr lang="en-US" sz="1400" b="1" i="1" dirty="0">
              <a:solidFill>
                <a:prstClr val="black"/>
              </a:solidFill>
            </a:endParaRPr>
          </a:p>
          <a:p>
            <a:pPr algn="l"/>
            <a:endParaRPr lang="en-US" sz="1400" dirty="0" smtClean="0">
              <a:solidFill>
                <a:prstClr val="black"/>
              </a:solidFill>
            </a:endParaRPr>
          </a:p>
          <a:p>
            <a:pPr algn="l"/>
            <a:endParaRPr lang="en-US" sz="1400" dirty="0">
              <a:solidFill>
                <a:prstClr val="black"/>
              </a:solidFill>
            </a:endParaRPr>
          </a:p>
          <a:p>
            <a:pPr algn="l"/>
            <a:endParaRPr lang="en-US" sz="1400" dirty="0" smtClean="0">
              <a:solidFill>
                <a:prstClr val="black"/>
              </a:solidFill>
            </a:endParaRPr>
          </a:p>
          <a:p>
            <a:pPr algn="l"/>
            <a:endParaRPr lang="en-US" sz="1400" dirty="0">
              <a:solidFill>
                <a:prstClr val="black"/>
              </a:solidFill>
            </a:endParaRPr>
          </a:p>
          <a:p>
            <a:pPr algn="l"/>
            <a:endParaRPr lang="en-US" sz="1400" dirty="0" smtClean="0">
              <a:solidFill>
                <a:prstClr val="black"/>
              </a:solidFill>
            </a:endParaRPr>
          </a:p>
          <a:p>
            <a:pPr algn="l"/>
            <a:endParaRPr lang="en-US" sz="1400" dirty="0">
              <a:solidFill>
                <a:prstClr val="black"/>
              </a:solidFill>
            </a:endParaRPr>
          </a:p>
          <a:p>
            <a:pPr algn="l"/>
            <a:endParaRPr lang="en-US" sz="1400" dirty="0" smtClean="0">
              <a:solidFill>
                <a:prstClr val="black"/>
              </a:solidFill>
            </a:endParaRPr>
          </a:p>
          <a:p>
            <a:pPr algn="l"/>
            <a:endParaRPr lang="en-US" sz="1400" dirty="0">
              <a:solidFill>
                <a:prstClr val="black"/>
              </a:solidFill>
            </a:endParaRPr>
          </a:p>
          <a:p>
            <a:pPr algn="l"/>
            <a:endParaRPr lang="en-US" sz="1400" dirty="0" smtClean="0">
              <a:solidFill>
                <a:prstClr val="black"/>
              </a:solidFill>
            </a:endParaRPr>
          </a:p>
          <a:p>
            <a:pPr algn="l"/>
            <a:endParaRPr lang="en-US" sz="1400" dirty="0">
              <a:solidFill>
                <a:prstClr val="black"/>
              </a:solidFill>
            </a:endParaRPr>
          </a:p>
          <a:p>
            <a:pPr algn="l"/>
            <a:endParaRPr lang="en-US" sz="1400" dirty="0" smtClean="0">
              <a:solidFill>
                <a:prstClr val="black"/>
              </a:solidFill>
            </a:endParaRPr>
          </a:p>
          <a:p>
            <a:pPr algn="l"/>
            <a:endParaRPr lang="en-US" sz="1400" dirty="0">
              <a:solidFill>
                <a:prstClr val="black"/>
              </a:solidFill>
            </a:endParaRPr>
          </a:p>
          <a:p>
            <a:pPr algn="l"/>
            <a:endParaRPr lang="en-US" sz="1400" dirty="0" smtClean="0">
              <a:solidFill>
                <a:prstClr val="black"/>
              </a:solidFill>
            </a:endParaRPr>
          </a:p>
          <a:p>
            <a:pPr algn="l"/>
            <a:endParaRPr lang="en-US" sz="1400" dirty="0">
              <a:solidFill>
                <a:prstClr val="black"/>
              </a:solidFill>
            </a:endParaRPr>
          </a:p>
          <a:p>
            <a:pPr algn="l"/>
            <a:endParaRPr lang="en-US" sz="1400" dirty="0" smtClean="0">
              <a:solidFill>
                <a:prstClr val="black"/>
              </a:solidFill>
            </a:endParaRPr>
          </a:p>
          <a:p>
            <a:pPr algn="l"/>
            <a:r>
              <a:rPr lang="en-US" sz="1400" dirty="0" smtClean="0">
                <a:solidFill>
                  <a:prstClr val="black"/>
                </a:solidFill>
              </a:rPr>
              <a:t>The above table does </a:t>
            </a:r>
            <a:r>
              <a:rPr lang="en-US" sz="1400" b="1" u="sng" dirty="0" smtClean="0">
                <a:solidFill>
                  <a:prstClr val="black"/>
                </a:solidFill>
              </a:rPr>
              <a:t>not</a:t>
            </a:r>
            <a:r>
              <a:rPr lang="en-US" sz="1400" dirty="0" smtClean="0">
                <a:solidFill>
                  <a:prstClr val="black"/>
                </a:solidFill>
              </a:rPr>
              <a:t> include the ICD-10-CM diagnosis codes for identifying </a:t>
            </a:r>
            <a:r>
              <a:rPr lang="en-US" sz="1400" b="1" dirty="0" smtClean="0">
                <a:solidFill>
                  <a:prstClr val="black"/>
                </a:solidFill>
              </a:rPr>
              <a:t>suicide ideations </a:t>
            </a:r>
            <a:r>
              <a:rPr lang="en-US" sz="1400" dirty="0" smtClean="0">
                <a:solidFill>
                  <a:prstClr val="black"/>
                </a:solidFill>
              </a:rPr>
              <a:t>or when the patient has both </a:t>
            </a:r>
            <a:r>
              <a:rPr lang="en-US" sz="1400" b="1" dirty="0" smtClean="0">
                <a:solidFill>
                  <a:prstClr val="black"/>
                </a:solidFill>
              </a:rPr>
              <a:t>homicidal and suicidal ideations</a:t>
            </a:r>
            <a:r>
              <a:rPr lang="en-US" sz="1400" dirty="0" smtClean="0">
                <a:solidFill>
                  <a:prstClr val="black"/>
                </a:solidFill>
              </a:rPr>
              <a:t> which are as follows:</a:t>
            </a:r>
          </a:p>
          <a:p>
            <a:pPr algn="l"/>
            <a:endParaRPr lang="en-US" sz="1400" dirty="0" smtClean="0">
              <a:solidFill>
                <a:prstClr val="black"/>
              </a:solidFill>
            </a:endParaRPr>
          </a:p>
          <a:p>
            <a:pPr algn="l"/>
            <a:endParaRPr lang="en-US" sz="1400" dirty="0" smtClean="0">
              <a:solidFill>
                <a:prstClr val="black"/>
              </a:solidFill>
            </a:endParaRPr>
          </a:p>
          <a:p>
            <a:pPr algn="l"/>
            <a:r>
              <a:rPr lang="en-US" sz="1400" dirty="0">
                <a:solidFill>
                  <a:prstClr val="black"/>
                </a:solidFill>
              </a:rPr>
              <a:t> </a:t>
            </a:r>
            <a:r>
              <a:rPr lang="en-US" sz="1400" dirty="0" smtClean="0">
                <a:solidFill>
                  <a:prstClr val="black"/>
                </a:solidFill>
              </a:rPr>
              <a:t>	</a:t>
            </a:r>
            <a:r>
              <a:rPr lang="en-US" sz="1400" b="1" u="sng" dirty="0" smtClean="0">
                <a:solidFill>
                  <a:prstClr val="black"/>
                </a:solidFill>
              </a:rPr>
              <a:t>Diagnosis Code</a:t>
            </a:r>
            <a:r>
              <a:rPr lang="en-US" sz="1400" dirty="0">
                <a:solidFill>
                  <a:prstClr val="black"/>
                </a:solidFill>
              </a:rPr>
              <a:t>	</a:t>
            </a:r>
            <a:r>
              <a:rPr lang="en-US" sz="1400" b="1" u="sng" dirty="0" smtClean="0">
                <a:solidFill>
                  <a:prstClr val="black"/>
                </a:solidFill>
              </a:rPr>
              <a:t>Full Description</a:t>
            </a:r>
            <a:endParaRPr lang="en-US" sz="1400" b="1" u="sng" dirty="0">
              <a:solidFill>
                <a:prstClr val="black"/>
              </a:solidFill>
            </a:endParaRPr>
          </a:p>
          <a:p>
            <a:pPr algn="l"/>
            <a:r>
              <a:rPr lang="en-US" sz="1400" dirty="0" smtClean="0">
                <a:solidFill>
                  <a:prstClr val="black"/>
                </a:solidFill>
              </a:rPr>
              <a:t>	R4585</a:t>
            </a:r>
            <a:r>
              <a:rPr lang="en-US" sz="1400" dirty="0">
                <a:solidFill>
                  <a:prstClr val="black"/>
                </a:solidFill>
              </a:rPr>
              <a:t>	</a:t>
            </a:r>
            <a:r>
              <a:rPr lang="en-US" sz="1400" dirty="0" smtClean="0">
                <a:solidFill>
                  <a:prstClr val="black"/>
                </a:solidFill>
              </a:rPr>
              <a:t>	Homicidal </a:t>
            </a:r>
            <a:r>
              <a:rPr lang="en-US" sz="1400" dirty="0">
                <a:solidFill>
                  <a:prstClr val="black"/>
                </a:solidFill>
              </a:rPr>
              <a:t>and suicidal ideations</a:t>
            </a:r>
          </a:p>
          <a:p>
            <a:pPr algn="l"/>
            <a:r>
              <a:rPr lang="en-US" sz="1400" dirty="0" smtClean="0">
                <a:solidFill>
                  <a:prstClr val="black"/>
                </a:solidFill>
              </a:rPr>
              <a:t>	R45851</a:t>
            </a:r>
            <a:r>
              <a:rPr lang="en-US" sz="1400" dirty="0">
                <a:solidFill>
                  <a:prstClr val="black"/>
                </a:solidFill>
              </a:rPr>
              <a:t>	</a:t>
            </a:r>
            <a:r>
              <a:rPr lang="en-US" sz="1400" dirty="0" smtClean="0">
                <a:solidFill>
                  <a:prstClr val="black"/>
                </a:solidFill>
              </a:rPr>
              <a:t>	Suicidal </a:t>
            </a:r>
            <a:r>
              <a:rPr lang="en-US" sz="1400" dirty="0">
                <a:solidFill>
                  <a:prstClr val="black"/>
                </a:solidFill>
              </a:rPr>
              <a:t>ideations</a:t>
            </a:r>
          </a:p>
        </p:txBody>
      </p:sp>
      <p:grpSp>
        <p:nvGrpSpPr>
          <p:cNvPr id="24" name="Group 23"/>
          <p:cNvGrpSpPr/>
          <p:nvPr/>
        </p:nvGrpSpPr>
        <p:grpSpPr>
          <a:xfrm>
            <a:off x="6785361" y="6545019"/>
            <a:ext cx="2256089" cy="307777"/>
            <a:chOff x="6785361" y="6545019"/>
            <a:chExt cx="2256089" cy="307777"/>
          </a:xfrm>
        </p:grpSpPr>
        <p:sp>
          <p:nvSpPr>
            <p:cNvPr id="3" name="TextBox 2"/>
            <p:cNvSpPr txBox="1"/>
            <p:nvPr/>
          </p:nvSpPr>
          <p:spPr>
            <a:xfrm>
              <a:off x="6785361" y="6545019"/>
              <a:ext cx="1488484" cy="307777"/>
            </a:xfrm>
            <a:prstGeom prst="rect">
              <a:avLst/>
            </a:prstGeom>
            <a:noFill/>
          </p:spPr>
          <p:txBody>
            <a:bodyPr wrap="none" rtlCol="0">
              <a:spAutoFit/>
            </a:bodyPr>
            <a:lstStyle/>
            <a:p>
              <a:r>
                <a:rPr lang="en-US" sz="1400" i="1" dirty="0" smtClean="0">
                  <a:solidFill>
                    <a:prstClr val="black"/>
                  </a:solidFill>
                </a:rPr>
                <a:t>Answer continued</a:t>
              </a:r>
              <a:endParaRPr lang="en-US" sz="1400" i="1" dirty="0">
                <a:solidFill>
                  <a:prstClr val="black"/>
                </a:solidFill>
              </a:endParaRPr>
            </a:p>
          </p:txBody>
        </p:sp>
        <p:cxnSp>
          <p:nvCxnSpPr>
            <p:cNvPr id="5" name="Straight Arrow Connector 4"/>
            <p:cNvCxnSpPr>
              <a:stCxn id="3" idx="3"/>
            </p:cNvCxnSpPr>
            <p:nvPr/>
          </p:nvCxnSpPr>
          <p:spPr>
            <a:xfrm flipV="1">
              <a:off x="8273845" y="6698907"/>
              <a:ext cx="767605" cy="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7093009" y="-87995"/>
            <a:ext cx="2180452" cy="707886"/>
          </a:xfrm>
          <a:prstGeom prst="rect">
            <a:avLst/>
          </a:prstGeom>
          <a:noFill/>
        </p:spPr>
        <p:txBody>
          <a:bodyPr wrap="square" lIns="91440" tIns="45720" rIns="91440" bIns="45720">
            <a:spAutoFit/>
          </a:bodyPr>
          <a:lstStyle/>
          <a:p>
            <a:pPr algn="ctr"/>
            <a:r>
              <a:rPr lang="en-US" sz="4000" b="1" dirty="0" smtClean="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rPr>
              <a:t>SUICIDE</a:t>
            </a:r>
            <a:endParaRPr lang="en-US" sz="40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endParaRPr>
          </a:p>
        </p:txBody>
      </p:sp>
      <p:pic>
        <p:nvPicPr>
          <p:cNvPr id="27" name="Picture 26"/>
          <p:cNvPicPr>
            <a:picLocks noChangeAspect="1"/>
          </p:cNvPicPr>
          <p:nvPr/>
        </p:nvPicPr>
        <p:blipFill rotWithShape="1">
          <a:blip r:embed="rId2"/>
          <a:srcRect l="6801" t="24220" r="7512" b="37763"/>
          <a:stretch/>
        </p:blipFill>
        <p:spPr>
          <a:xfrm>
            <a:off x="151049" y="1821526"/>
            <a:ext cx="8691073" cy="2409914"/>
          </a:xfrm>
          <a:prstGeom prst="rect">
            <a:avLst/>
          </a:prstGeom>
        </p:spPr>
      </p:pic>
      <p:sp>
        <p:nvSpPr>
          <p:cNvPr id="32" name="Rectangle 31"/>
          <p:cNvSpPr/>
          <p:nvPr/>
        </p:nvSpPr>
        <p:spPr>
          <a:xfrm>
            <a:off x="161501" y="4216051"/>
            <a:ext cx="8806442" cy="338554"/>
          </a:xfrm>
          <a:prstGeom prst="rect">
            <a:avLst/>
          </a:prstGeom>
        </p:spPr>
        <p:txBody>
          <a:bodyPr wrap="square">
            <a:spAutoFit/>
          </a:bodyPr>
          <a:lstStyle/>
          <a:p>
            <a:r>
              <a:rPr lang="en-US" sz="800" i="1" dirty="0" smtClean="0">
                <a:solidFill>
                  <a:srgbClr val="222222"/>
                </a:solidFill>
                <a:latin typeface="Arial" panose="020B0604020202020204" pitchFamily="34" charset="0"/>
              </a:rPr>
              <a:t>Table Source: </a:t>
            </a:r>
            <a:r>
              <a:rPr lang="en-US" sz="800" i="1" dirty="0" err="1" smtClean="0">
                <a:solidFill>
                  <a:srgbClr val="222222"/>
                </a:solidFill>
                <a:latin typeface="Arial" panose="020B0604020202020204" pitchFamily="34" charset="0"/>
              </a:rPr>
              <a:t>Hedegaard</a:t>
            </a:r>
            <a:r>
              <a:rPr lang="en-US" sz="800" i="1" dirty="0" smtClean="0">
                <a:solidFill>
                  <a:srgbClr val="222222"/>
                </a:solidFill>
                <a:latin typeface="Arial" panose="020B0604020202020204" pitchFamily="34" charset="0"/>
              </a:rPr>
              <a:t> </a:t>
            </a:r>
            <a:r>
              <a:rPr lang="en-US" sz="800" i="1" dirty="0">
                <a:solidFill>
                  <a:srgbClr val="222222"/>
                </a:solidFill>
                <a:latin typeface="Arial" panose="020B0604020202020204" pitchFamily="34" charset="0"/>
              </a:rPr>
              <a:t>H, </a:t>
            </a:r>
            <a:r>
              <a:rPr lang="en-US" sz="800" i="1" dirty="0" err="1">
                <a:solidFill>
                  <a:srgbClr val="222222"/>
                </a:solidFill>
                <a:latin typeface="Arial" panose="020B0604020202020204" pitchFamily="34" charset="0"/>
              </a:rPr>
              <a:t>Schoenbaum</a:t>
            </a:r>
            <a:r>
              <a:rPr lang="en-US" sz="800" i="1" dirty="0">
                <a:solidFill>
                  <a:srgbClr val="222222"/>
                </a:solidFill>
                <a:latin typeface="Arial" panose="020B0604020202020204" pitchFamily="34" charset="0"/>
              </a:rPr>
              <a:t> M, Claassen C, Crosby A, Holland K, </a:t>
            </a:r>
            <a:r>
              <a:rPr lang="en-US" sz="800" i="1" dirty="0" err="1">
                <a:solidFill>
                  <a:srgbClr val="222222"/>
                </a:solidFill>
                <a:latin typeface="Arial" panose="020B0604020202020204" pitchFamily="34" charset="0"/>
              </a:rPr>
              <a:t>Proescholdbell</a:t>
            </a:r>
            <a:r>
              <a:rPr lang="en-US" sz="800" i="1" dirty="0">
                <a:solidFill>
                  <a:srgbClr val="222222"/>
                </a:solidFill>
                <a:latin typeface="Arial" panose="020B0604020202020204" pitchFamily="34" charset="0"/>
              </a:rPr>
              <a:t> S. Issues in Developing a Surveillance Case Definition for Nonfatal Suicide Attempt and Intentional Self-harm Using International Classification of Diseases, Tenth Revision, Clinical Modification (ICD-10-CM) Coded Data. National health statistics reports. 2018 Feb(108):1-9.</a:t>
            </a:r>
            <a:endParaRPr lang="en-US" sz="800" i="1" dirty="0">
              <a:solidFill>
                <a:prstClr val="black"/>
              </a:solidFill>
            </a:endParaRPr>
          </a:p>
        </p:txBody>
      </p:sp>
      <p:sp>
        <p:nvSpPr>
          <p:cNvPr id="29" name="TextBox 28"/>
          <p:cNvSpPr txBox="1"/>
          <p:nvPr/>
        </p:nvSpPr>
        <p:spPr>
          <a:xfrm>
            <a:off x="54449" y="1440022"/>
            <a:ext cx="9020546" cy="400110"/>
          </a:xfrm>
          <a:prstGeom prst="rect">
            <a:avLst/>
          </a:prstGeom>
          <a:noFill/>
        </p:spPr>
        <p:txBody>
          <a:bodyPr wrap="none" rtlCol="0">
            <a:spAutoFit/>
          </a:bodyPr>
          <a:lstStyle/>
          <a:p>
            <a:r>
              <a:rPr lang="en-US" sz="2000" b="1" dirty="0" smtClean="0">
                <a:solidFill>
                  <a:srgbClr val="0070C0"/>
                </a:solidFill>
              </a:rPr>
              <a:t>Table 1. ICD-10-CM codes for identifying suicide attempts and intentional self-harm</a:t>
            </a:r>
            <a:endParaRPr lang="en-US" sz="2000" b="1" dirty="0">
              <a:solidFill>
                <a:srgbClr val="0070C0"/>
              </a:solidFill>
            </a:endParaRPr>
          </a:p>
        </p:txBody>
      </p:sp>
      <p:sp>
        <p:nvSpPr>
          <p:cNvPr id="34" name="TextBox 33"/>
          <p:cNvSpPr txBox="1"/>
          <p:nvPr/>
        </p:nvSpPr>
        <p:spPr>
          <a:xfrm>
            <a:off x="151049" y="5255815"/>
            <a:ext cx="6448575" cy="400110"/>
          </a:xfrm>
          <a:prstGeom prst="rect">
            <a:avLst/>
          </a:prstGeom>
          <a:noFill/>
        </p:spPr>
        <p:txBody>
          <a:bodyPr wrap="square" rtlCol="0">
            <a:spAutoFit/>
          </a:bodyPr>
          <a:lstStyle/>
          <a:p>
            <a:r>
              <a:rPr lang="en-US" sz="2000" b="1" dirty="0" smtClean="0">
                <a:solidFill>
                  <a:srgbClr val="0070C0"/>
                </a:solidFill>
              </a:rPr>
              <a:t>Table 2. ICD-10-CM codes for identifying suicidal ideations</a:t>
            </a:r>
            <a:endParaRPr lang="en-US" sz="2000" b="1" dirty="0">
              <a:solidFill>
                <a:srgbClr val="0070C0"/>
              </a:solidFill>
            </a:endParaRPr>
          </a:p>
        </p:txBody>
      </p:sp>
    </p:spTree>
    <p:extLst>
      <p:ext uri="{BB962C8B-B14F-4D97-AF65-F5344CB8AC3E}">
        <p14:creationId xmlns:p14="http://schemas.microsoft.com/office/powerpoint/2010/main" val="3167376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51275" y="0"/>
            <a:ext cx="9041450" cy="1066799"/>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u="sng" dirty="0" smtClean="0">
                <a:solidFill>
                  <a:prstClr val="black"/>
                </a:solidFill>
              </a:rPr>
              <a:t>Answer</a:t>
            </a:r>
            <a:r>
              <a:rPr lang="en-US" sz="1400" i="1" dirty="0" smtClean="0">
                <a:solidFill>
                  <a:prstClr val="black"/>
                </a:solidFill>
              </a:rPr>
              <a:t> (continued)</a:t>
            </a:r>
            <a:r>
              <a:rPr lang="en-US" sz="1400" dirty="0" smtClean="0">
                <a:solidFill>
                  <a:prstClr val="black"/>
                </a:solidFill>
              </a:rPr>
              <a:t>:  While there are a vast number of new ICD-10-CM external  cause and diagnosis</a:t>
            </a:r>
          </a:p>
          <a:p>
            <a:pPr algn="l"/>
            <a:r>
              <a:rPr lang="en-US" sz="1400" dirty="0" smtClean="0">
                <a:solidFill>
                  <a:prstClr val="black"/>
                </a:solidFill>
              </a:rPr>
              <a:t>codes for suicide attempts and intentional self-harm,  they are not yet widely used in FY2018 case</a:t>
            </a:r>
          </a:p>
          <a:p>
            <a:pPr algn="l"/>
            <a:r>
              <a:rPr lang="en-US" sz="1400" dirty="0" smtClean="0">
                <a:solidFill>
                  <a:prstClr val="black"/>
                </a:solidFill>
              </a:rPr>
              <a:t>mix data. However, it is noteworthy that in FY2018, the new codes for suicide ideation are heavily</a:t>
            </a:r>
          </a:p>
          <a:p>
            <a:pPr algn="l"/>
            <a:r>
              <a:rPr lang="en-US" sz="1400" dirty="0" smtClean="0">
                <a:solidFill>
                  <a:prstClr val="black"/>
                </a:solidFill>
              </a:rPr>
              <a:t>used  for 35,754 ED visits, 4,413 observation stays and 21,615 inpatient discharges, </a:t>
            </a:r>
            <a:r>
              <a:rPr lang="en-US" sz="1400" b="1" i="1" dirty="0" smtClean="0">
                <a:solidFill>
                  <a:prstClr val="black"/>
                </a:solidFill>
              </a:rPr>
              <a:t>see Figure 1</a:t>
            </a:r>
          </a:p>
          <a:p>
            <a:pPr algn="l"/>
            <a:r>
              <a:rPr lang="en-US" sz="1400" b="1" i="1" dirty="0" smtClean="0">
                <a:solidFill>
                  <a:prstClr val="black"/>
                </a:solidFill>
              </a:rPr>
              <a:t>below</a:t>
            </a:r>
            <a:r>
              <a:rPr lang="en-US" sz="1400" i="1" dirty="0" smtClean="0">
                <a:solidFill>
                  <a:prstClr val="black"/>
                </a:solidFill>
              </a:rPr>
              <a:t>.</a:t>
            </a:r>
            <a:r>
              <a:rPr lang="en-US" sz="1400" dirty="0" smtClean="0">
                <a:solidFill>
                  <a:prstClr val="black"/>
                </a:solidFill>
              </a:rPr>
              <a:t>  Moreover, the monthly pattern of fluctuations in case mix suicide ideation episodes of care mirror monthly increases and decreases in the CDC’s suicide death statistics for Massachusetts for time period, </a:t>
            </a:r>
            <a:r>
              <a:rPr lang="en-US" sz="1400" b="1" i="1" dirty="0" smtClean="0">
                <a:solidFill>
                  <a:prstClr val="black"/>
                </a:solidFill>
              </a:rPr>
              <a:t>see Figure 2 below</a:t>
            </a:r>
            <a:r>
              <a:rPr lang="en-US" sz="1400" dirty="0" smtClean="0">
                <a:solidFill>
                  <a:prstClr val="black"/>
                </a:solidFill>
              </a:rPr>
              <a:t>.  </a:t>
            </a:r>
            <a:endParaRPr lang="en-US" sz="1400" dirty="0">
              <a:solidFill>
                <a:prstClr val="black"/>
              </a:solidFill>
            </a:endParaRPr>
          </a:p>
          <a:p>
            <a:pPr algn="l"/>
            <a:endParaRPr lang="en-US" sz="1400" dirty="0" smtClean="0">
              <a:solidFill>
                <a:prstClr val="black"/>
              </a:solidFill>
            </a:endParaRPr>
          </a:p>
          <a:p>
            <a:pPr algn="l"/>
            <a:endParaRPr lang="en-US" sz="1400" dirty="0">
              <a:solidFill>
                <a:prstClr val="black"/>
              </a:solidFill>
            </a:endParaRPr>
          </a:p>
          <a:p>
            <a:pPr algn="l"/>
            <a:endParaRPr lang="en-US" sz="1400" dirty="0" smtClean="0">
              <a:solidFill>
                <a:prstClr val="black"/>
              </a:solidFill>
            </a:endParaRPr>
          </a:p>
          <a:p>
            <a:pPr algn="l"/>
            <a:endParaRPr lang="en-US" sz="1400" dirty="0">
              <a:solidFill>
                <a:prstClr val="black"/>
              </a:solidFill>
            </a:endParaRPr>
          </a:p>
          <a:p>
            <a:pPr algn="l"/>
            <a:endParaRPr lang="en-US" sz="1400" dirty="0" smtClean="0">
              <a:solidFill>
                <a:prstClr val="black"/>
              </a:solidFill>
            </a:endParaRPr>
          </a:p>
          <a:p>
            <a:pPr algn="l"/>
            <a:endParaRPr lang="en-US" sz="1400" dirty="0">
              <a:solidFill>
                <a:prstClr val="black"/>
              </a:solidFill>
            </a:endParaRPr>
          </a:p>
          <a:p>
            <a:pPr algn="l"/>
            <a:endParaRPr lang="en-US" sz="1400" dirty="0" smtClean="0">
              <a:solidFill>
                <a:prstClr val="black"/>
              </a:solidFill>
            </a:endParaRPr>
          </a:p>
          <a:p>
            <a:pPr algn="l"/>
            <a:endParaRPr lang="en-US" sz="1400" dirty="0">
              <a:solidFill>
                <a:prstClr val="black"/>
              </a:solidFill>
            </a:endParaRPr>
          </a:p>
          <a:p>
            <a:pPr algn="l"/>
            <a:endParaRPr lang="en-US" sz="1400" dirty="0" smtClean="0">
              <a:solidFill>
                <a:prstClr val="black"/>
              </a:solidFill>
            </a:endParaRPr>
          </a:p>
          <a:p>
            <a:pPr algn="l"/>
            <a:endParaRPr lang="en-US" sz="1400" dirty="0">
              <a:solidFill>
                <a:prstClr val="black"/>
              </a:solidFill>
            </a:endParaRPr>
          </a:p>
          <a:p>
            <a:pPr algn="l"/>
            <a:endParaRPr lang="en-US" sz="1400" dirty="0" smtClean="0">
              <a:solidFill>
                <a:prstClr val="black"/>
              </a:solidFill>
            </a:endParaRPr>
          </a:p>
          <a:p>
            <a:pPr algn="l"/>
            <a:endParaRPr lang="en-US" sz="1400" dirty="0">
              <a:solidFill>
                <a:prstClr val="black"/>
              </a:solidFill>
            </a:endParaRPr>
          </a:p>
          <a:p>
            <a:pPr algn="l"/>
            <a:endParaRPr lang="en-US" sz="1400" dirty="0" smtClean="0">
              <a:solidFill>
                <a:prstClr val="black"/>
              </a:solidFill>
            </a:endParaRPr>
          </a:p>
        </p:txBody>
      </p:sp>
      <p:sp>
        <p:nvSpPr>
          <p:cNvPr id="19" name="Rectangle 18"/>
          <p:cNvSpPr/>
          <p:nvPr/>
        </p:nvSpPr>
        <p:spPr>
          <a:xfrm>
            <a:off x="7100786" y="-87995"/>
            <a:ext cx="2291547" cy="1077218"/>
          </a:xfrm>
          <a:prstGeom prst="rect">
            <a:avLst/>
          </a:prstGeom>
          <a:noFill/>
        </p:spPr>
        <p:txBody>
          <a:bodyPr wrap="square" lIns="91440" tIns="45720" rIns="91440" bIns="45720">
            <a:spAutoFit/>
          </a:bodyPr>
          <a:lstStyle/>
          <a:p>
            <a:pPr algn="ctr"/>
            <a:r>
              <a:rPr lang="en-US" sz="3200" b="1" dirty="0" smtClean="0">
                <a:ln w="12700">
                  <a:solidFill>
                    <a:srgbClr val="4F81BD"/>
                  </a:solidFill>
                  <a:prstDash val="solid"/>
                </a:ln>
                <a:solidFill>
                  <a:srgbClr val="FF0000"/>
                </a:solidFill>
                <a:effectLst>
                  <a:outerShdw dist="38100" dir="2640000" algn="bl" rotWithShape="0">
                    <a:srgbClr val="4F81BD"/>
                  </a:outerShdw>
                </a:effectLst>
              </a:rPr>
              <a:t>SUICIDE</a:t>
            </a:r>
          </a:p>
          <a:p>
            <a:pPr algn="ctr"/>
            <a:r>
              <a:rPr lang="en-US" sz="3200" b="1" dirty="0" smtClean="0">
                <a:ln w="12700">
                  <a:solidFill>
                    <a:srgbClr val="4F81BD"/>
                  </a:solidFill>
                  <a:prstDash val="solid"/>
                </a:ln>
                <a:solidFill>
                  <a:srgbClr val="FF0000"/>
                </a:solidFill>
                <a:effectLst>
                  <a:outerShdw dist="38100" dir="2640000" algn="bl" rotWithShape="0">
                    <a:srgbClr val="4F81BD"/>
                  </a:outerShdw>
                </a:effectLst>
              </a:rPr>
              <a:t>IDEATION</a:t>
            </a:r>
            <a:endParaRPr lang="en-US" sz="3200" b="1" dirty="0">
              <a:ln w="12700">
                <a:solidFill>
                  <a:srgbClr val="4F81BD"/>
                </a:solidFill>
                <a:prstDash val="solid"/>
              </a:ln>
              <a:solidFill>
                <a:srgbClr val="FF0000"/>
              </a:solidFill>
              <a:effectLst>
                <a:outerShdw dist="38100" dir="2640000" algn="bl" rotWithShape="0">
                  <a:srgbClr val="4F81BD"/>
                </a:outerShdw>
              </a:effectLst>
            </a:endParaRPr>
          </a:p>
        </p:txBody>
      </p:sp>
      <p:graphicFrame>
        <p:nvGraphicFramePr>
          <p:cNvPr id="6" name="Chart 5"/>
          <p:cNvGraphicFramePr/>
          <p:nvPr>
            <p:extLst/>
          </p:nvPr>
        </p:nvGraphicFramePr>
        <p:xfrm>
          <a:off x="347472" y="1375872"/>
          <a:ext cx="8229600" cy="289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nvPr>
        </p:nvGraphicFramePr>
        <p:xfrm>
          <a:off x="384048" y="4158344"/>
          <a:ext cx="8156448" cy="21265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nvPr>
        </p:nvGraphicFramePr>
        <p:xfrm>
          <a:off x="384048" y="6222028"/>
          <a:ext cx="8375904" cy="505460"/>
        </p:xfrm>
        <a:graphic>
          <a:graphicData uri="http://schemas.openxmlformats.org/drawingml/2006/table">
            <a:tbl>
              <a:tblPr/>
              <a:tblGrid>
                <a:gridCol w="8375904"/>
              </a:tblGrid>
              <a:tr h="0">
                <a:tc>
                  <a:txBody>
                    <a:bodyPr/>
                    <a:lstStyle/>
                    <a:p>
                      <a:pPr algn="l" fontAlgn="t"/>
                      <a:r>
                        <a:rPr lang="en-US" sz="1050" i="1" dirty="0">
                          <a:effectLst/>
                        </a:rPr>
                        <a:t>Centers for Disease Control and Prevention, National Center for Health Statistics. Underlying Cause of Death 1999-2018 on CDC WONDER Online Database, released in 2020. Data are from the Multiple Cause of Death Files, 1999-2018, as compiled from data provided by the 57 vital statistics jurisdictions through the Vital Statistics Cooperative Program. Accessed at http://</a:t>
                      </a:r>
                      <a:r>
                        <a:rPr lang="en-US" sz="1050" i="1" dirty="0" smtClean="0">
                          <a:effectLst/>
                        </a:rPr>
                        <a:t>wonder.cdc.gov/ucd-icd10.html</a:t>
                      </a:r>
                      <a:endParaRPr lang="en-US" sz="1050" i="1" dirty="0">
                        <a:effectLst/>
                      </a:endParaRPr>
                    </a:p>
                  </a:txBody>
                  <a:tcPr marL="12700" marR="12700" marT="12700" marB="12700">
                    <a:lnL>
                      <a:noFill/>
                    </a:lnL>
                    <a:lnR>
                      <a:noFill/>
                    </a:lnR>
                    <a:lnT>
                      <a:noFill/>
                    </a:lnT>
                    <a:lnB>
                      <a:noFill/>
                    </a:lnB>
                    <a:solidFill>
                      <a:srgbClr val="FDFEFF"/>
                    </a:solidFill>
                  </a:tcPr>
                </a:tc>
              </a:tr>
            </a:tbl>
          </a:graphicData>
        </a:graphic>
      </p:graphicFrame>
    </p:spTree>
    <p:extLst>
      <p:ext uri="{BB962C8B-B14F-4D97-AF65-F5344CB8AC3E}">
        <p14:creationId xmlns:p14="http://schemas.microsoft.com/office/powerpoint/2010/main" val="1289500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789634" y="35429"/>
            <a:ext cx="2234725" cy="1243311"/>
            <a:chOff x="6391656" y="88759"/>
            <a:chExt cx="2613073" cy="1625122"/>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800" b="15468"/>
            <a:stretch/>
          </p:blipFill>
          <p:spPr>
            <a:xfrm>
              <a:off x="6391656" y="88759"/>
              <a:ext cx="2613073" cy="1625122"/>
            </a:xfrm>
            <a:prstGeom prst="rect">
              <a:avLst/>
            </a:prstGeom>
          </p:spPr>
        </p:pic>
        <p:sp>
          <p:nvSpPr>
            <p:cNvPr id="5" name="TextBox 4"/>
            <p:cNvSpPr txBox="1"/>
            <p:nvPr/>
          </p:nvSpPr>
          <p:spPr>
            <a:xfrm>
              <a:off x="6922008" y="300392"/>
              <a:ext cx="1059035" cy="683897"/>
            </a:xfrm>
            <a:prstGeom prst="rect">
              <a:avLst/>
            </a:prstGeom>
            <a:noFill/>
          </p:spPr>
          <p:txBody>
            <a:bodyPr wrap="none" rtlCol="0">
              <a:spAutoFit/>
            </a:bodyPr>
            <a:lstStyle/>
            <a:p>
              <a:r>
                <a:rPr lang="en-US" sz="1400" b="1" dirty="0" smtClean="0">
                  <a:solidFill>
                    <a:prstClr val="white"/>
                  </a:solidFill>
                </a:rPr>
                <a:t>Unknown</a:t>
              </a:r>
            </a:p>
            <a:p>
              <a:r>
                <a:rPr lang="en-US" sz="1400" b="1" dirty="0" smtClean="0">
                  <a:solidFill>
                    <a:prstClr val="white"/>
                  </a:solidFill>
                </a:rPr>
                <a:t>ZIP Codes</a:t>
              </a:r>
              <a:endParaRPr lang="en-US" sz="1400" b="1" dirty="0">
                <a:solidFill>
                  <a:prstClr val="white"/>
                </a:solidFill>
              </a:endParaRPr>
            </a:p>
          </p:txBody>
        </p:sp>
      </p:grpSp>
      <p:sp>
        <p:nvSpPr>
          <p:cNvPr id="7" name="Rectangle 6"/>
          <p:cNvSpPr/>
          <p:nvPr/>
        </p:nvSpPr>
        <p:spPr>
          <a:xfrm>
            <a:off x="-8548" y="46605"/>
            <a:ext cx="9144001" cy="1815882"/>
          </a:xfrm>
          <a:prstGeom prst="rect">
            <a:avLst/>
          </a:prstGeom>
        </p:spPr>
        <p:txBody>
          <a:bodyPr wrap="square">
            <a:spAutoFit/>
          </a:bodyPr>
          <a:lstStyle/>
          <a:p>
            <a:pPr defTabSz="914400"/>
            <a:r>
              <a:rPr lang="en-US" sz="1600" b="1" u="sng" dirty="0">
                <a:solidFill>
                  <a:prstClr val="black"/>
                </a:solidFill>
              </a:rPr>
              <a:t>Question</a:t>
            </a:r>
            <a:r>
              <a:rPr lang="en-US" sz="1600" b="1" dirty="0">
                <a:solidFill>
                  <a:prstClr val="black"/>
                </a:solidFill>
              </a:rPr>
              <a:t>: </a:t>
            </a:r>
            <a:r>
              <a:rPr lang="en-US" sz="1600" b="1" dirty="0" smtClean="0">
                <a:solidFill>
                  <a:prstClr val="black"/>
                </a:solidFill>
              </a:rPr>
              <a:t>ZIP codes in the case mix data are critical to our analysis of specific</a:t>
            </a:r>
          </a:p>
          <a:p>
            <a:pPr defTabSz="914400"/>
            <a:r>
              <a:rPr lang="en-US" sz="1600" b="1" dirty="0" smtClean="0">
                <a:solidFill>
                  <a:prstClr val="black"/>
                </a:solidFill>
              </a:rPr>
              <a:t>market catchment areas and for linking to the U.S. Census 5-digit ZIP code </a:t>
            </a:r>
          </a:p>
          <a:p>
            <a:pPr defTabSz="914400"/>
            <a:r>
              <a:rPr lang="en-US" sz="1600" b="1" dirty="0" smtClean="0">
                <a:solidFill>
                  <a:prstClr val="black"/>
                </a:solidFill>
              </a:rPr>
              <a:t>tabulation areas (ZCTAs) to access area </a:t>
            </a:r>
            <a:r>
              <a:rPr lang="en-US" sz="1600" b="1" dirty="0">
                <a:solidFill>
                  <a:prstClr val="black"/>
                </a:solidFill>
              </a:rPr>
              <a:t>measures of poverty status, </a:t>
            </a:r>
            <a:r>
              <a:rPr lang="en-US" sz="1600" b="1" dirty="0" smtClean="0">
                <a:solidFill>
                  <a:prstClr val="black"/>
                </a:solidFill>
              </a:rPr>
              <a:t>language</a:t>
            </a:r>
          </a:p>
          <a:p>
            <a:pPr defTabSz="914400"/>
            <a:r>
              <a:rPr lang="en-US" sz="1600" b="1" dirty="0" smtClean="0">
                <a:solidFill>
                  <a:prstClr val="black"/>
                </a:solidFill>
              </a:rPr>
              <a:t>spoken </a:t>
            </a:r>
            <a:r>
              <a:rPr lang="en-US" sz="1600" b="1" dirty="0">
                <a:solidFill>
                  <a:prstClr val="black"/>
                </a:solidFill>
              </a:rPr>
              <a:t>at home, school enrollment status, household and family income </a:t>
            </a:r>
            <a:r>
              <a:rPr lang="en-US" sz="1600" b="1" dirty="0" smtClean="0">
                <a:solidFill>
                  <a:prstClr val="black"/>
                </a:solidFill>
              </a:rPr>
              <a:t>status. During a</a:t>
            </a:r>
          </a:p>
          <a:p>
            <a:pPr defTabSz="914400"/>
            <a:r>
              <a:rPr lang="en-US" sz="1600" b="1" dirty="0">
                <a:solidFill>
                  <a:prstClr val="black"/>
                </a:solidFill>
              </a:rPr>
              <a:t>p</a:t>
            </a:r>
            <a:r>
              <a:rPr lang="en-US" sz="1600" b="1" dirty="0" smtClean="0">
                <a:solidFill>
                  <a:prstClr val="black"/>
                </a:solidFill>
              </a:rPr>
              <a:t>revious user </a:t>
            </a:r>
            <a:r>
              <a:rPr lang="en-US" sz="1600" b="1" dirty="0">
                <a:solidFill>
                  <a:prstClr val="black"/>
                </a:solidFill>
              </a:rPr>
              <a:t>s</a:t>
            </a:r>
            <a:r>
              <a:rPr lang="en-US" sz="1600" b="1" dirty="0" smtClean="0">
                <a:solidFill>
                  <a:prstClr val="black"/>
                </a:solidFill>
              </a:rPr>
              <a:t>upport webinar, you demonstrated how the case mix UHIN could be used for </a:t>
            </a:r>
          </a:p>
          <a:p>
            <a:pPr defTabSz="914400"/>
            <a:r>
              <a:rPr lang="en-US" sz="1600" b="1" dirty="0" smtClean="0">
                <a:solidFill>
                  <a:prstClr val="black"/>
                </a:solidFill>
              </a:rPr>
              <a:t>obtaining missing race data if the race is reported for the same person in another hospital’s data or at the same hospital during another admission. Can the same method be used to obtain missing ZIP code?</a:t>
            </a:r>
          </a:p>
        </p:txBody>
      </p:sp>
      <p:sp>
        <p:nvSpPr>
          <p:cNvPr id="2" name="Rectangle 1"/>
          <p:cNvSpPr/>
          <p:nvPr/>
        </p:nvSpPr>
        <p:spPr>
          <a:xfrm>
            <a:off x="-21366" y="2013222"/>
            <a:ext cx="9135453" cy="2123658"/>
          </a:xfrm>
          <a:prstGeom prst="rect">
            <a:avLst/>
          </a:prstGeom>
        </p:spPr>
        <p:txBody>
          <a:bodyPr wrap="square">
            <a:spAutoFit/>
          </a:bodyPr>
          <a:lstStyle/>
          <a:p>
            <a:r>
              <a:rPr lang="en-US" sz="1600" b="1" u="sng" dirty="0" smtClean="0">
                <a:solidFill>
                  <a:prstClr val="black"/>
                </a:solidFill>
              </a:rPr>
              <a:t>Answer</a:t>
            </a:r>
            <a:r>
              <a:rPr lang="en-US" sz="1600" dirty="0" smtClean="0">
                <a:solidFill>
                  <a:prstClr val="black"/>
                </a:solidFill>
              </a:rPr>
              <a:t>:  The Department of Housing and Urban Development (HUD) in the </a:t>
            </a:r>
            <a:r>
              <a:rPr lang="en-US" sz="1600" i="1" dirty="0" smtClean="0">
                <a:solidFill>
                  <a:prstClr val="black"/>
                </a:solidFill>
              </a:rPr>
              <a:t>Federal </a:t>
            </a:r>
            <a:r>
              <a:rPr lang="en-US" sz="1600" i="1" dirty="0">
                <a:solidFill>
                  <a:prstClr val="black"/>
                </a:solidFill>
              </a:rPr>
              <a:t>Register (Vol. 69, No. 146 / Friday, July 30, </a:t>
            </a:r>
            <a:r>
              <a:rPr lang="en-US" sz="1600" i="1" dirty="0" smtClean="0">
                <a:solidFill>
                  <a:prstClr val="black"/>
                </a:solidFill>
              </a:rPr>
              <a:t>2004) </a:t>
            </a:r>
            <a:r>
              <a:rPr lang="en-US" sz="1600" dirty="0" smtClean="0">
                <a:solidFill>
                  <a:prstClr val="black"/>
                </a:solidFill>
              </a:rPr>
              <a:t>describes how when encountering missing address information, one can look to the most recent residential known address. A person’s address does change over time, therefore only ZIP code information in the timeframe of the missing data could potentially be relevant.  For example, HUD in their direction on  </a:t>
            </a:r>
            <a:r>
              <a:rPr lang="en-US" sz="1600" u="sng" dirty="0">
                <a:solidFill>
                  <a:prstClr val="black"/>
                </a:solidFill>
              </a:rPr>
              <a:t>Homeless Management Information Systems</a:t>
            </a:r>
            <a:r>
              <a:rPr lang="en-US" sz="1600" dirty="0">
                <a:solidFill>
                  <a:prstClr val="black"/>
                </a:solidFill>
              </a:rPr>
              <a:t> </a:t>
            </a:r>
            <a:r>
              <a:rPr lang="en-US" sz="1600" dirty="0" smtClean="0">
                <a:solidFill>
                  <a:prstClr val="black"/>
                </a:solidFill>
              </a:rPr>
              <a:t>recommends:</a:t>
            </a:r>
          </a:p>
          <a:p>
            <a:endParaRPr lang="en-US" sz="1600" dirty="0">
              <a:solidFill>
                <a:prstClr val="black"/>
              </a:solidFill>
            </a:endParaRPr>
          </a:p>
          <a:p>
            <a:pPr marL="1657350" lvl="3" indent="-285750">
              <a:buFont typeface="Arial" panose="020B0604020202020204" pitchFamily="34" charset="0"/>
              <a:buChar char="•"/>
            </a:pPr>
            <a:r>
              <a:rPr lang="en-US" dirty="0" smtClean="0">
                <a:solidFill>
                  <a:srgbClr val="0070C0"/>
                </a:solidFill>
              </a:rPr>
              <a:t>If </a:t>
            </a:r>
            <a:r>
              <a:rPr lang="en-US" dirty="0">
                <a:solidFill>
                  <a:srgbClr val="0070C0"/>
                </a:solidFill>
              </a:rPr>
              <a:t>the homeless patient does not have a ZIP Code or City</a:t>
            </a:r>
            <a:r>
              <a:rPr lang="en-US" dirty="0" smtClean="0">
                <a:solidFill>
                  <a:srgbClr val="0070C0"/>
                </a:solidFill>
              </a:rPr>
              <a:t>,  </a:t>
            </a:r>
            <a:r>
              <a:rPr lang="en-US" dirty="0">
                <a:solidFill>
                  <a:srgbClr val="0070C0"/>
                </a:solidFill>
              </a:rPr>
              <a:t>use the ZIP Code or City of their last known permanent residence. </a:t>
            </a:r>
          </a:p>
        </p:txBody>
      </p:sp>
      <p:pic>
        <p:nvPicPr>
          <p:cNvPr id="1026" name="Picture 2" descr="Image result for imp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790" y="4287615"/>
            <a:ext cx="2809875" cy="18669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41006" y="3902025"/>
            <a:ext cx="5977784" cy="2339102"/>
          </a:xfrm>
          <a:prstGeom prst="rect">
            <a:avLst/>
          </a:prstGeom>
        </p:spPr>
        <p:txBody>
          <a:bodyPr wrap="square">
            <a:spAutoFit/>
          </a:bodyPr>
          <a:lstStyle/>
          <a:p>
            <a:endParaRPr lang="en-US" dirty="0">
              <a:solidFill>
                <a:prstClr val="black"/>
              </a:solidFill>
            </a:endParaRPr>
          </a:p>
          <a:p>
            <a:r>
              <a:rPr lang="en-US" sz="1600" dirty="0" smtClean="0">
                <a:solidFill>
                  <a:prstClr val="black"/>
                </a:solidFill>
              </a:rPr>
              <a:t>Therefore, answer </a:t>
            </a:r>
            <a:r>
              <a:rPr lang="en-US" sz="1600" dirty="0">
                <a:solidFill>
                  <a:prstClr val="black"/>
                </a:solidFill>
              </a:rPr>
              <a:t>to your question </a:t>
            </a:r>
            <a:r>
              <a:rPr lang="en-US" sz="1600" dirty="0" smtClean="0">
                <a:solidFill>
                  <a:prstClr val="black"/>
                </a:solidFill>
              </a:rPr>
              <a:t>is </a:t>
            </a:r>
            <a:r>
              <a:rPr lang="en-US" sz="1600" dirty="0">
                <a:solidFill>
                  <a:prstClr val="black"/>
                </a:solidFill>
              </a:rPr>
              <a:t>no. The exact same method used for race cannot be used for ZIP codes. A person’s reported self-reported race usually does not change over </a:t>
            </a:r>
            <a:r>
              <a:rPr lang="en-US" sz="1600" dirty="0" smtClean="0">
                <a:solidFill>
                  <a:prstClr val="black"/>
                </a:solidFill>
              </a:rPr>
              <a:t>time enabling one to </a:t>
            </a:r>
            <a:r>
              <a:rPr lang="en-US" sz="1600" dirty="0">
                <a:solidFill>
                  <a:prstClr val="black"/>
                </a:solidFill>
              </a:rPr>
              <a:t>look across multiple years of case mix by UHIN to search for instances where the race data is </a:t>
            </a:r>
            <a:r>
              <a:rPr lang="en-US" sz="1600" dirty="0" smtClean="0">
                <a:solidFill>
                  <a:prstClr val="black"/>
                </a:solidFill>
              </a:rPr>
              <a:t>reported. </a:t>
            </a:r>
            <a:r>
              <a:rPr lang="en-US" sz="1600" dirty="0">
                <a:solidFill>
                  <a:prstClr val="black"/>
                </a:solidFill>
              </a:rPr>
              <a:t>If one were looking for reported ZIP </a:t>
            </a:r>
            <a:r>
              <a:rPr lang="en-US" sz="1600" dirty="0" smtClean="0">
                <a:solidFill>
                  <a:prstClr val="black"/>
                </a:solidFill>
              </a:rPr>
              <a:t>code </a:t>
            </a:r>
            <a:r>
              <a:rPr lang="en-US" sz="1600" dirty="0">
                <a:solidFill>
                  <a:prstClr val="black"/>
                </a:solidFill>
              </a:rPr>
              <a:t>which </a:t>
            </a:r>
            <a:r>
              <a:rPr lang="en-US" sz="1600" dirty="0" smtClean="0">
                <a:solidFill>
                  <a:prstClr val="black"/>
                </a:solidFill>
              </a:rPr>
              <a:t>is subject to </a:t>
            </a:r>
            <a:r>
              <a:rPr lang="en-US" sz="1600" dirty="0">
                <a:solidFill>
                  <a:prstClr val="black"/>
                </a:solidFill>
              </a:rPr>
              <a:t>change over time, based on HUD’s guidance, you would only want to use the most recent known ZIP Code in the timeframe of when the patient’s ZIP Code data is missing.</a:t>
            </a:r>
          </a:p>
        </p:txBody>
      </p:sp>
    </p:spTree>
    <p:extLst>
      <p:ext uri="{BB962C8B-B14F-4D97-AF65-F5344CB8AC3E}">
        <p14:creationId xmlns:p14="http://schemas.microsoft.com/office/powerpoint/2010/main" val="2255816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85457" y="3069458"/>
          <a:ext cx="5614585" cy="3346568"/>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descr="Illustration of patient in hospital bed with two family me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101" y="574226"/>
            <a:ext cx="1845891" cy="120251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988923" y="107461"/>
            <a:ext cx="2155077" cy="461665"/>
          </a:xfrm>
          <a:prstGeom prst="rect">
            <a:avLst/>
          </a:prstGeom>
          <a:noFill/>
        </p:spPr>
        <p:txBody>
          <a:bodyPr wrap="none" lIns="91440" tIns="45720" rIns="91440" bIns="45720">
            <a:spAutoFit/>
          </a:bodyPr>
          <a:lstStyle/>
          <a:p>
            <a:pPr algn="ctr"/>
            <a:r>
              <a:rPr lang="en-US" sz="2400" b="1" dirty="0" smtClean="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rPr>
              <a:t>Hospice Deaths</a:t>
            </a:r>
            <a:endParaRPr lang="en-US" sz="2400" b="1"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endParaRPr>
          </a:p>
        </p:txBody>
      </p:sp>
      <p:sp>
        <p:nvSpPr>
          <p:cNvPr id="13" name="Rectangle 12"/>
          <p:cNvSpPr/>
          <p:nvPr/>
        </p:nvSpPr>
        <p:spPr>
          <a:xfrm>
            <a:off x="147346" y="207082"/>
            <a:ext cx="7272540" cy="1323439"/>
          </a:xfrm>
          <a:prstGeom prst="rect">
            <a:avLst/>
          </a:prstGeom>
        </p:spPr>
        <p:txBody>
          <a:bodyPr wrap="square">
            <a:spAutoFit/>
          </a:bodyPr>
          <a:lstStyle/>
          <a:p>
            <a:pPr defTabSz="914400"/>
            <a:r>
              <a:rPr lang="en-US" sz="2000" b="1" u="sng" dirty="0">
                <a:solidFill>
                  <a:prstClr val="black"/>
                </a:solidFill>
              </a:rPr>
              <a:t>Question</a:t>
            </a:r>
            <a:r>
              <a:rPr lang="en-US" sz="2000" b="1" dirty="0">
                <a:solidFill>
                  <a:prstClr val="black"/>
                </a:solidFill>
              </a:rPr>
              <a:t>: </a:t>
            </a:r>
            <a:r>
              <a:rPr lang="en-US" sz="2000" b="1" dirty="0" smtClean="0">
                <a:solidFill>
                  <a:prstClr val="black"/>
                </a:solidFill>
              </a:rPr>
              <a:t>Beginning in the FY2016 data, we have noticed  a </a:t>
            </a:r>
          </a:p>
          <a:p>
            <a:pPr defTabSz="914400"/>
            <a:r>
              <a:rPr lang="en-US" sz="2000" b="1" dirty="0">
                <a:solidFill>
                  <a:prstClr val="black"/>
                </a:solidFill>
              </a:rPr>
              <a:t>d</a:t>
            </a:r>
            <a:r>
              <a:rPr lang="en-US" sz="2000" b="1" dirty="0" smtClean="0">
                <a:solidFill>
                  <a:prstClr val="black"/>
                </a:solidFill>
              </a:rPr>
              <a:t>ecrease in expired patient status code ’20’ patients and an increase in code ’41’ patients. Is this a legitimate code in hospital </a:t>
            </a:r>
          </a:p>
          <a:p>
            <a:pPr defTabSz="914400"/>
            <a:r>
              <a:rPr lang="en-US" sz="2000" b="1" dirty="0" smtClean="0">
                <a:solidFill>
                  <a:prstClr val="black"/>
                </a:solidFill>
              </a:rPr>
              <a:t>discharge data? </a:t>
            </a:r>
            <a:endParaRPr lang="en-US" sz="2000" dirty="0">
              <a:solidFill>
                <a:prstClr val="black"/>
              </a:solidFill>
            </a:endParaRPr>
          </a:p>
        </p:txBody>
      </p:sp>
      <p:sp>
        <p:nvSpPr>
          <p:cNvPr id="14" name="Rectangle 13"/>
          <p:cNvSpPr/>
          <p:nvPr/>
        </p:nvSpPr>
        <p:spPr>
          <a:xfrm>
            <a:off x="119572" y="1746019"/>
            <a:ext cx="9009020" cy="1323439"/>
          </a:xfrm>
          <a:prstGeom prst="rect">
            <a:avLst/>
          </a:prstGeom>
        </p:spPr>
        <p:txBody>
          <a:bodyPr wrap="square">
            <a:spAutoFit/>
          </a:bodyPr>
          <a:lstStyle/>
          <a:p>
            <a:r>
              <a:rPr lang="en-US" sz="1600" b="1" u="sng" dirty="0" smtClean="0">
                <a:solidFill>
                  <a:prstClr val="black"/>
                </a:solidFill>
              </a:rPr>
              <a:t>Answer</a:t>
            </a:r>
            <a:r>
              <a:rPr lang="en-US" sz="1600" dirty="0" smtClean="0">
                <a:solidFill>
                  <a:prstClr val="black"/>
                </a:solidFill>
              </a:rPr>
              <a:t>:  </a:t>
            </a:r>
            <a:r>
              <a:rPr lang="en-US" sz="1600" dirty="0">
                <a:solidFill>
                  <a:prstClr val="black"/>
                </a:solidFill>
              </a:rPr>
              <a:t>Yes, patient status code ’41’ is a legitimate code in the inpatient hospital </a:t>
            </a:r>
            <a:r>
              <a:rPr lang="en-US" sz="1600" dirty="0" smtClean="0">
                <a:solidFill>
                  <a:prstClr val="black"/>
                </a:solidFill>
              </a:rPr>
              <a:t>discharge data which emerged in the </a:t>
            </a:r>
            <a:r>
              <a:rPr lang="en-US" sz="1600" smtClean="0">
                <a:solidFill>
                  <a:prstClr val="black"/>
                </a:solidFill>
              </a:rPr>
              <a:t>data at </a:t>
            </a:r>
            <a:r>
              <a:rPr lang="en-US" sz="1600" dirty="0" smtClean="0">
                <a:solidFill>
                  <a:prstClr val="black"/>
                </a:solidFill>
              </a:rPr>
              <a:t>the beginning of FY2016 (see Figure 1 below). </a:t>
            </a:r>
            <a:r>
              <a:rPr lang="en-US" sz="1600" dirty="0">
                <a:solidFill>
                  <a:prstClr val="black"/>
                </a:solidFill>
              </a:rPr>
              <a:t>Patient status ’41’ is defined by CMS as “</a:t>
            </a:r>
            <a:r>
              <a:rPr lang="en-US" sz="1600" i="1" dirty="0">
                <a:solidFill>
                  <a:srgbClr val="FF0000"/>
                </a:solidFill>
              </a:rPr>
              <a:t>expired in a medical </a:t>
            </a:r>
            <a:r>
              <a:rPr lang="en-US" sz="1600" i="1" dirty="0" smtClean="0">
                <a:solidFill>
                  <a:srgbClr val="FF0000"/>
                </a:solidFill>
              </a:rPr>
              <a:t>facility such </a:t>
            </a:r>
            <a:r>
              <a:rPr lang="en-US" sz="1600" i="1" dirty="0">
                <a:solidFill>
                  <a:srgbClr val="FF0000"/>
                </a:solidFill>
              </a:rPr>
              <a:t>as hospital, SNF, ICF, or freestanding hospice (Hospice claims only)</a:t>
            </a:r>
            <a:r>
              <a:rPr lang="en-US" sz="1600" dirty="0">
                <a:solidFill>
                  <a:prstClr val="black"/>
                </a:solidFill>
              </a:rPr>
              <a:t>.” </a:t>
            </a:r>
            <a:r>
              <a:rPr lang="en-US" sz="1600" dirty="0" smtClean="0">
                <a:solidFill>
                  <a:prstClr val="black"/>
                </a:solidFill>
              </a:rPr>
              <a:t> To date, nine hospitals* are using  code ‘41’ in their inpatient hospital discharge data. Since the first quarter of FY2016, there has been an increase in the use of code ‘41’ (see Figure 2 below).</a:t>
            </a:r>
            <a:endParaRPr lang="en-US" sz="1600" dirty="0">
              <a:solidFill>
                <a:prstClr val="black"/>
              </a:solidFill>
            </a:endParaRPr>
          </a:p>
        </p:txBody>
      </p:sp>
      <p:sp>
        <p:nvSpPr>
          <p:cNvPr id="15" name="Rectangle 14"/>
          <p:cNvSpPr/>
          <p:nvPr/>
        </p:nvSpPr>
        <p:spPr>
          <a:xfrm>
            <a:off x="76201" y="6526310"/>
            <a:ext cx="8991599" cy="338554"/>
          </a:xfrm>
          <a:prstGeom prst="rect">
            <a:avLst/>
          </a:prstGeom>
        </p:spPr>
        <p:txBody>
          <a:bodyPr wrap="square">
            <a:spAutoFit/>
          </a:bodyPr>
          <a:lstStyle/>
          <a:p>
            <a:r>
              <a:rPr lang="en-US" sz="800" dirty="0" smtClean="0">
                <a:solidFill>
                  <a:prstClr val="black"/>
                </a:solidFill>
              </a:rPr>
              <a:t>* Note: Nine hospitals: Norwood </a:t>
            </a:r>
            <a:r>
              <a:rPr lang="en-US" sz="800" dirty="0">
                <a:solidFill>
                  <a:prstClr val="black"/>
                </a:solidFill>
              </a:rPr>
              <a:t>Hospital (OrgID 41), Carney Hospital (</a:t>
            </a:r>
            <a:r>
              <a:rPr lang="en-US" sz="800" dirty="0" smtClean="0">
                <a:solidFill>
                  <a:prstClr val="black"/>
                </a:solidFill>
              </a:rPr>
              <a:t>OrgID </a:t>
            </a:r>
            <a:r>
              <a:rPr lang="en-US" sz="800" dirty="0">
                <a:solidFill>
                  <a:prstClr val="black"/>
                </a:solidFill>
              </a:rPr>
              <a:t>42), Good Samaritan Medical Center Brockton Campus (OrgID 62),  Holy Family Hospital (OrgID 75), </a:t>
            </a:r>
            <a:r>
              <a:rPr lang="en-US" sz="800" dirty="0" smtClean="0">
                <a:solidFill>
                  <a:prstClr val="black"/>
                </a:solidFill>
              </a:rPr>
              <a:t>Morton </a:t>
            </a:r>
            <a:r>
              <a:rPr lang="en-US" sz="800" dirty="0">
                <a:solidFill>
                  <a:prstClr val="black"/>
                </a:solidFill>
              </a:rPr>
              <a:t>Hospital (OrgID 99), Saint Anne's Hospital (OrgID 114), St. Elizabeth's Medical Center (OrgID 126), Holy Family Hospital at Merrimack Valley (OrgID 11466)</a:t>
            </a:r>
          </a:p>
        </p:txBody>
      </p:sp>
      <p:graphicFrame>
        <p:nvGraphicFramePr>
          <p:cNvPr id="16" name="Chart 15"/>
          <p:cNvGraphicFramePr/>
          <p:nvPr>
            <p:extLst/>
          </p:nvPr>
        </p:nvGraphicFramePr>
        <p:xfrm>
          <a:off x="5456490" y="3286611"/>
          <a:ext cx="3493093" cy="28834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704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solidFill>
                  <a:srgbClr val="005480"/>
                </a:solidFill>
                <a:latin typeface="Arial"/>
                <a:cs typeface="Arial"/>
              </a:rPr>
              <a:t>Where can I find old User Workgroup Presentations?</a:t>
            </a:r>
            <a:r>
              <a:rPr lang="en-US" b="1" dirty="0">
                <a:solidFill>
                  <a:srgbClr val="005480"/>
                </a:solidFill>
                <a:latin typeface="Arial"/>
                <a:cs typeface="Arial"/>
              </a:rPr>
              <a:t/>
            </a:r>
            <a:br>
              <a:rPr lang="en-US" b="1" dirty="0">
                <a:solidFill>
                  <a:srgbClr val="005480"/>
                </a:solidFill>
                <a:latin typeface="Aria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lnSpcReduction="10000"/>
          </a:bodyPr>
          <a:lstStyle/>
          <a:p>
            <a:r>
              <a:rPr lang="en-US" sz="2400" dirty="0" smtClean="0"/>
              <a:t>The next APCD User Group will meet Tuesday, March 24. The next Case Mix User Group will be April 28</a:t>
            </a:r>
            <a:r>
              <a:rPr lang="en-US" sz="2400" baseline="30000" dirty="0" smtClean="0"/>
              <a:t>th</a:t>
            </a:r>
            <a:r>
              <a:rPr lang="en-US" sz="2400" dirty="0" smtClean="0"/>
              <a:t>.</a:t>
            </a:r>
          </a:p>
          <a:p>
            <a:pPr marL="0" indent="0">
              <a:buNone/>
            </a:pPr>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pPr marL="0" indent="0">
              <a:buNone/>
            </a:pPr>
            <a:endParaRPr lang="en-US" sz="2000" dirty="0">
              <a:hlinkClick r:id="rId2"/>
            </a:endParaRPr>
          </a:p>
          <a:p>
            <a:r>
              <a:rPr lang="en-US" sz="2000" dirty="0" smtClean="0">
                <a:hlinkClick r:id="rId2"/>
              </a:rPr>
              <a:t>http</a:t>
            </a:r>
            <a:r>
              <a:rPr lang="en-US" sz="2000" dirty="0">
                <a:hlinkClick r:id="rId2"/>
              </a:rPr>
              <a:t>://www.chiamass.gov/ma-apcd-and-case-mix-user-workgroup-information/</a:t>
            </a:r>
            <a:endParaRPr lang="en-US" sz="2000" dirty="0"/>
          </a:p>
          <a:p>
            <a:endParaRPr lang="en-US" sz="2800" dirty="0"/>
          </a:p>
        </p:txBody>
      </p:sp>
      <p:pic>
        <p:nvPicPr>
          <p:cNvPr id="4" name="Picture 3"/>
          <p:cNvPicPr>
            <a:picLocks noChangeAspect="1"/>
          </p:cNvPicPr>
          <p:nvPr/>
        </p:nvPicPr>
        <p:blipFill>
          <a:blip r:embed="rId3"/>
          <a:stretch>
            <a:fillRect/>
          </a:stretch>
        </p:blipFill>
        <p:spPr>
          <a:xfrm>
            <a:off x="0" y="2257390"/>
            <a:ext cx="9144000" cy="2639312"/>
          </a:xfrm>
          <a:prstGeom prst="rect">
            <a:avLst/>
          </a:prstGeom>
        </p:spPr>
      </p:pic>
      <p:cxnSp>
        <p:nvCxnSpPr>
          <p:cNvPr id="6" name="Straight Connector 5"/>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solidFill>
                  <a:prstClr val="black">
                    <a:tint val="75000"/>
                  </a:prstClr>
                </a:solidFill>
              </a:rPr>
              <a:t>Case Mix User Workgroup|  CHIA User Support</a:t>
            </a:r>
            <a:endParaRPr lang="en-US">
              <a:solidFill>
                <a:prstClr val="black">
                  <a:tint val="75000"/>
                </a:prstClr>
              </a:solidFill>
            </a:endParaRPr>
          </a:p>
        </p:txBody>
      </p:sp>
      <p:sp>
        <p:nvSpPr>
          <p:cNvPr id="5" name="Date Placeholder 4"/>
          <p:cNvSpPr>
            <a:spLocks noGrp="1"/>
          </p:cNvSpPr>
          <p:nvPr>
            <p:ph type="dt" sz="half" idx="10"/>
          </p:nvPr>
        </p:nvSpPr>
        <p:spPr/>
        <p:txBody>
          <a:bodyPr/>
          <a:lstStyle/>
          <a:p>
            <a:r>
              <a:rPr lang="en-US" smtClean="0">
                <a:solidFill>
                  <a:prstClr val="black">
                    <a:tint val="75000"/>
                  </a:prstClr>
                </a:solidFill>
              </a:rPr>
              <a:t>2/25/2020</a:t>
            </a:r>
            <a:endParaRPr lang="en-US">
              <a:solidFill>
                <a:prstClr val="black">
                  <a:tint val="75000"/>
                </a:prstClr>
              </a:solidFill>
            </a:endParaRPr>
          </a:p>
        </p:txBody>
      </p:sp>
    </p:spTree>
    <p:extLst>
      <p:ext uri="{BB962C8B-B14F-4D97-AF65-F5344CB8AC3E}">
        <p14:creationId xmlns:p14="http://schemas.microsoft.com/office/powerpoint/2010/main" val="4169227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smtClean="0">
                <a:solidFill>
                  <a:schemeClr val="accent4"/>
                </a:solidFill>
              </a:rPr>
              <a:t>Case Mix User Workgroup|  CHIA User Support</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2/25/2020</a:t>
            </a:r>
            <a:endParaRPr lang="en-US"/>
          </a:p>
        </p:txBody>
      </p:sp>
    </p:spTree>
    <p:extLst>
      <p:ext uri="{BB962C8B-B14F-4D97-AF65-F5344CB8AC3E}">
        <p14:creationId xmlns:p14="http://schemas.microsoft.com/office/powerpoint/2010/main" val="415288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493264"/>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Donald Kirkwood [Donald.kirkwood@massmail.state.ma.us]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an MA APCD or Case Mix workgroup in </a:t>
            </a:r>
            <a:r>
              <a:rPr lang="en-US" sz="2000" dirty="0" smtClean="0">
                <a:latin typeface="Arial" panose="020B0604020202020204" pitchFamily="34" charset="0"/>
                <a:cs typeface="Arial" panose="020B0604020202020204" pitchFamily="34" charset="0"/>
              </a:rPr>
              <a:t>2019,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CHIA.</a:t>
            </a: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smtClean="0">
                <a:solidFill>
                  <a:schemeClr val="accent4"/>
                </a:solidFill>
              </a:rPr>
              <a:t>Case Mix User Workgroup|  CHIA User Support</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2/25/2020</a:t>
            </a:r>
            <a:endParaRPr lang="en-US"/>
          </a:p>
        </p:txBody>
      </p:sp>
    </p:spTree>
    <p:extLst>
      <p:ext uri="{BB962C8B-B14F-4D97-AF65-F5344CB8AC3E}">
        <p14:creationId xmlns:p14="http://schemas.microsoft.com/office/powerpoint/2010/main" val="1079612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1508105"/>
          </a:xfrm>
          <a:prstGeom prst="rect">
            <a:avLst/>
          </a:prstGeom>
          <a:noFill/>
        </p:spPr>
        <p:txBody>
          <a:bodyPr wrap="square" rtlCol="0">
            <a:spAutoFit/>
          </a:bodyPr>
          <a:lstStyle/>
          <a:p>
            <a:pPr marL="342900" indent="-342900">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FY18 &amp; 19 Case Mix Release Updates</a:t>
            </a:r>
            <a:endParaRPr lang="en-US"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dirty="0" smtClean="0">
                <a:latin typeface="Arial"/>
                <a:cs typeface="Arial"/>
              </a:rPr>
              <a:t>Website Updates</a:t>
            </a:r>
          </a:p>
          <a:p>
            <a:pPr marL="342900" indent="-342900">
              <a:buFont typeface="Wingdings" panose="05000000000000000000" pitchFamily="2" charset="2"/>
              <a:buChar char="Ø"/>
            </a:pPr>
            <a:r>
              <a:rPr lang="en-US" sz="2000" dirty="0" smtClean="0">
                <a:latin typeface="Arial"/>
                <a:cs typeface="Arial"/>
              </a:rPr>
              <a:t>Answered User Questions</a:t>
            </a:r>
          </a:p>
          <a:p>
            <a:pPr marL="342900" indent="-342900">
              <a:buFont typeface="Wingdings" panose="05000000000000000000" pitchFamily="2" charset="2"/>
              <a:buChar char="Ø"/>
            </a:pPr>
            <a:r>
              <a:rPr lang="en-US" sz="2000" dirty="0" smtClean="0">
                <a:latin typeface="Arial"/>
                <a:cs typeface="Arial"/>
              </a:rPr>
              <a:t>Q&amp;A</a:t>
            </a:r>
            <a:endParaRPr lang="en-US" sz="2000" dirty="0">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smtClean="0">
                <a:solidFill>
                  <a:schemeClr val="accent4"/>
                </a:solidFill>
              </a:rPr>
              <a:t>Case Mix User Workgroup|  CHIA User Support</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2/25/2020</a:t>
            </a:r>
            <a:endParaRPr lang="en-US"/>
          </a:p>
        </p:txBody>
      </p:sp>
    </p:spTree>
    <p:extLst>
      <p:ext uri="{BB962C8B-B14F-4D97-AF65-F5344CB8AC3E}">
        <p14:creationId xmlns:p14="http://schemas.microsoft.com/office/powerpoint/2010/main" val="307750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4001095"/>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*CURRENT* RELEASE TIMEFRAMES FOR EACH FILE</a:t>
            </a:r>
            <a:r>
              <a:rPr lang="en-US" sz="2200" dirty="0" smtClean="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pPr marL="742950" lvl="1" indent="-285750">
              <a:lnSpc>
                <a:spcPct val="150000"/>
              </a:lnSpc>
              <a:buClr>
                <a:schemeClr val="accent1"/>
              </a:buClr>
              <a:buFont typeface="Wingdings" charset="2"/>
              <a:buChar char="§"/>
            </a:pPr>
            <a:r>
              <a:rPr lang="en-US" sz="2000" dirty="0" smtClean="0">
                <a:latin typeface="Arial"/>
                <a:cs typeface="Arial"/>
              </a:rPr>
              <a:t>Inpatient (HIDD</a:t>
            </a:r>
            <a:r>
              <a:rPr lang="en-US" sz="2000" dirty="0">
                <a:latin typeface="Arial"/>
                <a:cs typeface="Arial"/>
              </a:rPr>
              <a:t>)</a:t>
            </a:r>
            <a:endParaRPr lang="en-US" sz="2000" dirty="0" smtClean="0">
              <a:latin typeface="Arial"/>
              <a:cs typeface="Arial"/>
            </a:endParaRPr>
          </a:p>
          <a:p>
            <a:pPr lvl="1">
              <a:lnSpc>
                <a:spcPct val="150000"/>
              </a:lnSpc>
              <a:buClr>
                <a:schemeClr val="accent1"/>
              </a:buClr>
            </a:pPr>
            <a:r>
              <a:rPr lang="en-US" sz="2000" dirty="0">
                <a:latin typeface="Arial"/>
                <a:cs typeface="Arial"/>
              </a:rPr>
              <a:t>	</a:t>
            </a:r>
            <a:r>
              <a:rPr lang="en-US" b="1" dirty="0" smtClean="0">
                <a:solidFill>
                  <a:srgbClr val="FF0000"/>
                </a:solidFill>
                <a:latin typeface="Arial"/>
                <a:cs typeface="Arial"/>
              </a:rPr>
              <a:t> DONE and available for request</a:t>
            </a:r>
          </a:p>
          <a:p>
            <a:pPr marL="742950" lvl="1" indent="-285750">
              <a:lnSpc>
                <a:spcPct val="150000"/>
              </a:lnSpc>
              <a:buClr>
                <a:schemeClr val="accent1"/>
              </a:buClr>
              <a:buFont typeface="Wingdings" charset="2"/>
              <a:buChar char="§"/>
            </a:pPr>
            <a:r>
              <a:rPr lang="en-US" sz="2000" dirty="0" smtClean="0">
                <a:latin typeface="Arial"/>
                <a:cs typeface="Arial"/>
              </a:rPr>
              <a:t>Emergency Department (ED)</a:t>
            </a:r>
          </a:p>
          <a:p>
            <a:pPr lvl="1">
              <a:lnSpc>
                <a:spcPct val="150000"/>
              </a:lnSpc>
              <a:buClr>
                <a:schemeClr val="accent1"/>
              </a:buClr>
            </a:pPr>
            <a:r>
              <a:rPr lang="en-US" sz="2000" dirty="0">
                <a:latin typeface="Arial"/>
                <a:cs typeface="Arial"/>
              </a:rPr>
              <a:t>	</a:t>
            </a:r>
            <a:r>
              <a:rPr lang="en-US" b="1" dirty="0" smtClean="0">
                <a:solidFill>
                  <a:srgbClr val="FF0000"/>
                </a:solidFill>
                <a:latin typeface="Arial"/>
                <a:cs typeface="Arial"/>
              </a:rPr>
              <a:t> DONE and available for request</a:t>
            </a:r>
          </a:p>
          <a:p>
            <a:pPr marL="742950" lvl="1" indent="-285750">
              <a:lnSpc>
                <a:spcPct val="150000"/>
              </a:lnSpc>
              <a:buClr>
                <a:schemeClr val="accent1"/>
              </a:buClr>
              <a:buFont typeface="Wingdings" charset="2"/>
              <a:buChar char="§"/>
            </a:pPr>
            <a:r>
              <a:rPr lang="en-US" sz="2000" dirty="0" smtClean="0">
                <a:latin typeface="Arial"/>
                <a:cs typeface="Arial"/>
              </a:rPr>
              <a:t>Outpatient Observation (OOD)</a:t>
            </a:r>
            <a:r>
              <a:rPr lang="en-US" sz="2000" b="1" dirty="0">
                <a:solidFill>
                  <a:srgbClr val="FF0000"/>
                </a:solidFill>
                <a:cs typeface="Arial"/>
              </a:rPr>
              <a:t> </a:t>
            </a:r>
            <a:endParaRPr lang="en-US" sz="2000" b="1" dirty="0" smtClean="0">
              <a:solidFill>
                <a:srgbClr val="FF0000"/>
              </a:solidFill>
              <a:cs typeface="Arial"/>
            </a:endParaRPr>
          </a:p>
          <a:p>
            <a:pPr lvl="2">
              <a:lnSpc>
                <a:spcPct val="150000"/>
              </a:lnSpc>
              <a:buClr>
                <a:schemeClr val="accent1"/>
              </a:buClr>
            </a:pPr>
            <a:r>
              <a:rPr lang="en-US" b="1" dirty="0" smtClean="0">
                <a:solidFill>
                  <a:srgbClr val="FF0000"/>
                </a:solidFill>
                <a:cs typeface="Arial"/>
              </a:rPr>
              <a:t>DONE </a:t>
            </a:r>
            <a:r>
              <a:rPr lang="en-US" b="1" dirty="0">
                <a:solidFill>
                  <a:srgbClr val="FF0000"/>
                </a:solidFill>
                <a:cs typeface="Arial"/>
              </a:rPr>
              <a:t>and available for request</a:t>
            </a:r>
            <a:endParaRPr lang="en-US" dirty="0" smtClean="0">
              <a:cs typeface="Arial"/>
            </a:endParaRPr>
          </a:p>
          <a:p>
            <a:pPr lvl="1">
              <a:lnSpc>
                <a:spcPct val="150000"/>
              </a:lnSpc>
              <a:buClr>
                <a:schemeClr val="accent1"/>
              </a:buClr>
            </a:pPr>
            <a:endParaRPr lang="en-US" sz="2000" dirty="0" smtClean="0">
              <a:solidFill>
                <a:srgbClr val="FFC000"/>
              </a:solidFill>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FY18 Release</a:t>
            </a: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smtClean="0">
                <a:solidFill>
                  <a:schemeClr val="accent4"/>
                </a:solidFill>
              </a:rPr>
              <a:t>Case Mix User Workgroup|  CHIA User Support</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945" y="3016665"/>
            <a:ext cx="2149940" cy="183464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2/25/2020</a:t>
            </a:r>
            <a:endParaRPr lang="en-US"/>
          </a:p>
        </p:txBody>
      </p:sp>
    </p:spTree>
    <p:extLst>
      <p:ext uri="{BB962C8B-B14F-4D97-AF65-F5344CB8AC3E}">
        <p14:creationId xmlns:p14="http://schemas.microsoft.com/office/powerpoint/2010/main" val="1044753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4001095"/>
          </a:xfrm>
          <a:prstGeom prst="rect">
            <a:avLst/>
          </a:prstGeom>
          <a:noFill/>
        </p:spPr>
        <p:txBody>
          <a:bodyPr wrap="square" rtlCol="0">
            <a:spAutoFit/>
          </a:bodyPr>
          <a:lstStyle/>
          <a:p>
            <a:r>
              <a:rPr lang="en-US" sz="2200" dirty="0" smtClean="0">
                <a:latin typeface="Arial" panose="020B0604020202020204" pitchFamily="34" charset="0"/>
                <a:cs typeface="Arial" panose="020B0604020202020204" pitchFamily="34" charset="0"/>
              </a:rPr>
              <a:t>RELEASE </a:t>
            </a:r>
            <a:r>
              <a:rPr lang="en-US" sz="2200" dirty="0">
                <a:latin typeface="Arial" panose="020B0604020202020204" pitchFamily="34" charset="0"/>
                <a:cs typeface="Arial" panose="020B0604020202020204" pitchFamily="34" charset="0"/>
              </a:rPr>
              <a:t>TIMEFRAMES FOR EACH FILE</a:t>
            </a:r>
            <a:r>
              <a:rPr lang="en-US" sz="2200" dirty="0" smtClean="0">
                <a:latin typeface="Arial" panose="020B0604020202020204" pitchFamily="34" charset="0"/>
                <a:cs typeface="Arial" panose="020B0604020202020204" pitchFamily="34" charset="0"/>
              </a:rPr>
              <a:t>:</a:t>
            </a:r>
          </a:p>
          <a:p>
            <a:endParaRPr lang="en-US" sz="2200" dirty="0">
              <a:latin typeface="Arial" panose="020B0604020202020204" pitchFamily="34" charset="0"/>
              <a:cs typeface="Arial" panose="020B0604020202020204" pitchFamily="34" charset="0"/>
            </a:endParaRPr>
          </a:p>
          <a:p>
            <a:pPr marL="742950" lvl="1" indent="-285750">
              <a:lnSpc>
                <a:spcPct val="150000"/>
              </a:lnSpc>
              <a:buClr>
                <a:schemeClr val="accent1"/>
              </a:buClr>
              <a:buFont typeface="Wingdings" charset="2"/>
              <a:buChar char="§"/>
            </a:pPr>
            <a:r>
              <a:rPr lang="en-US" sz="2000" dirty="0">
                <a:cs typeface="Arial"/>
              </a:rPr>
              <a:t>Inpatient (HIDD)</a:t>
            </a:r>
          </a:p>
          <a:p>
            <a:pPr lvl="1">
              <a:lnSpc>
                <a:spcPct val="150000"/>
              </a:lnSpc>
              <a:buClr>
                <a:schemeClr val="accent1"/>
              </a:buClr>
            </a:pPr>
            <a:r>
              <a:rPr lang="en-US" sz="2000" dirty="0">
                <a:cs typeface="Arial"/>
              </a:rPr>
              <a:t>	</a:t>
            </a:r>
            <a:r>
              <a:rPr lang="en-US" sz="2000" b="1" dirty="0">
                <a:solidFill>
                  <a:srgbClr val="FFC000"/>
                </a:solidFill>
                <a:cs typeface="Arial"/>
              </a:rPr>
              <a:t>End of June</a:t>
            </a:r>
          </a:p>
          <a:p>
            <a:pPr marL="742950" lvl="1" indent="-285750">
              <a:lnSpc>
                <a:spcPct val="150000"/>
              </a:lnSpc>
              <a:buClr>
                <a:schemeClr val="accent1"/>
              </a:buClr>
              <a:buFont typeface="Wingdings" charset="2"/>
              <a:buChar char="§"/>
            </a:pPr>
            <a:r>
              <a:rPr lang="en-US" sz="2000" dirty="0">
                <a:cs typeface="Arial"/>
              </a:rPr>
              <a:t>Emergency Department (ED)</a:t>
            </a:r>
          </a:p>
          <a:p>
            <a:pPr lvl="1">
              <a:lnSpc>
                <a:spcPct val="150000"/>
              </a:lnSpc>
              <a:buClr>
                <a:schemeClr val="accent1"/>
              </a:buClr>
            </a:pPr>
            <a:r>
              <a:rPr lang="en-US" sz="2000" dirty="0">
                <a:cs typeface="Arial"/>
              </a:rPr>
              <a:t>	</a:t>
            </a:r>
            <a:r>
              <a:rPr lang="en-US" sz="2000" b="1" dirty="0">
                <a:solidFill>
                  <a:srgbClr val="00B050"/>
                </a:solidFill>
                <a:cs typeface="Arial"/>
              </a:rPr>
              <a:t>August</a:t>
            </a:r>
          </a:p>
          <a:p>
            <a:pPr marL="742950" lvl="1" indent="-285750">
              <a:lnSpc>
                <a:spcPct val="150000"/>
              </a:lnSpc>
              <a:buClr>
                <a:schemeClr val="accent1"/>
              </a:buClr>
              <a:buFont typeface="Wingdings" charset="2"/>
              <a:buChar char="§"/>
            </a:pPr>
            <a:r>
              <a:rPr lang="en-US" sz="2000" dirty="0">
                <a:cs typeface="Arial"/>
              </a:rPr>
              <a:t>Outpatient Observation (OOD)</a:t>
            </a:r>
          </a:p>
          <a:p>
            <a:pPr lvl="1">
              <a:lnSpc>
                <a:spcPct val="150000"/>
              </a:lnSpc>
              <a:buClr>
                <a:schemeClr val="accent1"/>
              </a:buClr>
            </a:pPr>
            <a:r>
              <a:rPr lang="en-US" sz="2000" dirty="0">
                <a:cs typeface="Arial"/>
              </a:rPr>
              <a:t>	</a:t>
            </a:r>
            <a:r>
              <a:rPr lang="en-US" sz="2000" b="1" dirty="0">
                <a:solidFill>
                  <a:srgbClr val="00B050"/>
                </a:solidFill>
                <a:cs typeface="Arial"/>
              </a:rPr>
              <a:t>September</a:t>
            </a:r>
            <a:r>
              <a:rPr lang="en-US" sz="2000" dirty="0">
                <a:cs typeface="Arial"/>
              </a:rPr>
              <a:t>	</a:t>
            </a:r>
          </a:p>
          <a:p>
            <a:pPr lvl="1">
              <a:lnSpc>
                <a:spcPct val="150000"/>
              </a:lnSpc>
              <a:buClr>
                <a:schemeClr val="accent1"/>
              </a:buClr>
            </a:pPr>
            <a:r>
              <a:rPr lang="en-US" sz="2000" dirty="0">
                <a:latin typeface="Arial"/>
                <a:cs typeface="Arial"/>
              </a:rPr>
              <a:t>	</a:t>
            </a:r>
            <a:endParaRPr lang="en-US" sz="2000" dirty="0" smtClean="0">
              <a:solidFill>
                <a:srgbClr val="FFC000"/>
              </a:solidFill>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Case Mix FY19 Release</a:t>
            </a: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smtClean="0">
                <a:solidFill>
                  <a:schemeClr val="accent4"/>
                </a:solidFill>
              </a:rPr>
              <a:t>Case Mix User Workgroup|  CHIA User Support</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945" y="3016665"/>
            <a:ext cx="2149940" cy="183464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2/25/2020</a:t>
            </a:r>
            <a:endParaRPr lang="en-US"/>
          </a:p>
        </p:txBody>
      </p:sp>
    </p:spTree>
    <p:extLst>
      <p:ext uri="{BB962C8B-B14F-4D97-AF65-F5344CB8AC3E}">
        <p14:creationId xmlns:p14="http://schemas.microsoft.com/office/powerpoint/2010/main" val="4214578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4893647"/>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smtClean="0">
                <a:cs typeface="Arial"/>
              </a:rPr>
              <a:t>Updates on the production of APCD and Case Mix databases and status of individual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#1 </a:t>
            </a:r>
            <a:r>
              <a:rPr lang="en-US" sz="1600" dirty="0" smtClean="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#2 </a:t>
            </a:r>
            <a:r>
              <a:rPr lang="en-US" sz="1600" dirty="0" smtClean="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smtClean="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smtClean="0">
              <a:solidFill>
                <a:srgbClr val="000000"/>
              </a:solidFill>
              <a:cs typeface="Arial"/>
            </a:endParaRPr>
          </a:p>
          <a:p>
            <a:pPr marL="1257300" lvl="2" indent="-342900">
              <a:buClr>
                <a:srgbClr val="F8921E"/>
              </a:buClr>
              <a:buFont typeface="Wingdings" panose="05000000000000000000" pitchFamily="2" charset="2"/>
              <a:buChar char="Ø"/>
            </a:pPr>
            <a:endParaRPr lang="en-US" sz="1600" dirty="0" smtClean="0">
              <a:solidFill>
                <a:srgbClr val="000000"/>
              </a:solidFill>
              <a:cs typeface="Arial"/>
            </a:endParaRPr>
          </a:p>
          <a:p>
            <a:pPr lvl="1">
              <a:buClr>
                <a:srgbClr val="F8921E"/>
              </a:buClr>
            </a:pPr>
            <a:endParaRPr lang="en-US" sz="2000" dirty="0" smtClean="0">
              <a:solidFill>
                <a:srgbClr val="000000"/>
              </a:solidFill>
              <a:cs typeface="Arial"/>
            </a:endParaRPr>
          </a:p>
          <a:p>
            <a:pPr marL="800100" lvl="1" indent="-342900">
              <a:buClr>
                <a:srgbClr val="F8921E"/>
              </a:buClr>
              <a:buFont typeface="Wingdings" panose="05000000000000000000" pitchFamily="2" charset="2"/>
              <a:buChar char="§"/>
            </a:pPr>
            <a:endParaRPr lang="en-US" sz="2000" dirty="0" smtClean="0">
              <a:solidFill>
                <a:schemeClr val="accent6"/>
              </a:solidFill>
              <a:cs typeface="Arial"/>
            </a:endParaRPr>
          </a:p>
          <a:p>
            <a:pPr marL="800100" lvl="1" indent="-342900">
              <a:buClr>
                <a:srgbClr val="F8921E"/>
              </a:buClr>
              <a:buFont typeface="Wingdings" panose="05000000000000000000" pitchFamily="2" charset="2"/>
              <a:buChar char="§"/>
            </a:pPr>
            <a:endParaRPr lang="en-US" sz="2000" dirty="0">
              <a:solidFill>
                <a:schemeClr val="accent6"/>
              </a:solidFill>
              <a:cs typeface="Arial"/>
            </a:endParaRPr>
          </a:p>
          <a:p>
            <a:pPr marL="800100" lvl="1" indent="-342900">
              <a:buClr>
                <a:srgbClr val="F8921E"/>
              </a:buClr>
              <a:buFont typeface="Wingdings" panose="05000000000000000000" pitchFamily="2" charset="2"/>
              <a:buChar char="§"/>
            </a:pPr>
            <a:endParaRPr lang="en-US" sz="2000" dirty="0" smtClean="0">
              <a:solidFill>
                <a:schemeClr val="accent6"/>
              </a:solidFill>
              <a:cs typeface="Arial"/>
            </a:endParaRPr>
          </a:p>
          <a:p>
            <a:pPr marL="800100" lvl="1" indent="-342900">
              <a:buClr>
                <a:srgbClr val="F8921E"/>
              </a:buClr>
              <a:buFont typeface="Wingdings" panose="05000000000000000000" pitchFamily="2" charset="2"/>
              <a:buChar char="§"/>
            </a:pPr>
            <a:endParaRPr lang="en-US" sz="2000" dirty="0" smtClean="0">
              <a:solidFill>
                <a:schemeClr val="accent6"/>
              </a:solidFill>
              <a:cs typeface="Arial"/>
            </a:endParaRPr>
          </a:p>
          <a:p>
            <a:pPr marL="800100" lvl="1" indent="-342900">
              <a:buClr>
                <a:srgbClr val="F8921E"/>
              </a:buClr>
              <a:buFont typeface="Wingdings" panose="05000000000000000000" pitchFamily="2" charset="2"/>
              <a:buChar char="§"/>
            </a:pPr>
            <a:endParaRPr lang="en-US" sz="2000" dirty="0">
              <a:solidFill>
                <a:schemeClr val="accent6"/>
              </a:solidFill>
              <a:cs typeface="Arial"/>
            </a:endParaRPr>
          </a:p>
          <a:p>
            <a:pPr lvl="1">
              <a:buClr>
                <a:srgbClr val="F8921E"/>
              </a:buClr>
            </a:pPr>
            <a:endParaRPr lang="en-US" sz="2000" dirty="0" smtClean="0">
              <a:solidFill>
                <a:schemeClr val="accent6"/>
              </a:solidFill>
              <a:cs typeface="Arial"/>
            </a:endParaRPr>
          </a:p>
          <a:p>
            <a:pPr marL="742950" lvl="1" indent="-285750">
              <a:buClr>
                <a:srgbClr val="F8921E"/>
              </a:buClr>
              <a:buFont typeface="Wingdings" charset="2"/>
              <a:buChar char="§"/>
            </a:pPr>
            <a:r>
              <a:rPr lang="en-US" sz="2000" dirty="0" smtClean="0">
                <a:cs typeface="Arial"/>
              </a:rPr>
              <a:t>Have </a:t>
            </a:r>
            <a:r>
              <a:rPr lang="en-US" sz="2000" dirty="0">
                <a:cs typeface="Arial"/>
              </a:rPr>
              <a:t>you found the new format helpful? </a:t>
            </a:r>
          </a:p>
        </p:txBody>
      </p:sp>
      <p:sp>
        <p:nvSpPr>
          <p:cNvPr id="28" name="TextBox 27"/>
          <p:cNvSpPr txBox="1"/>
          <p:nvPr/>
        </p:nvSpPr>
        <p:spPr>
          <a:xfrm>
            <a:off x="529790" y="468199"/>
            <a:ext cx="8030931" cy="461665"/>
          </a:xfrm>
          <a:prstGeom prst="rect">
            <a:avLst/>
          </a:prstGeom>
          <a:noFill/>
        </p:spPr>
        <p:txBody>
          <a:bodyPr wrap="square" rtlCol="0" anchor="b">
            <a:spAutoFit/>
          </a:bodyPr>
          <a:lstStyle/>
          <a:p>
            <a:r>
              <a:rPr lang="en-US" sz="2400" b="1" dirty="0" smtClean="0">
                <a:solidFill>
                  <a:schemeClr val="accent1"/>
                </a:solidFill>
                <a:cs typeface="Arial"/>
              </a:rPr>
              <a:t>AVAILABLE NOW: </a:t>
            </a:r>
            <a:r>
              <a:rPr lang="en-US" sz="2400" b="1" dirty="0" smtClean="0">
                <a:solidFill>
                  <a:srgbClr val="005480"/>
                </a:solidFill>
                <a:cs typeface="Arial"/>
              </a:rPr>
              <a:t>Website Release Updates</a:t>
            </a: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smtClean="0">
                <a:solidFill>
                  <a:srgbClr val="63666A"/>
                </a:solidFill>
              </a:rPr>
              <a:t>Case Mix User Workgroup|  CHIA User Support</a:t>
            </a:r>
            <a:endParaRPr lang="en-US" dirty="0">
              <a:solidFill>
                <a:srgbClr val="63666A"/>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a:off x="230198" y="3222963"/>
            <a:ext cx="8828226" cy="2319531"/>
          </a:xfrm>
          <a:prstGeom prst="rect">
            <a:avLst/>
          </a:prstGeom>
        </p:spPr>
      </p:pic>
      <p:sp>
        <p:nvSpPr>
          <p:cNvPr id="2" name="Date Placeholder 1"/>
          <p:cNvSpPr>
            <a:spLocks noGrp="1"/>
          </p:cNvSpPr>
          <p:nvPr>
            <p:ph type="dt" sz="half" idx="10"/>
          </p:nvPr>
        </p:nvSpPr>
        <p:spPr/>
        <p:txBody>
          <a:bodyPr/>
          <a:lstStyle/>
          <a:p>
            <a:r>
              <a:rPr lang="en-US" smtClean="0"/>
              <a:t>2/25/2020</a:t>
            </a:r>
            <a:endParaRPr lang="en-US"/>
          </a:p>
        </p:txBody>
      </p:sp>
    </p:spTree>
    <p:extLst>
      <p:ext uri="{BB962C8B-B14F-4D97-AF65-F5344CB8AC3E}">
        <p14:creationId xmlns:p14="http://schemas.microsoft.com/office/powerpoint/2010/main" val="2254223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3170099"/>
          </a:xfrm>
          <a:prstGeom prst="rect">
            <a:avLst/>
          </a:prstGeom>
          <a:noFill/>
        </p:spPr>
        <p:txBody>
          <a:bodyPr wrap="square" rtlCol="0">
            <a:spAutoFit/>
          </a:bodyPr>
          <a:lstStyle/>
          <a:p>
            <a:pPr marL="742950" lvl="1" indent="-285750">
              <a:buClr>
                <a:srgbClr val="F8921E"/>
              </a:buClr>
              <a:buFont typeface="Wingdings" charset="2"/>
              <a:buChar char="§"/>
            </a:pPr>
            <a:r>
              <a:rPr lang="en-US" sz="2000" dirty="0" smtClean="0">
                <a:solidFill>
                  <a:srgbClr val="000000"/>
                </a:solidFill>
                <a:cs typeface="Arial"/>
              </a:rPr>
              <a:t>Available Winter </a:t>
            </a:r>
            <a:r>
              <a:rPr lang="en-US" sz="2000" dirty="0" smtClean="0">
                <a:solidFill>
                  <a:srgbClr val="00B050"/>
                </a:solidFill>
                <a:cs typeface="Arial"/>
              </a:rPr>
              <a:t>2020</a:t>
            </a:r>
          </a:p>
          <a:p>
            <a:pPr lvl="1">
              <a:buClr>
                <a:srgbClr val="F8921E"/>
              </a:buClr>
            </a:pPr>
            <a:r>
              <a:rPr lang="en-US" sz="2000" b="1" dirty="0" smtClean="0">
                <a:solidFill>
                  <a:srgbClr val="000000"/>
                </a:solidFill>
                <a:cs typeface="Arial"/>
              </a:rPr>
              <a:t>**Please hold off on submitting Release 8.0 requests for now**</a:t>
            </a:r>
          </a:p>
          <a:p>
            <a:pPr marL="742950" lvl="1" indent="-285750">
              <a:buClr>
                <a:srgbClr val="F8921E"/>
              </a:buClr>
              <a:buFont typeface="Wingdings" charset="2"/>
              <a:buChar char="§"/>
            </a:pPr>
            <a:r>
              <a:rPr lang="en-US" sz="2000" dirty="0" smtClean="0">
                <a:solidFill>
                  <a:srgbClr val="000000"/>
                </a:solidFill>
                <a:cs typeface="Arial"/>
              </a:rPr>
              <a:t>Will encompasses </a:t>
            </a:r>
            <a:r>
              <a:rPr lang="en-US" sz="2000" dirty="0">
                <a:solidFill>
                  <a:srgbClr val="000000"/>
                </a:solidFill>
                <a:cs typeface="Arial"/>
              </a:rPr>
              <a:t>data from January </a:t>
            </a:r>
            <a:r>
              <a:rPr lang="en-US" sz="2000" dirty="0" smtClean="0">
                <a:solidFill>
                  <a:srgbClr val="000000"/>
                </a:solidFill>
                <a:cs typeface="Arial"/>
              </a:rPr>
              <a:t>2014 </a:t>
            </a:r>
            <a:r>
              <a:rPr lang="en-US" sz="2000" dirty="0">
                <a:solidFill>
                  <a:srgbClr val="000000"/>
                </a:solidFill>
                <a:cs typeface="Arial"/>
              </a:rPr>
              <a:t>– December </a:t>
            </a:r>
            <a:r>
              <a:rPr lang="en-US" sz="2000" dirty="0" smtClean="0">
                <a:solidFill>
                  <a:srgbClr val="000000"/>
                </a:solidFill>
                <a:cs typeface="Arial"/>
              </a:rPr>
              <a:t>2018 </a:t>
            </a:r>
            <a:r>
              <a:rPr lang="en-US" sz="2000" dirty="0">
                <a:solidFill>
                  <a:srgbClr val="000000"/>
                </a:solidFill>
                <a:cs typeface="Arial"/>
              </a:rPr>
              <a:t>with six months of claim runout (includes paid claims through </a:t>
            </a:r>
            <a:r>
              <a:rPr lang="en-US" sz="2000" dirty="0" smtClean="0">
                <a:solidFill>
                  <a:srgbClr val="000000"/>
                </a:solidFill>
                <a:cs typeface="Arial"/>
              </a:rPr>
              <a:t>6/30/19)</a:t>
            </a:r>
          </a:p>
          <a:p>
            <a:pPr marL="742950" lvl="1" indent="-285750">
              <a:buClr>
                <a:srgbClr val="F8921E"/>
              </a:buClr>
              <a:buFont typeface="Wingdings" charset="2"/>
              <a:buChar char="§"/>
            </a:pPr>
            <a:r>
              <a:rPr lang="en-US" sz="2000" dirty="0" smtClean="0">
                <a:solidFill>
                  <a:srgbClr val="000000"/>
                </a:solidFill>
                <a:cs typeface="Arial"/>
              </a:rPr>
              <a:t>Will be linkable to Release 7.0 via a crosswalk upon request </a:t>
            </a:r>
          </a:p>
          <a:p>
            <a:pPr marL="742950" lvl="1" indent="-285750">
              <a:buClr>
                <a:srgbClr val="F8921E"/>
              </a:buClr>
              <a:buFont typeface="Wingdings" charset="2"/>
              <a:buChar char="§"/>
            </a:pPr>
            <a:r>
              <a:rPr lang="en-US" sz="2000" dirty="0" smtClean="0">
                <a:solidFill>
                  <a:srgbClr val="000000"/>
                </a:solidFill>
                <a:cs typeface="Arial"/>
              </a:rPr>
              <a:t>Additional information on highlights and enhancements will be presented in future APCD User Workgroups.</a:t>
            </a:r>
            <a:endParaRPr lang="en-US" sz="2000" dirty="0">
              <a:solidFill>
                <a:srgbClr val="000000"/>
              </a:solidFill>
              <a:cs typeface="Arial"/>
            </a:endParaRPr>
          </a:p>
          <a:p>
            <a:pPr marL="742950" lvl="1" indent="-285750">
              <a:buClr>
                <a:srgbClr val="F8921E"/>
              </a:buClr>
              <a:buFont typeface="Wingdings" charset="2"/>
              <a:buChar char="§"/>
            </a:pPr>
            <a:endParaRPr lang="en-US" sz="2000" dirty="0">
              <a:solidFill>
                <a:srgbClr val="000000"/>
              </a:solidFill>
              <a:cs typeface="Arial"/>
            </a:endParaRPr>
          </a:p>
          <a:p>
            <a:pPr lvl="1">
              <a:buClr>
                <a:srgbClr val="F8921E"/>
              </a:buClr>
            </a:pPr>
            <a:endParaRPr lang="en-US" sz="2000" dirty="0">
              <a:solidFill>
                <a:srgbClr val="00000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MA APCD Release </a:t>
            </a:r>
            <a:r>
              <a:rPr lang="en-US" sz="2800" b="1" dirty="0">
                <a:solidFill>
                  <a:srgbClr val="005480"/>
                </a:solidFill>
                <a:cs typeface="Arial"/>
              </a:rPr>
              <a:t>8</a:t>
            </a:r>
            <a:r>
              <a:rPr lang="en-US" sz="2800" b="1" dirty="0" smtClean="0">
                <a:solidFill>
                  <a:srgbClr val="005480"/>
                </a:solidFill>
                <a:cs typeface="Arial"/>
              </a:rPr>
              <a:t>.0</a:t>
            </a: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smtClean="0">
                <a:solidFill>
                  <a:srgbClr val="63666A"/>
                </a:solidFill>
              </a:rPr>
              <a:t>Case Mix User Workgroup|  CHIA User Support</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47867"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2/25/2020</a:t>
            </a:r>
            <a:endParaRPr lang="en-US"/>
          </a:p>
        </p:txBody>
      </p:sp>
    </p:spTree>
    <p:extLst>
      <p:ext uri="{BB962C8B-B14F-4D97-AF65-F5344CB8AC3E}">
        <p14:creationId xmlns:p14="http://schemas.microsoft.com/office/powerpoint/2010/main" val="304044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3477875"/>
          </a:xfrm>
          <a:prstGeom prst="rect">
            <a:avLst/>
          </a:prstGeom>
          <a:noFill/>
        </p:spPr>
        <p:txBody>
          <a:bodyPr wrap="square" rtlCol="0">
            <a:spAutoFit/>
          </a:bodyPr>
          <a:lstStyle/>
          <a:p>
            <a:pPr marL="742950" lvl="1" indent="-285750">
              <a:buClr>
                <a:srgbClr val="F8921E"/>
              </a:buClr>
              <a:buFont typeface="Wingdings" charset="2"/>
              <a:buChar char="§"/>
            </a:pPr>
            <a:endParaRPr lang="en-US" sz="2000" dirty="0" smtClean="0">
              <a:solidFill>
                <a:srgbClr val="000000"/>
              </a:solidFill>
              <a:cs typeface="Arial"/>
            </a:endParaRPr>
          </a:p>
          <a:p>
            <a:pPr marL="742950" lvl="1" indent="-285750">
              <a:buClr>
                <a:srgbClr val="F8921E"/>
              </a:buClr>
              <a:buFont typeface="Wingdings" charset="2"/>
              <a:buChar char="§"/>
            </a:pPr>
            <a:r>
              <a:rPr lang="en-US" sz="2000" dirty="0" smtClean="0">
                <a:solidFill>
                  <a:srgbClr val="000000"/>
                </a:solidFill>
                <a:cs typeface="Arial"/>
              </a:rPr>
              <a:t>The application to request CHIA data is undergoing updating and User Input is being requested for this process.</a:t>
            </a:r>
          </a:p>
          <a:p>
            <a:pPr marL="742950" lvl="1" indent="-285750">
              <a:buClr>
                <a:srgbClr val="F8921E"/>
              </a:buClr>
              <a:buFont typeface="Wingdings" charset="2"/>
              <a:buChar char="§"/>
            </a:pPr>
            <a:endParaRPr lang="en-US" sz="2000" dirty="0" smtClean="0">
              <a:solidFill>
                <a:srgbClr val="000000"/>
              </a:solidFill>
              <a:cs typeface="Arial"/>
            </a:endParaRPr>
          </a:p>
          <a:p>
            <a:pPr marL="742950" lvl="1" indent="-285750">
              <a:buClr>
                <a:srgbClr val="F8921E"/>
              </a:buClr>
              <a:buFont typeface="Wingdings" charset="2"/>
              <a:buChar char="§"/>
            </a:pPr>
            <a:r>
              <a:rPr lang="en-US" sz="2000" dirty="0" smtClean="0">
                <a:solidFill>
                  <a:srgbClr val="000000"/>
                </a:solidFill>
                <a:cs typeface="Arial"/>
              </a:rPr>
              <a:t>CHIA wants to enhance the application to make it simpler and easier for Users to complete. </a:t>
            </a:r>
          </a:p>
          <a:p>
            <a:pPr marL="742950" lvl="1" indent="-285750">
              <a:buClr>
                <a:srgbClr val="F8921E"/>
              </a:buClr>
              <a:buFont typeface="Wingdings" charset="2"/>
              <a:buChar char="§"/>
            </a:pPr>
            <a:endParaRPr lang="en-US" sz="2000" dirty="0">
              <a:solidFill>
                <a:srgbClr val="000000"/>
              </a:solidFill>
              <a:cs typeface="Arial"/>
            </a:endParaRPr>
          </a:p>
          <a:p>
            <a:pPr marL="742950" lvl="1" indent="-285750">
              <a:buClr>
                <a:srgbClr val="F8921E"/>
              </a:buClr>
              <a:buFont typeface="Wingdings" charset="2"/>
              <a:buChar char="§"/>
            </a:pPr>
            <a:r>
              <a:rPr lang="en-US" sz="2000" dirty="0" smtClean="0">
                <a:solidFill>
                  <a:srgbClr val="000000"/>
                </a:solidFill>
                <a:cs typeface="Arial"/>
              </a:rPr>
              <a:t>Please provide your suggestions to Don Kirkwood, </a:t>
            </a:r>
            <a:r>
              <a:rPr lang="en-US" sz="2000" dirty="0" smtClean="0">
                <a:solidFill>
                  <a:srgbClr val="000000"/>
                </a:solidFill>
                <a:cs typeface="Arial"/>
                <a:hlinkClick r:id="rId2"/>
              </a:rPr>
              <a:t>Donald.Kirkwood@massmail.state.ma.us</a:t>
            </a:r>
            <a:endParaRPr lang="en-US" sz="2000" dirty="0" smtClean="0">
              <a:solidFill>
                <a:srgbClr val="000000"/>
              </a:solidFill>
              <a:cs typeface="Arial"/>
            </a:endParaRPr>
          </a:p>
          <a:p>
            <a:pPr marL="742950" lvl="1" indent="-285750">
              <a:buClr>
                <a:srgbClr val="F8921E"/>
              </a:buClr>
              <a:buFont typeface="Wingdings" charset="2"/>
              <a:buChar char="§"/>
            </a:pPr>
            <a:endParaRPr lang="en-US" sz="2000" dirty="0">
              <a:solidFill>
                <a:srgbClr val="000000"/>
              </a:solidFill>
              <a:cs typeface="Arial"/>
            </a:endParaRPr>
          </a:p>
          <a:p>
            <a:pPr lvl="1">
              <a:buClr>
                <a:srgbClr val="F8921E"/>
              </a:buClr>
            </a:pPr>
            <a:endParaRPr lang="en-US" sz="2000" dirty="0">
              <a:solidFill>
                <a:srgbClr val="00000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Data Application</a:t>
            </a: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smtClean="0">
                <a:solidFill>
                  <a:srgbClr val="63666A"/>
                </a:solidFill>
              </a:rPr>
              <a:t>Case Mix User Workgroup|  CHIA User Support</a:t>
            </a:r>
            <a:endParaRPr lang="en-US" dirty="0">
              <a:solidFill>
                <a:srgbClr val="63666A"/>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47867"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2/25/2020</a:t>
            </a:r>
            <a:endParaRPr lang="en-US"/>
          </a:p>
        </p:txBody>
      </p:sp>
    </p:spTree>
    <p:extLst>
      <p:ext uri="{BB962C8B-B14F-4D97-AF65-F5344CB8AC3E}">
        <p14:creationId xmlns:p14="http://schemas.microsoft.com/office/powerpoint/2010/main" val="3378186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solidFill>
                  <a:srgbClr val="005480"/>
                </a:solidFill>
                <a:latin typeface="Arial" charset="0"/>
                <a:ea typeface="Arial" charset="0"/>
                <a:cs typeface="Arial" charset="0"/>
              </a:rPr>
              <a:t>USER questions</a:t>
            </a:r>
            <a:endParaRPr lang="en-US" sz="3600" dirty="0">
              <a:solidFill>
                <a:srgbClr val="005480"/>
              </a:solidFill>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3124199" y="6356350"/>
            <a:ext cx="3755571" cy="365125"/>
          </a:xfrm>
        </p:spPr>
        <p:txBody>
          <a:bodyPr/>
          <a:lstStyle/>
          <a:p>
            <a:r>
              <a:rPr lang="en-US" dirty="0" smtClean="0"/>
              <a:t>Case Mix User Workgroup|  CHIA User Support</a:t>
            </a:r>
            <a:endParaRPr lang="en-US" dirty="0"/>
          </a:p>
        </p:txBody>
      </p:sp>
      <p:sp>
        <p:nvSpPr>
          <p:cNvPr id="2" name="Date Placeholder 1"/>
          <p:cNvSpPr>
            <a:spLocks noGrp="1"/>
          </p:cNvSpPr>
          <p:nvPr>
            <p:ph type="dt" sz="half" idx="10"/>
          </p:nvPr>
        </p:nvSpPr>
        <p:spPr/>
        <p:txBody>
          <a:bodyPr/>
          <a:lstStyle/>
          <a:p>
            <a:r>
              <a:rPr lang="en-US" smtClean="0"/>
              <a:t>2/25/2020</a:t>
            </a:r>
            <a:endParaRPr lang="en-US"/>
          </a:p>
        </p:txBody>
      </p:sp>
    </p:spTree>
    <p:extLst>
      <p:ext uri="{BB962C8B-B14F-4D97-AF65-F5344CB8AC3E}">
        <p14:creationId xmlns:p14="http://schemas.microsoft.com/office/powerpoint/2010/main" val="3080175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5459" y="0"/>
            <a:ext cx="9179459" cy="1323439"/>
          </a:xfrm>
          <a:prstGeom prst="rect">
            <a:avLst/>
          </a:prstGeom>
        </p:spPr>
        <p:txBody>
          <a:bodyPr wrap="square">
            <a:spAutoFit/>
          </a:bodyPr>
          <a:lstStyle/>
          <a:p>
            <a:pPr defTabSz="914400"/>
            <a:r>
              <a:rPr lang="en-US" sz="1600" b="1" u="sng" dirty="0">
                <a:solidFill>
                  <a:prstClr val="black"/>
                </a:solidFill>
              </a:rPr>
              <a:t>Question</a:t>
            </a:r>
            <a:r>
              <a:rPr lang="en-US" sz="1600" b="1" dirty="0">
                <a:solidFill>
                  <a:prstClr val="black"/>
                </a:solidFill>
              </a:rPr>
              <a:t>: </a:t>
            </a:r>
            <a:r>
              <a:rPr lang="en-US" sz="1600" b="1" dirty="0" smtClean="0">
                <a:solidFill>
                  <a:prstClr val="black"/>
                </a:solidFill>
              </a:rPr>
              <a:t>We are aware that nationwide suicides are on the rise and would like to  </a:t>
            </a:r>
          </a:p>
          <a:p>
            <a:pPr defTabSz="914400"/>
            <a:r>
              <a:rPr lang="en-US" sz="1600" b="1" dirty="0" smtClean="0">
                <a:solidFill>
                  <a:prstClr val="black"/>
                </a:solidFill>
              </a:rPr>
              <a:t>apply for the most recent case mix data after ICD-10-CM implementation to better</a:t>
            </a:r>
          </a:p>
          <a:p>
            <a:pPr defTabSz="914400"/>
            <a:r>
              <a:rPr lang="en-US" sz="1600" b="1" dirty="0" smtClean="0">
                <a:solidFill>
                  <a:prstClr val="black"/>
                </a:solidFill>
              </a:rPr>
              <a:t>understand patterns in care seeking for suicide ideation and suicide attempts in Massachusetts. The ICD-10-CM codes related to suicide appear to be extensive. Do you have any information on the extent to which these codes are used in the case mix inpatient, emergency department and observation stay data?</a:t>
            </a:r>
            <a:endParaRPr lang="en-US" sz="1600" dirty="0">
              <a:solidFill>
                <a:prstClr val="black"/>
              </a:solidFill>
            </a:endParaRPr>
          </a:p>
        </p:txBody>
      </p:sp>
      <p:sp>
        <p:nvSpPr>
          <p:cNvPr id="23" name="Title 1"/>
          <p:cNvSpPr txBox="1">
            <a:spLocks/>
          </p:cNvSpPr>
          <p:nvPr/>
        </p:nvSpPr>
        <p:spPr>
          <a:xfrm>
            <a:off x="0" y="1333131"/>
            <a:ext cx="9041450" cy="1066799"/>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u="sng" dirty="0" smtClean="0">
                <a:solidFill>
                  <a:prstClr val="black"/>
                </a:solidFill>
              </a:rPr>
              <a:t>Answer</a:t>
            </a:r>
            <a:r>
              <a:rPr lang="en-US" sz="1400" dirty="0" smtClean="0">
                <a:solidFill>
                  <a:prstClr val="black"/>
                </a:solidFill>
              </a:rPr>
              <a:t>: The CDC’s National Vital Statistics System indicates that the nationwide 25.4% increase in suicide deaths from 1999 to 2016 was paralleled by a 35.3% increase in suicide deaths in Massachusetts for the same time period. </a:t>
            </a:r>
            <a:r>
              <a:rPr lang="en-US" sz="1400" b="1" i="1" dirty="0" smtClean="0">
                <a:solidFill>
                  <a:prstClr val="black"/>
                </a:solidFill>
              </a:rPr>
              <a:t>See Figure 1 below</a:t>
            </a:r>
            <a:r>
              <a:rPr lang="en-US" sz="1400" dirty="0" smtClean="0">
                <a:solidFill>
                  <a:prstClr val="black"/>
                </a:solidFill>
              </a:rPr>
              <a:t>.  Due to the increased complexity and level of detail in how events involving nonfatal suicide attempts and intentional self-harm are coded, on February 26, 2018, the CDC published guidance for surveillance researchers in a National Health Statistics Report entitled, “</a:t>
            </a:r>
            <a:r>
              <a:rPr lang="en-US" sz="1400" b="1" dirty="0" smtClean="0">
                <a:solidFill>
                  <a:prstClr val="black"/>
                </a:solidFill>
              </a:rPr>
              <a:t>Issues in Developing a Surveillance Case Definition for Nonfatal Suicide Attempt and Intentional Self-harm Using </a:t>
            </a:r>
            <a:r>
              <a:rPr lang="en-US" sz="1400" b="1" i="1" dirty="0" smtClean="0">
                <a:solidFill>
                  <a:prstClr val="black"/>
                </a:solidFill>
              </a:rPr>
              <a:t>International Classification of Diseases, Tenth Revision, Clinical Modification</a:t>
            </a:r>
            <a:r>
              <a:rPr lang="en-US" sz="1400" b="1" dirty="0" smtClean="0">
                <a:solidFill>
                  <a:prstClr val="black"/>
                </a:solidFill>
              </a:rPr>
              <a:t> (ICD-10-CM) Coded Data</a:t>
            </a:r>
            <a:r>
              <a:rPr lang="en-US" sz="1400" dirty="0" smtClean="0">
                <a:solidFill>
                  <a:prstClr val="black"/>
                </a:solidFill>
              </a:rPr>
              <a:t>” available online at </a:t>
            </a:r>
            <a:r>
              <a:rPr lang="en-US" sz="1400" dirty="0">
                <a:solidFill>
                  <a:prstClr val="black"/>
                </a:solidFill>
                <a:hlinkClick r:id="rId2"/>
              </a:rPr>
              <a:t>https://www.cdc.gov/nchs/data/nhsr/nhsr108.pdf</a:t>
            </a:r>
            <a:endParaRPr lang="en-US" sz="1400" dirty="0">
              <a:solidFill>
                <a:prstClr val="black"/>
              </a:solidFill>
            </a:endParaRPr>
          </a:p>
        </p:txBody>
      </p:sp>
      <p:grpSp>
        <p:nvGrpSpPr>
          <p:cNvPr id="22" name="Group 21"/>
          <p:cNvGrpSpPr/>
          <p:nvPr/>
        </p:nvGrpSpPr>
        <p:grpSpPr>
          <a:xfrm>
            <a:off x="229002" y="3013439"/>
            <a:ext cx="8812448" cy="3839357"/>
            <a:chOff x="229002" y="3013439"/>
            <a:chExt cx="8812448" cy="3839357"/>
          </a:xfrm>
        </p:grpSpPr>
        <p:grpSp>
          <p:nvGrpSpPr>
            <p:cNvPr id="21" name="Group 20"/>
            <p:cNvGrpSpPr/>
            <p:nvPr/>
          </p:nvGrpSpPr>
          <p:grpSpPr>
            <a:xfrm>
              <a:off x="229002" y="3013439"/>
              <a:ext cx="8421775" cy="3724300"/>
              <a:chOff x="229002" y="3013439"/>
              <a:chExt cx="8421775" cy="3724300"/>
            </a:xfrm>
          </p:grpSpPr>
          <p:grpSp>
            <p:nvGrpSpPr>
              <p:cNvPr id="20" name="Group 19"/>
              <p:cNvGrpSpPr/>
              <p:nvPr/>
            </p:nvGrpSpPr>
            <p:grpSpPr>
              <a:xfrm>
                <a:off x="229002" y="3507463"/>
                <a:ext cx="8421775" cy="3230276"/>
                <a:chOff x="229002" y="3507463"/>
                <a:chExt cx="8421775" cy="3230276"/>
              </a:xfrm>
            </p:grpSpPr>
            <p:pic>
              <p:nvPicPr>
                <p:cNvPr id="1026" name="Picture 2" descr="Graphic: Suicide rates rose across the US from 1999 to 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002" y="3507463"/>
                  <a:ext cx="8421775" cy="32302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5375" y="3758235"/>
                  <a:ext cx="2965877" cy="461665"/>
                </a:xfrm>
                <a:prstGeom prst="rect">
                  <a:avLst/>
                </a:prstGeom>
                <a:noFill/>
              </p:spPr>
              <p:txBody>
                <a:bodyPr wrap="none" rtlCol="0">
                  <a:spAutoFit/>
                </a:bodyPr>
                <a:lstStyle/>
                <a:p>
                  <a:r>
                    <a:rPr lang="en-US" sz="1200" b="1" dirty="0" smtClean="0">
                      <a:solidFill>
                        <a:srgbClr val="FF0000"/>
                      </a:solidFill>
                    </a:rPr>
                    <a:t>US (National) suicide </a:t>
                  </a:r>
                  <a:r>
                    <a:rPr lang="en-US" sz="1200" b="1" dirty="0">
                      <a:solidFill>
                        <a:srgbClr val="FF0000"/>
                      </a:solidFill>
                    </a:rPr>
                    <a:t>r</a:t>
                  </a:r>
                  <a:r>
                    <a:rPr lang="en-US" sz="1200" b="1" dirty="0" smtClean="0">
                      <a:solidFill>
                        <a:srgbClr val="FF0000"/>
                      </a:solidFill>
                    </a:rPr>
                    <a:t>ate increased 25.4%</a:t>
                  </a:r>
                </a:p>
                <a:p>
                  <a:r>
                    <a:rPr lang="en-US" sz="1200" b="1" dirty="0" smtClean="0">
                      <a:solidFill>
                        <a:srgbClr val="FF0000"/>
                      </a:solidFill>
                    </a:rPr>
                    <a:t>Massachusetts suicide </a:t>
                  </a:r>
                  <a:r>
                    <a:rPr lang="en-US" sz="1200" b="1" dirty="0">
                      <a:solidFill>
                        <a:srgbClr val="FF0000"/>
                      </a:solidFill>
                    </a:rPr>
                    <a:t>r</a:t>
                  </a:r>
                  <a:r>
                    <a:rPr lang="en-US" sz="1200" b="1" dirty="0" smtClean="0">
                      <a:solidFill>
                        <a:srgbClr val="FF0000"/>
                      </a:solidFill>
                    </a:rPr>
                    <a:t>ate increased 35.3%</a:t>
                  </a:r>
                  <a:endParaRPr lang="en-US" sz="1200" b="1" dirty="0">
                    <a:solidFill>
                      <a:srgbClr val="FF0000"/>
                    </a:solidFill>
                  </a:endParaRPr>
                </a:p>
              </p:txBody>
            </p:sp>
          </p:grpSp>
          <p:sp>
            <p:nvSpPr>
              <p:cNvPr id="2" name="TextBox 1"/>
              <p:cNvSpPr txBox="1"/>
              <p:nvPr/>
            </p:nvSpPr>
            <p:spPr>
              <a:xfrm>
                <a:off x="229002" y="3013439"/>
                <a:ext cx="8299701" cy="584775"/>
              </a:xfrm>
              <a:prstGeom prst="rect">
                <a:avLst/>
              </a:prstGeom>
              <a:noFill/>
            </p:spPr>
            <p:txBody>
              <a:bodyPr wrap="square" rtlCol="0">
                <a:spAutoFit/>
              </a:bodyPr>
              <a:lstStyle/>
              <a:p>
                <a:pPr algn="ctr"/>
                <a:r>
                  <a:rPr lang="en-US" sz="1600" b="1" dirty="0" smtClean="0">
                    <a:solidFill>
                      <a:srgbClr val="002060"/>
                    </a:solidFill>
                    <a:latin typeface="Arial" panose="020B0604020202020204" pitchFamily="34" charset="0"/>
                    <a:cs typeface="Arial" panose="020B0604020202020204" pitchFamily="34" charset="0"/>
                  </a:rPr>
                  <a:t>Figure 1.  Centers for Disease Control and Prevention’s National Vital Statistics System </a:t>
                </a:r>
                <a:r>
                  <a:rPr lang="en-US" sz="1600" b="1" dirty="0">
                    <a:solidFill>
                      <a:srgbClr val="002060"/>
                    </a:solidFill>
                    <a:latin typeface="Arial" panose="020B0604020202020204" pitchFamily="34" charset="0"/>
                    <a:cs typeface="Arial" panose="020B0604020202020204" pitchFamily="34" charset="0"/>
                  </a:rPr>
                  <a:t>S</a:t>
                </a:r>
                <a:r>
                  <a:rPr lang="en-US" sz="1600" b="1" dirty="0" smtClean="0">
                    <a:solidFill>
                      <a:srgbClr val="002060"/>
                    </a:solidFill>
                    <a:latin typeface="Arial" panose="020B0604020202020204" pitchFamily="34" charset="0"/>
                    <a:cs typeface="Arial" panose="020B0604020202020204" pitchFamily="34" charset="0"/>
                  </a:rPr>
                  <a:t>uicide </a:t>
                </a:r>
                <a:r>
                  <a:rPr lang="en-US" sz="1600" b="1" dirty="0">
                    <a:solidFill>
                      <a:srgbClr val="002060"/>
                    </a:solidFill>
                    <a:latin typeface="Arial" panose="020B0604020202020204" pitchFamily="34" charset="0"/>
                    <a:cs typeface="Arial" panose="020B0604020202020204" pitchFamily="34" charset="0"/>
                  </a:rPr>
                  <a:t>R</a:t>
                </a:r>
                <a:r>
                  <a:rPr lang="en-US" sz="1600" b="1" dirty="0" smtClean="0">
                    <a:solidFill>
                      <a:srgbClr val="002060"/>
                    </a:solidFill>
                    <a:latin typeface="Arial" panose="020B0604020202020204" pitchFamily="34" charset="0"/>
                    <a:cs typeface="Arial" panose="020B0604020202020204" pitchFamily="34" charset="0"/>
                  </a:rPr>
                  <a:t>ates from 1999 to 2016 by State</a:t>
                </a:r>
                <a:endParaRPr lang="en-US" sz="1600" b="1" dirty="0">
                  <a:solidFill>
                    <a:srgbClr val="002060"/>
                  </a:solidFill>
                  <a:latin typeface="Arial" panose="020B0604020202020204" pitchFamily="34" charset="0"/>
                  <a:cs typeface="Arial" panose="020B0604020202020204" pitchFamily="34" charset="0"/>
                </a:endParaRPr>
              </a:p>
            </p:txBody>
          </p:sp>
        </p:grpSp>
        <p:sp>
          <p:nvSpPr>
            <p:cNvPr id="3" name="TextBox 2"/>
            <p:cNvSpPr txBox="1"/>
            <p:nvPr/>
          </p:nvSpPr>
          <p:spPr>
            <a:xfrm>
              <a:off x="6785361" y="6545019"/>
              <a:ext cx="1488484" cy="307777"/>
            </a:xfrm>
            <a:prstGeom prst="rect">
              <a:avLst/>
            </a:prstGeom>
            <a:noFill/>
          </p:spPr>
          <p:txBody>
            <a:bodyPr wrap="none" rtlCol="0">
              <a:spAutoFit/>
            </a:bodyPr>
            <a:lstStyle/>
            <a:p>
              <a:r>
                <a:rPr lang="en-US" sz="1400" i="1" dirty="0" smtClean="0">
                  <a:solidFill>
                    <a:prstClr val="black"/>
                  </a:solidFill>
                </a:rPr>
                <a:t>Answer continued</a:t>
              </a:r>
              <a:endParaRPr lang="en-US" sz="1400" i="1" dirty="0">
                <a:solidFill>
                  <a:prstClr val="black"/>
                </a:solidFill>
              </a:endParaRPr>
            </a:p>
          </p:txBody>
        </p:sp>
        <p:cxnSp>
          <p:nvCxnSpPr>
            <p:cNvPr id="5" name="Straight Arrow Connector 4"/>
            <p:cNvCxnSpPr>
              <a:stCxn id="3" idx="3"/>
            </p:cNvCxnSpPr>
            <p:nvPr/>
          </p:nvCxnSpPr>
          <p:spPr>
            <a:xfrm flipV="1">
              <a:off x="8273845" y="6698907"/>
              <a:ext cx="767605" cy="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6999006" y="-87995"/>
            <a:ext cx="2180452" cy="707886"/>
          </a:xfrm>
          <a:prstGeom prst="rect">
            <a:avLst/>
          </a:prstGeom>
          <a:noFill/>
        </p:spPr>
        <p:txBody>
          <a:bodyPr wrap="square" lIns="91440" tIns="45720" rIns="91440" bIns="45720">
            <a:spAutoFit/>
          </a:bodyPr>
          <a:lstStyle/>
          <a:p>
            <a:pPr algn="ctr"/>
            <a:r>
              <a:rPr lang="en-US" sz="4000" b="1" dirty="0" smtClean="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rPr>
              <a:t>SUICIDE</a:t>
            </a:r>
            <a:endParaRPr lang="en-US" sz="4000" b="1"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endParaRPr>
          </a:p>
        </p:txBody>
      </p:sp>
    </p:spTree>
    <p:extLst>
      <p:ext uri="{BB962C8B-B14F-4D97-AF65-F5344CB8AC3E}">
        <p14:creationId xmlns:p14="http://schemas.microsoft.com/office/powerpoint/2010/main" val="3351453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3901</TotalTime>
  <Words>1757</Words>
  <Application>Microsoft Office PowerPoint</Application>
  <PresentationFormat>On-screen Show (4:3)</PresentationFormat>
  <Paragraphs>190</Paragraphs>
  <Slides>16</Slides>
  <Notes>4</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can I find old User Workgroup Presentations? </vt:lpstr>
      <vt:lpstr>PowerPoint Presentation</vt:lpstr>
      <vt:lpstr>PowerPoint Presentation</vt:lpstr>
    </vt:vector>
  </TitlesOfParts>
  <Company>CHIA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Vogel, Rick</cp:lastModifiedBy>
  <cp:revision>114</cp:revision>
  <cp:lastPrinted>2019-10-22T18:42:32Z</cp:lastPrinted>
  <dcterms:created xsi:type="dcterms:W3CDTF">2018-01-09T20:21:29Z</dcterms:created>
  <dcterms:modified xsi:type="dcterms:W3CDTF">2020-02-26T13:47:49Z</dcterms:modified>
</cp:coreProperties>
</file>