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0"/>
  </p:notesMasterIdLst>
  <p:handoutMasterIdLst>
    <p:handoutMasterId r:id="rId21"/>
  </p:handoutMasterIdLst>
  <p:sldIdLst>
    <p:sldId id="317" r:id="rId5"/>
    <p:sldId id="264" r:id="rId6"/>
    <p:sldId id="587" r:id="rId7"/>
    <p:sldId id="611" r:id="rId8"/>
    <p:sldId id="612" r:id="rId9"/>
    <p:sldId id="613" r:id="rId10"/>
    <p:sldId id="588" r:id="rId11"/>
    <p:sldId id="614" r:id="rId12"/>
    <p:sldId id="617" r:id="rId13"/>
    <p:sldId id="574" r:id="rId14"/>
    <p:sldId id="593" r:id="rId15"/>
    <p:sldId id="615" r:id="rId16"/>
    <p:sldId id="616" r:id="rId17"/>
    <p:sldId id="296" r:id="rId18"/>
    <p:sldId id="560"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0686" autoAdjust="0"/>
  </p:normalViewPr>
  <p:slideViewPr>
    <p:cSldViewPr snapToGrid="0" snapToObjects="1" showGuides="1">
      <p:cViewPr>
        <p:scale>
          <a:sx n="97" d="100"/>
          <a:sy n="97" d="100"/>
        </p:scale>
        <p:origin x="-2034" y="-7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ED Visit Volume</c:v>
                </c:pt>
              </c:strCache>
            </c:strRef>
          </c:tx>
          <c:invertIfNegative val="0"/>
          <c:cat>
            <c:numRef>
              <c:f>Sheet1!$A$2:$A$6</c:f>
              <c:numCache>
                <c:formatCode>General</c:formatCode>
                <c:ptCount val="5"/>
                <c:pt idx="0">
                  <c:v>2011</c:v>
                </c:pt>
                <c:pt idx="1">
                  <c:v>2012</c:v>
                </c:pt>
                <c:pt idx="2">
                  <c:v>2013</c:v>
                </c:pt>
                <c:pt idx="3">
                  <c:v>2014</c:v>
                </c:pt>
                <c:pt idx="4">
                  <c:v>2015</c:v>
                </c:pt>
              </c:numCache>
            </c:numRef>
          </c:cat>
          <c:val>
            <c:numRef>
              <c:f>Sheet1!$B$2:$B$6</c:f>
              <c:numCache>
                <c:formatCode>#,##0</c:formatCode>
                <c:ptCount val="5"/>
                <c:pt idx="0">
                  <c:v>2498986</c:v>
                </c:pt>
                <c:pt idx="1">
                  <c:v>2538783</c:v>
                </c:pt>
                <c:pt idx="2">
                  <c:v>2521870</c:v>
                </c:pt>
                <c:pt idx="3">
                  <c:v>2471195</c:v>
                </c:pt>
                <c:pt idx="4">
                  <c:v>2473954</c:v>
                </c:pt>
              </c:numCache>
            </c:numRef>
          </c:val>
        </c:ser>
        <c:dLbls>
          <c:showLegendKey val="0"/>
          <c:showVal val="0"/>
          <c:showCatName val="0"/>
          <c:showSerName val="0"/>
          <c:showPercent val="0"/>
          <c:showBubbleSize val="0"/>
        </c:dLbls>
        <c:gapWidth val="300"/>
        <c:axId val="163945984"/>
        <c:axId val="37714688"/>
      </c:barChart>
      <c:catAx>
        <c:axId val="163945984"/>
        <c:scaling>
          <c:orientation val="minMax"/>
        </c:scaling>
        <c:delete val="0"/>
        <c:axPos val="l"/>
        <c:title>
          <c:tx>
            <c:rich>
              <a:bodyPr/>
              <a:lstStyle/>
              <a:p>
                <a:pPr>
                  <a:defRPr sz="1200">
                    <a:solidFill>
                      <a:srgbClr val="FF0000"/>
                    </a:solidFill>
                  </a:defRPr>
                </a:pPr>
                <a:r>
                  <a:rPr lang="en-US" sz="1200" dirty="0" smtClean="0">
                    <a:solidFill>
                      <a:srgbClr val="FF0000"/>
                    </a:solidFill>
                  </a:rPr>
                  <a:t>Fiscal Year</a:t>
                </a:r>
                <a:endParaRPr lang="en-US" sz="1200" dirty="0">
                  <a:solidFill>
                    <a:srgbClr val="FF0000"/>
                  </a:solidFill>
                </a:endParaRPr>
              </a:p>
            </c:rich>
          </c:tx>
          <c:layout/>
          <c:overlay val="0"/>
        </c:title>
        <c:numFmt formatCode="General" sourceLinked="1"/>
        <c:majorTickMark val="none"/>
        <c:minorTickMark val="none"/>
        <c:tickLblPos val="nextTo"/>
        <c:txPr>
          <a:bodyPr/>
          <a:lstStyle/>
          <a:p>
            <a:pPr>
              <a:defRPr sz="1400" baseline="0"/>
            </a:pPr>
            <a:endParaRPr lang="en-US"/>
          </a:p>
        </c:txPr>
        <c:crossAx val="37714688"/>
        <c:crosses val="autoZero"/>
        <c:auto val="1"/>
        <c:lblAlgn val="ctr"/>
        <c:lblOffset val="100"/>
        <c:noMultiLvlLbl val="0"/>
      </c:catAx>
      <c:valAx>
        <c:axId val="37714688"/>
        <c:scaling>
          <c:orientation val="minMax"/>
          <c:min val="2450000"/>
        </c:scaling>
        <c:delete val="0"/>
        <c:axPos val="b"/>
        <c:majorGridlines/>
        <c:minorGridlines/>
        <c:title>
          <c:tx>
            <c:rich>
              <a:bodyPr/>
              <a:lstStyle/>
              <a:p>
                <a:pPr>
                  <a:defRPr/>
                </a:pPr>
                <a:r>
                  <a:rPr lang="en-US" sz="1200" dirty="0" smtClean="0">
                    <a:solidFill>
                      <a:srgbClr val="FF0000"/>
                    </a:solidFill>
                  </a:rPr>
                  <a:t>ED</a:t>
                </a:r>
                <a:r>
                  <a:rPr lang="en-US" sz="1200" baseline="0" dirty="0" smtClean="0">
                    <a:solidFill>
                      <a:srgbClr val="FF0000"/>
                    </a:solidFill>
                  </a:rPr>
                  <a:t> Visit Volume</a:t>
                </a:r>
                <a:endParaRPr lang="en-US" sz="1200" dirty="0">
                  <a:solidFill>
                    <a:srgbClr val="FF0000"/>
                  </a:solidFill>
                </a:endParaRPr>
              </a:p>
            </c:rich>
          </c:tx>
          <c:layout/>
          <c:overlay val="0"/>
        </c:title>
        <c:numFmt formatCode="#,##0" sourceLinked="1"/>
        <c:majorTickMark val="out"/>
        <c:minorTickMark val="none"/>
        <c:tickLblPos val="nextTo"/>
        <c:txPr>
          <a:bodyPr/>
          <a:lstStyle/>
          <a:p>
            <a:pPr>
              <a:defRPr sz="1400" baseline="0"/>
            </a:pPr>
            <a:endParaRPr lang="en-US"/>
          </a:p>
        </c:txPr>
        <c:crossAx val="163945984"/>
        <c:crosses val="autoZero"/>
        <c:crossBetween val="between"/>
      </c:valAx>
    </c:plotArea>
    <c:plotVisOnly val="1"/>
    <c:dispBlanksAs val="gap"/>
    <c:showDLblsOverMax val="0"/>
  </c:chart>
  <c:spPr>
    <a:ln>
      <a:solidFill>
        <a:schemeClr val="accent1">
          <a:shade val="50000"/>
        </a:schemeClr>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Valid SSN</c:v>
                </c:pt>
              </c:strCache>
            </c:strRef>
          </c:tx>
          <c:invertIfNegative val="0"/>
          <c:cat>
            <c:numRef>
              <c:f>Sheet1!$A$2:$A$6</c:f>
              <c:numCache>
                <c:formatCode>General</c:formatCode>
                <c:ptCount val="5"/>
                <c:pt idx="0">
                  <c:v>2011</c:v>
                </c:pt>
                <c:pt idx="1">
                  <c:v>2012</c:v>
                </c:pt>
                <c:pt idx="2">
                  <c:v>2013</c:v>
                </c:pt>
                <c:pt idx="3">
                  <c:v>2014</c:v>
                </c:pt>
                <c:pt idx="4">
                  <c:v>2015</c:v>
                </c:pt>
              </c:numCache>
            </c:numRef>
          </c:cat>
          <c:val>
            <c:numRef>
              <c:f>Sheet1!$B$2:$B$6</c:f>
              <c:numCache>
                <c:formatCode>0.00%</c:formatCode>
                <c:ptCount val="5"/>
                <c:pt idx="0">
                  <c:v>0.81599999999999995</c:v>
                </c:pt>
                <c:pt idx="1">
                  <c:v>0.81</c:v>
                </c:pt>
                <c:pt idx="2">
                  <c:v>0.80200000000000005</c:v>
                </c:pt>
                <c:pt idx="3">
                  <c:v>0.81799999999999995</c:v>
                </c:pt>
                <c:pt idx="4">
                  <c:v>0.81699999999999995</c:v>
                </c:pt>
              </c:numCache>
            </c:numRef>
          </c:val>
        </c:ser>
        <c:dLbls>
          <c:showLegendKey val="0"/>
          <c:showVal val="0"/>
          <c:showCatName val="0"/>
          <c:showSerName val="0"/>
          <c:showPercent val="0"/>
          <c:showBubbleSize val="0"/>
        </c:dLbls>
        <c:gapWidth val="300"/>
        <c:axId val="169361920"/>
        <c:axId val="38863424"/>
      </c:barChart>
      <c:catAx>
        <c:axId val="169361920"/>
        <c:scaling>
          <c:orientation val="minMax"/>
        </c:scaling>
        <c:delete val="0"/>
        <c:axPos val="l"/>
        <c:title>
          <c:tx>
            <c:rich>
              <a:bodyPr/>
              <a:lstStyle/>
              <a:p>
                <a:pPr>
                  <a:defRPr sz="1200">
                    <a:solidFill>
                      <a:srgbClr val="FF0000"/>
                    </a:solidFill>
                  </a:defRPr>
                </a:pPr>
                <a:r>
                  <a:rPr lang="en-US" sz="1200" dirty="0" smtClean="0">
                    <a:solidFill>
                      <a:srgbClr val="FF0000"/>
                    </a:solidFill>
                  </a:rPr>
                  <a:t>Fiscal Year</a:t>
                </a:r>
                <a:endParaRPr lang="en-US" sz="1200" dirty="0">
                  <a:solidFill>
                    <a:srgbClr val="FF0000"/>
                  </a:solidFill>
                </a:endParaRPr>
              </a:p>
            </c:rich>
          </c:tx>
          <c:layout/>
          <c:overlay val="0"/>
        </c:title>
        <c:numFmt formatCode="General" sourceLinked="1"/>
        <c:majorTickMark val="none"/>
        <c:minorTickMark val="none"/>
        <c:tickLblPos val="nextTo"/>
        <c:txPr>
          <a:bodyPr/>
          <a:lstStyle/>
          <a:p>
            <a:pPr>
              <a:defRPr sz="1400" baseline="0"/>
            </a:pPr>
            <a:endParaRPr lang="en-US"/>
          </a:p>
        </c:txPr>
        <c:crossAx val="38863424"/>
        <c:crosses val="autoZero"/>
        <c:auto val="1"/>
        <c:lblAlgn val="ctr"/>
        <c:lblOffset val="100"/>
        <c:noMultiLvlLbl val="0"/>
      </c:catAx>
      <c:valAx>
        <c:axId val="38863424"/>
        <c:scaling>
          <c:orientation val="minMax"/>
          <c:max val="1"/>
          <c:min val="0.5"/>
        </c:scaling>
        <c:delete val="0"/>
        <c:axPos val="b"/>
        <c:majorGridlines/>
        <c:minorGridlines/>
        <c:title>
          <c:tx>
            <c:rich>
              <a:bodyPr/>
              <a:lstStyle/>
              <a:p>
                <a:pPr>
                  <a:defRPr/>
                </a:pPr>
                <a:r>
                  <a:rPr lang="en-US" sz="1200" dirty="0" smtClean="0">
                    <a:solidFill>
                      <a:srgbClr val="FF0000"/>
                    </a:solidFill>
                  </a:rPr>
                  <a:t>ED</a:t>
                </a:r>
                <a:r>
                  <a:rPr lang="en-US" sz="1200" baseline="0" dirty="0" smtClean="0">
                    <a:solidFill>
                      <a:srgbClr val="FF0000"/>
                    </a:solidFill>
                  </a:rPr>
                  <a:t> Visit Volume</a:t>
                </a:r>
                <a:endParaRPr lang="en-US" sz="1200" dirty="0">
                  <a:solidFill>
                    <a:srgbClr val="FF0000"/>
                  </a:solidFill>
                </a:endParaRPr>
              </a:p>
            </c:rich>
          </c:tx>
          <c:layout/>
          <c:overlay val="0"/>
        </c:title>
        <c:numFmt formatCode="0%" sourceLinked="0"/>
        <c:majorTickMark val="out"/>
        <c:minorTickMark val="none"/>
        <c:tickLblPos val="nextTo"/>
        <c:txPr>
          <a:bodyPr/>
          <a:lstStyle/>
          <a:p>
            <a:pPr>
              <a:defRPr sz="1400" baseline="0"/>
            </a:pPr>
            <a:endParaRPr lang="en-US"/>
          </a:p>
        </c:txPr>
        <c:crossAx val="169361920"/>
        <c:crosses val="autoZero"/>
        <c:crossBetween val="between"/>
        <c:majorUnit val="0.1"/>
      </c:valAx>
    </c:plotArea>
    <c:plotVisOnly val="1"/>
    <c:dispBlanksAs val="gap"/>
    <c:showDLblsOverMax val="0"/>
  </c:chart>
  <c:spPr>
    <a:ln>
      <a:solidFill>
        <a:schemeClr val="accent1">
          <a:shade val="50000"/>
        </a:schemeClr>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1/24/2017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1/24/2017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2072899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2421860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111537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720605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961092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2047639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1293349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4214951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20281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837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0752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5601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5264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2748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814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613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7261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0780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457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B89F59-6CE5-443F-8D14-D811724533E2}" type="datetimeFigureOut">
              <a:rPr lang="en-US" smtClean="0">
                <a:solidFill>
                  <a:prstClr val="black">
                    <a:tint val="75000"/>
                  </a:prstClr>
                </a:solidFill>
              </a:rPr>
              <a:pPr/>
              <a:t>1/24/2017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830970C-441E-449E-9C46-1CCEC09515C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78014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FAB89F59-6CE5-443F-8D14-D811724533E2}" type="datetimeFigureOut">
              <a:rPr lang="en-US" smtClean="0">
                <a:solidFill>
                  <a:prstClr val="black">
                    <a:tint val="75000"/>
                  </a:prstClr>
                </a:solidFill>
                <a:latin typeface="Calibri"/>
                <a:ea typeface="+mn-ea"/>
                <a:cs typeface="+mn-cs"/>
              </a:rPr>
              <a:pPr defTabSz="914400" fontAlgn="auto">
                <a:spcBef>
                  <a:spcPts val="0"/>
                </a:spcBef>
                <a:spcAft>
                  <a:spcPts val="0"/>
                </a:spcAft>
              </a:pPr>
              <a:t>1/24/2017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9830970C-441E-449E-9C46-1CCEC09515CB}"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0456240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chiamass.gov/assets/docs/g/chia-ab/16-14.pd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chiamass.gov/case-mix-application-document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www.chiamass.gov/assets/Uploads/data-apps/Non-Government-Data-Use-Agreement.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hyperlink" Target="http://www.chiamass.gov/assets/Uploads/data-apps/Non-Government-Re-Use-Case-Mix-Application.docx" TargetMode="External"/><Relationship Id="rId4" Type="http://schemas.openxmlformats.org/officeDocument/2006/relationships/hyperlink" Target="http://www.chiamass.gov/assets/Uploads/data-apps/Non-Government-Case-Mix-Applicatio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January 24, 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tx2"/>
            </a:solidFill>
          </a:ln>
        </p:spPr>
        <p:txBody>
          <a:bodyPr/>
          <a:lstStyle/>
          <a:p>
            <a:r>
              <a:rPr lang="en-US" dirty="0" smtClean="0">
                <a:latin typeface="Arial" panose="020B0604020202020204" pitchFamily="34" charset="0"/>
                <a:cs typeface="Arial" panose="020B0604020202020204" pitchFamily="34" charset="0"/>
              </a:rPr>
              <a:t>QUESTIONS SUBMITTED BY USERS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10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419600" y="3048000"/>
            <a:ext cx="3581400" cy="261610"/>
          </a:xfrm>
          <a:prstGeom prst="rect">
            <a:avLst/>
          </a:prstGeom>
          <a:solidFill>
            <a:schemeClr val="bg1"/>
          </a:solidFill>
        </p:spPr>
        <p:txBody>
          <a:bodyPr wrap="square" rtlCol="0">
            <a:spAutoFit/>
          </a:bodyPr>
          <a:lstStyle/>
          <a:p>
            <a:pPr defTabSz="914400" fontAlgn="auto">
              <a:spcBef>
                <a:spcPts val="0"/>
              </a:spcBef>
              <a:spcAft>
                <a:spcPts val="0"/>
              </a:spcAft>
            </a:pPr>
            <a:endParaRPr lang="en-US" sz="1100" b="1" dirty="0">
              <a:solidFill>
                <a:prstClr val="black"/>
              </a:solidFill>
              <a:latin typeface="Calibri"/>
              <a:ea typeface="+mn-ea"/>
              <a:cs typeface="+mn-cs"/>
            </a:endParaRPr>
          </a:p>
        </p:txBody>
      </p:sp>
      <p:pic>
        <p:nvPicPr>
          <p:cNvPr id="1028" name="Picture 4" descr="https://www.unixmen.com/wp-content/uploads/2015/03/encryptio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6589" y="76200"/>
            <a:ext cx="1198345" cy="6858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8"/>
          <p:cNvSpPr>
            <a:spLocks noGrp="1"/>
          </p:cNvSpPr>
          <p:nvPr>
            <p:ph type="ctrTitle"/>
          </p:nvPr>
        </p:nvSpPr>
        <p:spPr>
          <a:xfrm>
            <a:off x="0" y="-152399"/>
            <a:ext cx="7924800" cy="1219200"/>
          </a:xfrm>
        </p:spPr>
        <p:txBody>
          <a:bodyPr>
            <a:noAutofit/>
          </a:bodyPr>
          <a:lstStyle/>
          <a:p>
            <a:r>
              <a:rPr lang="en-US" sz="2000" b="1" dirty="0" smtClean="0"/>
              <a:t>Question:  I</a:t>
            </a:r>
            <a:r>
              <a:rPr lang="en-US" sz="2000" b="1" baseline="0" dirty="0" smtClean="0"/>
              <a:t> need to analyze patients discharged from inpatient care who later have repeat ED Visits and wanted</a:t>
            </a:r>
            <a:r>
              <a:rPr lang="en-US" sz="2000" b="1" dirty="0" smtClean="0"/>
              <a:t> to know the content</a:t>
            </a:r>
            <a:r>
              <a:rPr lang="en-US" sz="2000" b="1" dirty="0" smtClean="0"/>
              <a:t>, </a:t>
            </a:r>
            <a:r>
              <a:rPr lang="en-US" sz="2000" b="1" dirty="0" smtClean="0"/>
              <a:t>quality and completeness of the ED Encrypted Social Security Number (SSN)?</a:t>
            </a:r>
            <a:r>
              <a:rPr lang="en-US" sz="2000" b="1" baseline="0" dirty="0" smtClean="0"/>
              <a:t> </a:t>
            </a:r>
            <a:endParaRPr lang="en-US" sz="2000" b="1" dirty="0"/>
          </a:p>
        </p:txBody>
      </p:sp>
      <p:sp>
        <p:nvSpPr>
          <p:cNvPr id="10" name="TextBox 9"/>
          <p:cNvSpPr txBox="1"/>
          <p:nvPr/>
        </p:nvSpPr>
        <p:spPr>
          <a:xfrm>
            <a:off x="152400" y="914400"/>
            <a:ext cx="8763000" cy="1323439"/>
          </a:xfrm>
          <a:prstGeom prst="rect">
            <a:avLst/>
          </a:prstGeom>
          <a:noFill/>
        </p:spPr>
        <p:txBody>
          <a:bodyPr wrap="square" rtlCol="0">
            <a:spAutoFit/>
          </a:bodyPr>
          <a:lstStyle/>
          <a:p>
            <a:pPr defTabSz="914400" fontAlgn="auto">
              <a:spcBef>
                <a:spcPts val="0"/>
              </a:spcBef>
              <a:spcAft>
                <a:spcPts val="0"/>
              </a:spcAft>
            </a:pPr>
            <a:r>
              <a:rPr lang="en-US" sz="1600" dirty="0">
                <a:solidFill>
                  <a:prstClr val="black"/>
                </a:solidFill>
                <a:latin typeface="Calibri"/>
                <a:ea typeface="+mn-ea"/>
                <a:cs typeface="+mn-cs"/>
              </a:rPr>
              <a:t>Answer: CHIA ED filing specifications instruct hospitals to submit a valid SSN or ‘000000001’ if unknown. CHIA encrypts all SSN data. When the encrypted SSN field will contain a dash (-) if the field is blank eight dashes followed by number if the SSN is invalid, (--------2, --------3, --------4, --------5, --------6, --------7</a:t>
            </a:r>
            <a:r>
              <a:rPr lang="en-US" sz="1600" dirty="0" smtClean="0">
                <a:solidFill>
                  <a:prstClr val="black"/>
                </a:solidFill>
                <a:latin typeface="Calibri"/>
                <a:ea typeface="+mn-ea"/>
                <a:cs typeface="+mn-cs"/>
              </a:rPr>
              <a:t>), and 000000001 if the SSN is unknown. </a:t>
            </a: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From FY2011 to FY2015 the percent of valid encrypted SSNs has been approximately 80%.</a:t>
            </a:r>
            <a:endParaRPr lang="en-US" sz="1600" dirty="0">
              <a:solidFill>
                <a:prstClr val="black"/>
              </a:solidFill>
              <a:latin typeface="Calibri"/>
              <a:ea typeface="+mn-ea"/>
              <a:cs typeface="+mn-cs"/>
            </a:endParaRPr>
          </a:p>
        </p:txBody>
      </p:sp>
      <p:grpSp>
        <p:nvGrpSpPr>
          <p:cNvPr id="12" name="Group 11"/>
          <p:cNvGrpSpPr/>
          <p:nvPr/>
        </p:nvGrpSpPr>
        <p:grpSpPr>
          <a:xfrm>
            <a:off x="228600" y="4953000"/>
            <a:ext cx="2895600" cy="1752600"/>
            <a:chOff x="228600" y="4648200"/>
            <a:chExt cx="3276600" cy="2057400"/>
          </a:xfrm>
        </p:grpSpPr>
        <p:pic>
          <p:nvPicPr>
            <p:cNvPr id="1026" name="Picture 2" descr="http://www.nyc.gov/html/id/images/features/inside_ss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953000"/>
              <a:ext cx="2743200" cy="16492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63316" y="5453270"/>
              <a:ext cx="1022684" cy="307107"/>
            </a:xfrm>
            <a:prstGeom prst="rect">
              <a:avLst/>
            </a:prstGeom>
            <a:solidFill>
              <a:schemeClr val="bg1"/>
            </a:solidFill>
          </p:spPr>
          <p:txBody>
            <a:bodyPr wrap="square" rtlCol="0">
              <a:spAutoFit/>
            </a:bodyPr>
            <a:lstStyle/>
            <a:p>
              <a:pPr defTabSz="914400" fontAlgn="auto">
                <a:spcBef>
                  <a:spcPts val="0"/>
                </a:spcBef>
                <a:spcAft>
                  <a:spcPts val="0"/>
                </a:spcAft>
              </a:pPr>
              <a:r>
                <a:rPr lang="en-US" sz="1100" b="1" dirty="0" smtClean="0">
                  <a:solidFill>
                    <a:prstClr val="black"/>
                  </a:solidFill>
                  <a:latin typeface="Calibri"/>
                  <a:ea typeface="+mn-ea"/>
                  <a:cs typeface="+mn-cs"/>
                </a:rPr>
                <a:t>000000001</a:t>
              </a:r>
              <a:endParaRPr lang="en-US" sz="1100" b="1" dirty="0">
                <a:solidFill>
                  <a:prstClr val="black"/>
                </a:solidFill>
                <a:latin typeface="Calibri"/>
                <a:ea typeface="+mn-ea"/>
                <a:cs typeface="+mn-cs"/>
              </a:endParaRPr>
            </a:p>
          </p:txBody>
        </p:sp>
        <p:sp>
          <p:nvSpPr>
            <p:cNvPr id="6" name="TextBox 5"/>
            <p:cNvSpPr txBox="1"/>
            <p:nvPr/>
          </p:nvSpPr>
          <p:spPr>
            <a:xfrm>
              <a:off x="533400" y="4648200"/>
              <a:ext cx="2359492" cy="369332"/>
            </a:xfrm>
            <a:prstGeom prst="rect">
              <a:avLst/>
            </a:prstGeom>
            <a:noFill/>
          </p:spPr>
          <p:txBody>
            <a:bodyPr wrap="none" rtlCol="0">
              <a:spAutoFit/>
            </a:bodyPr>
            <a:lstStyle/>
            <a:p>
              <a:pPr defTabSz="914400" fontAlgn="auto">
                <a:spcBef>
                  <a:spcPts val="0"/>
                </a:spcBef>
                <a:spcAft>
                  <a:spcPts val="0"/>
                </a:spcAft>
              </a:pPr>
              <a:r>
                <a:rPr lang="en-US" b="1" dirty="0" smtClean="0">
                  <a:solidFill>
                    <a:srgbClr val="FF0000"/>
                  </a:solidFill>
                  <a:latin typeface="Calibri"/>
                  <a:ea typeface="+mn-ea"/>
                  <a:cs typeface="+mn-cs"/>
                </a:rPr>
                <a:t>When SSN is Unknown</a:t>
              </a:r>
              <a:endParaRPr lang="en-US" b="1" dirty="0">
                <a:solidFill>
                  <a:srgbClr val="FF0000"/>
                </a:solidFill>
                <a:latin typeface="Calibri"/>
                <a:ea typeface="+mn-ea"/>
                <a:cs typeface="+mn-cs"/>
              </a:endParaRPr>
            </a:p>
          </p:txBody>
        </p:sp>
        <p:sp>
          <p:nvSpPr>
            <p:cNvPr id="11" name="Rectangle 10"/>
            <p:cNvSpPr/>
            <p:nvPr/>
          </p:nvSpPr>
          <p:spPr>
            <a:xfrm>
              <a:off x="228600" y="4648200"/>
              <a:ext cx="3276600" cy="2057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grpSp>
      <p:graphicFrame>
        <p:nvGraphicFramePr>
          <p:cNvPr id="14" name="Chart 13"/>
          <p:cNvGraphicFramePr/>
          <p:nvPr>
            <p:extLst>
              <p:ext uri="{D42A27DB-BD31-4B8C-83A1-F6EECF244321}">
                <p14:modId xmlns:p14="http://schemas.microsoft.com/office/powerpoint/2010/main" val="3847881517"/>
              </p:ext>
            </p:extLst>
          </p:nvPr>
        </p:nvGraphicFramePr>
        <p:xfrm>
          <a:off x="228600" y="2590800"/>
          <a:ext cx="4038600" cy="228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Chart 16"/>
          <p:cNvGraphicFramePr/>
          <p:nvPr>
            <p:extLst>
              <p:ext uri="{D42A27DB-BD31-4B8C-83A1-F6EECF244321}">
                <p14:modId xmlns:p14="http://schemas.microsoft.com/office/powerpoint/2010/main" val="859256699"/>
              </p:ext>
            </p:extLst>
          </p:nvPr>
        </p:nvGraphicFramePr>
        <p:xfrm>
          <a:off x="4876800" y="2590800"/>
          <a:ext cx="4038600" cy="2286000"/>
        </p:xfrm>
        <a:graphic>
          <a:graphicData uri="http://schemas.openxmlformats.org/drawingml/2006/chart">
            <c:chart xmlns:c="http://schemas.openxmlformats.org/drawingml/2006/chart" xmlns:r="http://schemas.openxmlformats.org/officeDocument/2006/relationships" r:id="rId6"/>
          </a:graphicData>
        </a:graphic>
      </p:graphicFrame>
      <p:sp>
        <p:nvSpPr>
          <p:cNvPr id="15" name="TextBox 14"/>
          <p:cNvSpPr txBox="1"/>
          <p:nvPr/>
        </p:nvSpPr>
        <p:spPr>
          <a:xfrm>
            <a:off x="533400" y="2286000"/>
            <a:ext cx="3448252" cy="369332"/>
          </a:xfrm>
          <a:prstGeom prst="rect">
            <a:avLst/>
          </a:prstGeom>
          <a:noFill/>
        </p:spPr>
        <p:txBody>
          <a:bodyPr wrap="none" rtlCol="0">
            <a:spAutoFit/>
          </a:bodyPr>
          <a:lstStyle/>
          <a:p>
            <a:pPr defTabSz="914400" fontAlgn="auto">
              <a:spcBef>
                <a:spcPts val="0"/>
              </a:spcBef>
              <a:spcAft>
                <a:spcPts val="0"/>
              </a:spcAft>
            </a:pPr>
            <a:r>
              <a:rPr lang="en-US" b="1" dirty="0" smtClean="0">
                <a:solidFill>
                  <a:srgbClr val="FF0000"/>
                </a:solidFill>
                <a:latin typeface="Calibri"/>
                <a:ea typeface="+mn-ea"/>
                <a:cs typeface="+mn-cs"/>
              </a:rPr>
              <a:t>FY2011 to FY2015 ED Visit Volume</a:t>
            </a:r>
            <a:endParaRPr lang="en-US" b="1" dirty="0">
              <a:solidFill>
                <a:srgbClr val="FF0000"/>
              </a:solidFill>
              <a:latin typeface="Calibri"/>
              <a:ea typeface="+mn-ea"/>
              <a:cs typeface="+mn-cs"/>
            </a:endParaRPr>
          </a:p>
        </p:txBody>
      </p:sp>
      <p:sp>
        <p:nvSpPr>
          <p:cNvPr id="19" name="TextBox 18"/>
          <p:cNvSpPr txBox="1"/>
          <p:nvPr/>
        </p:nvSpPr>
        <p:spPr>
          <a:xfrm>
            <a:off x="5105400" y="2286000"/>
            <a:ext cx="3724033" cy="369332"/>
          </a:xfrm>
          <a:prstGeom prst="rect">
            <a:avLst/>
          </a:prstGeom>
          <a:noFill/>
        </p:spPr>
        <p:txBody>
          <a:bodyPr wrap="none" rtlCol="0">
            <a:spAutoFit/>
          </a:bodyPr>
          <a:lstStyle/>
          <a:p>
            <a:pPr defTabSz="914400" fontAlgn="auto">
              <a:spcBef>
                <a:spcPts val="0"/>
              </a:spcBef>
              <a:spcAft>
                <a:spcPts val="0"/>
              </a:spcAft>
            </a:pPr>
            <a:r>
              <a:rPr lang="en-US" b="1" dirty="0" smtClean="0">
                <a:solidFill>
                  <a:srgbClr val="FF0000"/>
                </a:solidFill>
                <a:latin typeface="Calibri"/>
                <a:ea typeface="+mn-ea"/>
                <a:cs typeface="+mn-cs"/>
              </a:rPr>
              <a:t>FY2011 to FY2015 Percent Valid SSN</a:t>
            </a:r>
            <a:endParaRPr lang="en-US" b="1" dirty="0">
              <a:solidFill>
                <a:srgbClr val="FF0000"/>
              </a:solidFill>
              <a:latin typeface="Calibri"/>
              <a:ea typeface="+mn-ea"/>
              <a:cs typeface="+mn-cs"/>
            </a:endParaRPr>
          </a:p>
        </p:txBody>
      </p:sp>
      <p:sp>
        <p:nvSpPr>
          <p:cNvPr id="16" name="TextBox 15"/>
          <p:cNvSpPr txBox="1"/>
          <p:nvPr/>
        </p:nvSpPr>
        <p:spPr>
          <a:xfrm>
            <a:off x="3657600" y="5029200"/>
            <a:ext cx="5383846" cy="646331"/>
          </a:xfrm>
          <a:prstGeom prst="rect">
            <a:avLst/>
          </a:prstGeom>
          <a:noFill/>
        </p:spPr>
        <p:txBody>
          <a:bodyPr wrap="none" rtlCol="0">
            <a:spAutoFit/>
          </a:bodyPr>
          <a:lstStyle/>
          <a:p>
            <a:pPr defTabSz="914400" fontAlgn="auto">
              <a:spcBef>
                <a:spcPts val="0"/>
              </a:spcBef>
              <a:spcAft>
                <a:spcPts val="0"/>
              </a:spcAft>
            </a:pPr>
            <a:r>
              <a:rPr lang="en-US" b="1" dirty="0">
                <a:solidFill>
                  <a:srgbClr val="FF0000"/>
                </a:solidFill>
                <a:latin typeface="Calibri"/>
                <a:ea typeface="+mn-ea"/>
                <a:cs typeface="+mn-cs"/>
              </a:rPr>
              <a:t>From FY2011 to </a:t>
            </a:r>
            <a:r>
              <a:rPr lang="en-US" b="1" dirty="0" smtClean="0">
                <a:solidFill>
                  <a:srgbClr val="FF0000"/>
                </a:solidFill>
                <a:latin typeface="Calibri"/>
                <a:ea typeface="+mn-ea"/>
                <a:cs typeface="+mn-cs"/>
              </a:rPr>
              <a:t>FY2015 Encrypted SSN Completeness</a:t>
            </a:r>
            <a:endParaRPr lang="en-US" b="1" dirty="0">
              <a:solidFill>
                <a:srgbClr val="FF0000"/>
              </a:solidFill>
              <a:latin typeface="Calibri"/>
              <a:ea typeface="+mn-ea"/>
              <a:cs typeface="+mn-cs"/>
            </a:endParaRPr>
          </a:p>
          <a:p>
            <a:pPr defTabSz="914400" fontAlgn="auto">
              <a:spcBef>
                <a:spcPts val="0"/>
              </a:spcBef>
              <a:spcAft>
                <a:spcPts val="0"/>
              </a:spcAft>
            </a:pPr>
            <a:endParaRPr lang="en-US" dirty="0">
              <a:solidFill>
                <a:prstClr val="black"/>
              </a:solidFill>
              <a:latin typeface="Calibri"/>
              <a:ea typeface="+mn-ea"/>
              <a:cs typeface="+mn-cs"/>
            </a:endParaRPr>
          </a:p>
        </p:txBody>
      </p:sp>
      <p:graphicFrame>
        <p:nvGraphicFramePr>
          <p:cNvPr id="18" name="Table 17"/>
          <p:cNvGraphicFramePr>
            <a:graphicFrameLocks noGrp="1"/>
          </p:cNvGraphicFramePr>
          <p:nvPr>
            <p:extLst>
              <p:ext uri="{D42A27DB-BD31-4B8C-83A1-F6EECF244321}">
                <p14:modId xmlns:p14="http://schemas.microsoft.com/office/powerpoint/2010/main" val="741180477"/>
              </p:ext>
            </p:extLst>
          </p:nvPr>
        </p:nvGraphicFramePr>
        <p:xfrm>
          <a:off x="3429001" y="5410200"/>
          <a:ext cx="5562599" cy="1143000"/>
        </p:xfrm>
        <a:graphic>
          <a:graphicData uri="http://schemas.openxmlformats.org/drawingml/2006/table">
            <a:tbl>
              <a:tblPr firstRow="1" firstCol="1" bandRow="1">
                <a:tableStyleId>{5C22544A-7EE6-4342-B048-85BDC9FD1C3A}</a:tableStyleId>
              </a:tblPr>
              <a:tblGrid>
                <a:gridCol w="826275"/>
                <a:gridCol w="1342696"/>
                <a:gridCol w="1460735"/>
                <a:gridCol w="1932893"/>
              </a:tblGrid>
              <a:tr h="190500">
                <a:tc>
                  <a:txBody>
                    <a:bodyPr/>
                    <a:lstStyle/>
                    <a:p>
                      <a:pPr marL="0" marR="0">
                        <a:spcBef>
                          <a:spcPts val="0"/>
                        </a:spcBef>
                        <a:spcAft>
                          <a:spcPts val="0"/>
                        </a:spcAft>
                      </a:pPr>
                      <a:r>
                        <a:rPr lang="en-US" sz="1100" kern="0" dirty="0">
                          <a:effectLst/>
                        </a:rPr>
                        <a:t>Fiscal Year</a:t>
                      </a:r>
                      <a:endParaRPr lang="en-US" sz="1150" kern="1200" dirty="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dirty="0">
                          <a:effectLst/>
                        </a:rPr>
                        <a:t>ED Visit Volume</a:t>
                      </a:r>
                      <a:endParaRPr lang="en-US" sz="1150" kern="1200" dirty="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Percent Valid SSN</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Total Unknown/Blank/Invalid</a:t>
                      </a:r>
                      <a:endParaRPr lang="en-US" sz="1150" kern="1200">
                        <a:effectLst/>
                        <a:latin typeface="Tw Cen MT"/>
                        <a:ea typeface="Tw Cen MT"/>
                        <a:cs typeface="Times New Roman"/>
                      </a:endParaRPr>
                    </a:p>
                  </a:txBody>
                  <a:tcPr marL="68580" marR="68580" marT="0" marB="0" anchor="b"/>
                </a:tc>
              </a:tr>
              <a:tr h="190500">
                <a:tc>
                  <a:txBody>
                    <a:bodyPr/>
                    <a:lstStyle/>
                    <a:p>
                      <a:pPr marL="0" marR="0" algn="r">
                        <a:spcBef>
                          <a:spcPts val="0"/>
                        </a:spcBef>
                        <a:spcAft>
                          <a:spcPts val="0"/>
                        </a:spcAft>
                      </a:pPr>
                      <a:r>
                        <a:rPr lang="en-US" sz="1100" kern="0">
                          <a:effectLst/>
                        </a:rPr>
                        <a:t>2011</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dirty="0">
                          <a:effectLst/>
                        </a:rPr>
                        <a:t>2,498,986</a:t>
                      </a:r>
                      <a:endParaRPr lang="en-US" sz="1150" kern="1200" dirty="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dirty="0">
                          <a:effectLst/>
                        </a:rPr>
                        <a:t>81.60%</a:t>
                      </a:r>
                      <a:endParaRPr lang="en-US" sz="1150" kern="1200" dirty="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smtClean="0">
                          <a:effectLst/>
                        </a:rPr>
                        <a:t>459,600</a:t>
                      </a:r>
                      <a:endParaRPr lang="en-US" sz="1150" kern="1200" dirty="0">
                        <a:effectLst/>
                        <a:latin typeface="Tw Cen MT"/>
                        <a:ea typeface="Tw Cen MT"/>
                        <a:cs typeface="Times New Roman"/>
                      </a:endParaRPr>
                    </a:p>
                  </a:txBody>
                  <a:tcPr marL="68580" marR="68580" marT="0" marB="0" anchor="ctr"/>
                </a:tc>
              </a:tr>
              <a:tr h="190500">
                <a:tc>
                  <a:txBody>
                    <a:bodyPr/>
                    <a:lstStyle/>
                    <a:p>
                      <a:pPr marL="0" marR="0" algn="r">
                        <a:spcBef>
                          <a:spcPts val="0"/>
                        </a:spcBef>
                        <a:spcAft>
                          <a:spcPts val="0"/>
                        </a:spcAft>
                      </a:pPr>
                      <a:r>
                        <a:rPr lang="en-US" sz="1100" kern="0">
                          <a:effectLst/>
                        </a:rPr>
                        <a:t>2012</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2,538,783</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dirty="0">
                          <a:effectLst/>
                        </a:rPr>
                        <a:t>81.00%</a:t>
                      </a:r>
                      <a:endParaRPr lang="en-US" sz="1150" kern="1200" dirty="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dirty="0" smtClean="0">
                          <a:effectLst/>
                        </a:rPr>
                        <a:t>481,285</a:t>
                      </a:r>
                      <a:endParaRPr lang="en-US" sz="1150" kern="1200" dirty="0">
                        <a:effectLst/>
                        <a:latin typeface="Tw Cen MT"/>
                        <a:ea typeface="Tw Cen MT"/>
                        <a:cs typeface="Times New Roman"/>
                      </a:endParaRPr>
                    </a:p>
                  </a:txBody>
                  <a:tcPr marL="68580" marR="68580" marT="0" marB="0" anchor="ctr"/>
                </a:tc>
              </a:tr>
              <a:tr h="190500">
                <a:tc>
                  <a:txBody>
                    <a:bodyPr/>
                    <a:lstStyle/>
                    <a:p>
                      <a:pPr marL="0" marR="0" algn="r">
                        <a:spcBef>
                          <a:spcPts val="0"/>
                        </a:spcBef>
                        <a:spcAft>
                          <a:spcPts val="0"/>
                        </a:spcAft>
                      </a:pPr>
                      <a:r>
                        <a:rPr lang="en-US" sz="1100" kern="0">
                          <a:effectLst/>
                        </a:rPr>
                        <a:t>2013</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2,521,870</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80.20%</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dirty="0" smtClean="0">
                          <a:effectLst/>
                        </a:rPr>
                        <a:t>498,889</a:t>
                      </a:r>
                      <a:endParaRPr lang="en-US" sz="1150" kern="1200" dirty="0">
                        <a:effectLst/>
                        <a:latin typeface="Tw Cen MT"/>
                        <a:ea typeface="Tw Cen MT"/>
                        <a:cs typeface="Times New Roman"/>
                      </a:endParaRPr>
                    </a:p>
                  </a:txBody>
                  <a:tcPr marL="68580" marR="68580" marT="0" marB="0" anchor="ctr"/>
                </a:tc>
              </a:tr>
              <a:tr h="190500">
                <a:tc>
                  <a:txBody>
                    <a:bodyPr/>
                    <a:lstStyle/>
                    <a:p>
                      <a:pPr marL="0" marR="0" algn="r">
                        <a:spcBef>
                          <a:spcPts val="0"/>
                        </a:spcBef>
                        <a:spcAft>
                          <a:spcPts val="0"/>
                        </a:spcAft>
                      </a:pPr>
                      <a:r>
                        <a:rPr lang="en-US" sz="1100" kern="0">
                          <a:effectLst/>
                        </a:rPr>
                        <a:t>2014</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2,471,195</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81.80%</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smtClean="0">
                          <a:effectLst/>
                        </a:rPr>
                        <a:t>450,517</a:t>
                      </a:r>
                      <a:endParaRPr lang="en-US" sz="1150" kern="1200" dirty="0">
                        <a:effectLst/>
                        <a:latin typeface="Tw Cen MT"/>
                        <a:ea typeface="Tw Cen MT"/>
                        <a:cs typeface="Times New Roman"/>
                      </a:endParaRPr>
                    </a:p>
                  </a:txBody>
                  <a:tcPr marL="68580" marR="68580" marT="0" marB="0" anchor="ctr"/>
                </a:tc>
              </a:tr>
              <a:tr h="190500">
                <a:tc>
                  <a:txBody>
                    <a:bodyPr/>
                    <a:lstStyle/>
                    <a:p>
                      <a:pPr marL="0" marR="0" algn="r">
                        <a:spcBef>
                          <a:spcPts val="0"/>
                        </a:spcBef>
                        <a:spcAft>
                          <a:spcPts val="0"/>
                        </a:spcAft>
                      </a:pPr>
                      <a:r>
                        <a:rPr lang="en-US" sz="1100" kern="0">
                          <a:effectLst/>
                        </a:rPr>
                        <a:t>2015</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2,473,954</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a:effectLst/>
                        </a:rPr>
                        <a:t>81.70%</a:t>
                      </a:r>
                      <a:endParaRPr lang="en-US" sz="1150" kern="1200">
                        <a:effectLst/>
                        <a:latin typeface="Tw Cen MT"/>
                        <a:ea typeface="Tw Cen MT"/>
                        <a:cs typeface="Times New Roman"/>
                      </a:endParaRPr>
                    </a:p>
                  </a:txBody>
                  <a:tcPr marL="68580" marR="68580" marT="0" marB="0" anchor="ctr"/>
                </a:tc>
                <a:tc>
                  <a:txBody>
                    <a:bodyPr/>
                    <a:lstStyle/>
                    <a:p>
                      <a:pPr marL="0" marR="0" algn="ctr">
                        <a:spcBef>
                          <a:spcPts val="0"/>
                        </a:spcBef>
                        <a:spcAft>
                          <a:spcPts val="0"/>
                        </a:spcAft>
                      </a:pPr>
                      <a:r>
                        <a:rPr lang="en-US" sz="1100" kern="0" dirty="0" smtClean="0">
                          <a:effectLst/>
                        </a:rPr>
                        <a:t>451,929</a:t>
                      </a:r>
                      <a:endParaRPr lang="en-US" sz="1150" kern="1200" dirty="0">
                        <a:effectLst/>
                        <a:latin typeface="Tw Cen MT"/>
                        <a:ea typeface="Tw Cen MT"/>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516250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372600" cy="609600"/>
          </a:xfrm>
        </p:spPr>
        <p:txBody>
          <a:bodyPr>
            <a:noAutofit/>
          </a:bodyPr>
          <a:lstStyle/>
          <a:p>
            <a:r>
              <a:rPr lang="en-US" sz="3200" b="1" dirty="0" smtClean="0"/>
              <a:t>Question: What is Contained in the ED Site Summary?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3701695"/>
              </p:ext>
            </p:extLst>
          </p:nvPr>
        </p:nvGraphicFramePr>
        <p:xfrm>
          <a:off x="533400" y="914400"/>
          <a:ext cx="8229600" cy="5850194"/>
        </p:xfrm>
        <a:graphic>
          <a:graphicData uri="http://schemas.openxmlformats.org/drawingml/2006/table">
            <a:tbl>
              <a:tblPr>
                <a:tableStyleId>{616DA210-FB5B-4158-B5E0-FEB733F419BA}</a:tableStyleId>
              </a:tblPr>
              <a:tblGrid>
                <a:gridCol w="2362200"/>
                <a:gridCol w="5867400"/>
              </a:tblGrid>
              <a:tr h="247143">
                <a:tc>
                  <a:txBody>
                    <a:bodyPr/>
                    <a:lstStyle/>
                    <a:p>
                      <a:pPr marL="0" marR="0" algn="ctr">
                        <a:lnSpc>
                          <a:spcPct val="130000"/>
                        </a:lnSpc>
                        <a:spcBef>
                          <a:spcPts val="300"/>
                        </a:spcBef>
                        <a:spcAft>
                          <a:spcPts val="300"/>
                        </a:spcAft>
                      </a:pPr>
                      <a:r>
                        <a:rPr lang="en-US" sz="1800" b="1" dirty="0" smtClean="0">
                          <a:solidFill>
                            <a:srgbClr val="0070C0"/>
                          </a:solidFill>
                          <a:effectLst/>
                        </a:rPr>
                        <a:t>FIELD</a:t>
                      </a:r>
                      <a:endParaRPr lang="en-US" sz="1800" b="1" dirty="0">
                        <a:solidFill>
                          <a:srgbClr val="0070C0"/>
                        </a:solidFill>
                        <a:effectLst/>
                        <a:latin typeface="Calibri"/>
                        <a:ea typeface="Calibri"/>
                        <a:cs typeface="Times New Roman"/>
                      </a:endParaRPr>
                    </a:p>
                  </a:txBody>
                  <a:tcPr marL="17196" marR="17196" marT="0" marB="0"/>
                </a:tc>
                <a:tc>
                  <a:txBody>
                    <a:bodyPr/>
                    <a:lstStyle/>
                    <a:p>
                      <a:pPr marL="0" marR="0" algn="ctr">
                        <a:lnSpc>
                          <a:spcPct val="130000"/>
                        </a:lnSpc>
                        <a:spcBef>
                          <a:spcPts val="300"/>
                        </a:spcBef>
                        <a:spcAft>
                          <a:spcPts val="300"/>
                        </a:spcAft>
                      </a:pPr>
                      <a:r>
                        <a:rPr lang="en-US" sz="1800" b="1" dirty="0" smtClean="0">
                          <a:solidFill>
                            <a:srgbClr val="0070C0"/>
                          </a:solidFill>
                          <a:effectLst/>
                        </a:rPr>
                        <a:t>DESCRIPTION</a:t>
                      </a:r>
                      <a:endParaRPr lang="en-US" sz="1800" b="1" dirty="0">
                        <a:solidFill>
                          <a:srgbClr val="0070C0"/>
                        </a:solidFill>
                        <a:effectLst/>
                        <a:latin typeface="Calibri"/>
                        <a:ea typeface="Calibri"/>
                        <a:cs typeface="Times New Roman"/>
                      </a:endParaRPr>
                    </a:p>
                  </a:txBody>
                  <a:tcPr marL="17196" marR="17196" marT="0" marB="0"/>
                </a:tc>
              </a:tr>
              <a:tr h="753599">
                <a:tc>
                  <a:txBody>
                    <a:bodyPr/>
                    <a:lstStyle/>
                    <a:p>
                      <a:pPr marL="0" marR="0">
                        <a:lnSpc>
                          <a:spcPct val="130000"/>
                        </a:lnSpc>
                        <a:spcBef>
                          <a:spcPts val="300"/>
                        </a:spcBef>
                        <a:spcAft>
                          <a:spcPts val="300"/>
                        </a:spcAft>
                      </a:pPr>
                      <a:r>
                        <a:rPr lang="en-US" sz="1400" dirty="0">
                          <a:solidFill>
                            <a:srgbClr val="FF0000"/>
                          </a:solidFill>
                          <a:effectLst/>
                        </a:rPr>
                        <a:t>Number of ED Treatment Beds at Site</a:t>
                      </a:r>
                      <a:endParaRPr lang="en-US" sz="1400" b="1" dirty="0">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dirty="0">
                          <a:effectLst/>
                        </a:rPr>
                        <a:t>Number of ED Beds on last day of the reporting </a:t>
                      </a:r>
                      <a:r>
                        <a:rPr lang="en-US" sz="1400" dirty="0" smtClean="0">
                          <a:effectLst/>
                        </a:rPr>
                        <a:t>period.</a:t>
                      </a:r>
                      <a:r>
                        <a:rPr lang="en-US" sz="1400" baseline="0" dirty="0" smtClean="0">
                          <a:effectLst/>
                        </a:rPr>
                        <a:t>  </a:t>
                      </a:r>
                      <a:r>
                        <a:rPr lang="en-US" sz="1400" dirty="0" smtClean="0">
                          <a:effectLst/>
                        </a:rPr>
                        <a:t>Number </a:t>
                      </a:r>
                      <a:r>
                        <a:rPr lang="en-US" sz="1400" dirty="0">
                          <a:effectLst/>
                        </a:rPr>
                        <a:t>of permanent ED treatment bays or beds, as approved by the Department of Public Health. Do not count temporary use of gurneys, stretchers, etc., nor beds in ED-based observation units.</a:t>
                      </a:r>
                      <a:endParaRPr lang="en-US" sz="1400" dirty="0">
                        <a:effectLst/>
                        <a:latin typeface="Calibri"/>
                        <a:ea typeface="Calibri"/>
                        <a:cs typeface="Times New Roman"/>
                      </a:endParaRPr>
                    </a:p>
                  </a:txBody>
                  <a:tcPr marL="17196" marR="17196" marT="0" marB="0"/>
                </a:tc>
              </a:tr>
              <a:tr h="581726">
                <a:tc>
                  <a:txBody>
                    <a:bodyPr/>
                    <a:lstStyle/>
                    <a:p>
                      <a:pPr marL="0" marR="0">
                        <a:lnSpc>
                          <a:spcPct val="130000"/>
                        </a:lnSpc>
                        <a:spcBef>
                          <a:spcPts val="300"/>
                        </a:spcBef>
                        <a:spcAft>
                          <a:spcPts val="300"/>
                        </a:spcAft>
                      </a:pPr>
                      <a:r>
                        <a:rPr lang="en-US" sz="1400">
                          <a:solidFill>
                            <a:srgbClr val="FF0000"/>
                          </a:solidFill>
                          <a:effectLst/>
                        </a:rPr>
                        <a:t>Number of ED-based Observation Beds at Site</a:t>
                      </a:r>
                      <a:endParaRPr lang="en-US" sz="1400" b="1">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dirty="0">
                          <a:effectLst/>
                        </a:rPr>
                        <a:t>Number of Observation Beds on last day of the reporting </a:t>
                      </a:r>
                      <a:r>
                        <a:rPr lang="en-US" sz="1400" dirty="0" smtClean="0">
                          <a:effectLst/>
                        </a:rPr>
                        <a:t>period.</a:t>
                      </a:r>
                      <a:r>
                        <a:rPr lang="en-US" sz="1400" baseline="0" dirty="0" smtClean="0">
                          <a:effectLst/>
                        </a:rPr>
                        <a:t>  </a:t>
                      </a:r>
                      <a:r>
                        <a:rPr lang="en-US" sz="1400" dirty="0" smtClean="0">
                          <a:effectLst/>
                        </a:rPr>
                        <a:t>Number </a:t>
                      </a:r>
                      <a:r>
                        <a:rPr lang="en-US" sz="1400" dirty="0">
                          <a:effectLst/>
                        </a:rPr>
                        <a:t>of permanent beds or treatment bays in ED-based observation unit, if any.</a:t>
                      </a:r>
                      <a:endParaRPr lang="en-US" sz="1400" dirty="0">
                        <a:effectLst/>
                        <a:latin typeface="Calibri"/>
                        <a:ea typeface="Calibri"/>
                        <a:cs typeface="Times New Roman"/>
                      </a:endParaRPr>
                    </a:p>
                  </a:txBody>
                  <a:tcPr marL="17196" marR="17196" marT="0" marB="0"/>
                </a:tc>
              </a:tr>
              <a:tr h="415962">
                <a:tc>
                  <a:txBody>
                    <a:bodyPr/>
                    <a:lstStyle/>
                    <a:p>
                      <a:pPr marL="0" marR="0">
                        <a:lnSpc>
                          <a:spcPct val="130000"/>
                        </a:lnSpc>
                        <a:spcBef>
                          <a:spcPts val="300"/>
                        </a:spcBef>
                        <a:spcAft>
                          <a:spcPts val="300"/>
                        </a:spcAft>
                      </a:pPr>
                      <a:r>
                        <a:rPr lang="en-US" sz="1400">
                          <a:solidFill>
                            <a:srgbClr val="FF0000"/>
                          </a:solidFill>
                          <a:effectLst/>
                        </a:rPr>
                        <a:t>Total Number of ED-based Beds at Site</a:t>
                      </a:r>
                      <a:endParaRPr lang="en-US" sz="1400" b="1">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dirty="0">
                          <a:effectLst/>
                        </a:rPr>
                        <a:t>Combined total number of ED beds and ED-based observation </a:t>
                      </a:r>
                      <a:r>
                        <a:rPr lang="en-US" sz="1400" dirty="0" smtClean="0">
                          <a:effectLst/>
                        </a:rPr>
                        <a:t>beds.</a:t>
                      </a:r>
                      <a:r>
                        <a:rPr lang="en-US" sz="1400" baseline="0" dirty="0" smtClean="0">
                          <a:effectLst/>
                        </a:rPr>
                        <a:t>  </a:t>
                      </a:r>
                      <a:r>
                        <a:rPr lang="en-US" sz="1400" dirty="0" smtClean="0">
                          <a:effectLst/>
                        </a:rPr>
                        <a:t>Total </a:t>
                      </a:r>
                      <a:r>
                        <a:rPr lang="en-US" sz="1400" dirty="0">
                          <a:effectLst/>
                        </a:rPr>
                        <a:t>number of ED beds and ED-based observation beds, combined.</a:t>
                      </a:r>
                      <a:endParaRPr lang="en-US" sz="1400" dirty="0">
                        <a:effectLst/>
                        <a:latin typeface="Calibri"/>
                        <a:ea typeface="Calibri"/>
                        <a:cs typeface="Times New Roman"/>
                      </a:endParaRPr>
                    </a:p>
                  </a:txBody>
                  <a:tcPr marL="17196" marR="17196" marT="0" marB="0"/>
                </a:tc>
              </a:tr>
              <a:tr h="343747">
                <a:tc>
                  <a:txBody>
                    <a:bodyPr/>
                    <a:lstStyle/>
                    <a:p>
                      <a:pPr marL="0" marR="0">
                        <a:lnSpc>
                          <a:spcPct val="130000"/>
                        </a:lnSpc>
                        <a:spcBef>
                          <a:spcPts val="300"/>
                        </a:spcBef>
                        <a:spcAft>
                          <a:spcPts val="300"/>
                        </a:spcAft>
                      </a:pPr>
                      <a:r>
                        <a:rPr lang="en-US" sz="1400">
                          <a:solidFill>
                            <a:srgbClr val="FF0000"/>
                          </a:solidFill>
                          <a:effectLst/>
                        </a:rPr>
                        <a:t>ED Visits – Admitted to Inpatient at Site </a:t>
                      </a:r>
                      <a:endParaRPr lang="en-US" sz="1400" b="1">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dirty="0">
                          <a:effectLst/>
                        </a:rPr>
                        <a:t>Total number of registered ED Visits occurring during the reporting period that resulted in inpatient admission (whether preceded by observation stay or not).</a:t>
                      </a:r>
                      <a:endParaRPr lang="en-US" sz="1400" dirty="0">
                        <a:effectLst/>
                        <a:latin typeface="Calibri"/>
                        <a:ea typeface="Calibri"/>
                        <a:cs typeface="Times New Roman"/>
                      </a:endParaRPr>
                    </a:p>
                  </a:txBody>
                  <a:tcPr marL="17196" marR="17196" marT="0" marB="0"/>
                </a:tc>
              </a:tr>
              <a:tr h="343747">
                <a:tc>
                  <a:txBody>
                    <a:bodyPr/>
                    <a:lstStyle/>
                    <a:p>
                      <a:pPr marL="0" marR="0">
                        <a:lnSpc>
                          <a:spcPct val="130000"/>
                        </a:lnSpc>
                        <a:spcBef>
                          <a:spcPts val="300"/>
                        </a:spcBef>
                        <a:spcAft>
                          <a:spcPts val="300"/>
                        </a:spcAft>
                      </a:pPr>
                      <a:r>
                        <a:rPr lang="en-US" sz="1400">
                          <a:solidFill>
                            <a:srgbClr val="FF0000"/>
                          </a:solidFill>
                          <a:effectLst/>
                        </a:rPr>
                        <a:t>ED Visits –Admitted to Outpatient Observation at Site</a:t>
                      </a:r>
                      <a:endParaRPr lang="en-US" sz="1400" b="1">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a:effectLst/>
                        </a:rPr>
                        <a:t>Total number of registered ED Visits occurring during the reporting period that resulted in admission to outpatient observation, but not inpatient admission.</a:t>
                      </a:r>
                      <a:endParaRPr lang="en-US" sz="1400">
                        <a:effectLst/>
                        <a:latin typeface="Calibri"/>
                        <a:ea typeface="Calibri"/>
                        <a:cs typeface="Times New Roman"/>
                      </a:endParaRPr>
                    </a:p>
                  </a:txBody>
                  <a:tcPr marL="17196" marR="17196" marT="0" marB="0"/>
                </a:tc>
              </a:tr>
              <a:tr h="515620">
                <a:tc>
                  <a:txBody>
                    <a:bodyPr/>
                    <a:lstStyle/>
                    <a:p>
                      <a:pPr marL="0" marR="0">
                        <a:lnSpc>
                          <a:spcPct val="130000"/>
                        </a:lnSpc>
                        <a:spcBef>
                          <a:spcPts val="300"/>
                        </a:spcBef>
                        <a:spcAft>
                          <a:spcPts val="300"/>
                        </a:spcAft>
                      </a:pPr>
                      <a:r>
                        <a:rPr lang="en-US" sz="1400">
                          <a:solidFill>
                            <a:srgbClr val="FF0000"/>
                          </a:solidFill>
                          <a:effectLst/>
                        </a:rPr>
                        <a:t>ED Visits -  All Other Outpatient ED Visits at Site</a:t>
                      </a:r>
                      <a:endParaRPr lang="en-US" sz="1400" b="1">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a:effectLst/>
                        </a:rPr>
                        <a:t>Total number of registered ED Visits occurring during the reporting period that had a disposition other than admission to outpatient observation and/or inpatient care.</a:t>
                      </a:r>
                      <a:endParaRPr lang="en-US" sz="1400">
                        <a:effectLst/>
                        <a:latin typeface="Calibri"/>
                        <a:ea typeface="Calibri"/>
                        <a:cs typeface="Times New Roman"/>
                      </a:endParaRPr>
                    </a:p>
                  </a:txBody>
                  <a:tcPr marL="17196" marR="17196" marT="0" marB="0"/>
                </a:tc>
              </a:tr>
              <a:tr h="343747">
                <a:tc>
                  <a:txBody>
                    <a:bodyPr/>
                    <a:lstStyle/>
                    <a:p>
                      <a:pPr marL="0" marR="0">
                        <a:lnSpc>
                          <a:spcPct val="130000"/>
                        </a:lnSpc>
                        <a:spcBef>
                          <a:spcPts val="300"/>
                        </a:spcBef>
                        <a:spcAft>
                          <a:spcPts val="300"/>
                        </a:spcAft>
                      </a:pPr>
                      <a:r>
                        <a:rPr lang="en-US" sz="1400">
                          <a:solidFill>
                            <a:srgbClr val="FF0000"/>
                          </a:solidFill>
                          <a:effectLst/>
                        </a:rPr>
                        <a:t>ED Visits – Total Registered at Site</a:t>
                      </a:r>
                      <a:endParaRPr lang="en-US" sz="1400" b="1">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tabLst>
                          <a:tab pos="0" algn="l"/>
                        </a:tabLst>
                      </a:pPr>
                      <a:r>
                        <a:rPr lang="en-US" sz="1400">
                          <a:effectLst/>
                        </a:rPr>
                        <a:t>Total number of all registered ED Visits occurring during the reporting period, regardless of disposition.</a:t>
                      </a:r>
                      <a:endParaRPr lang="en-US" sz="1400">
                        <a:effectLst/>
                        <a:latin typeface="Calibri"/>
                        <a:ea typeface="Calibri"/>
                        <a:cs typeface="Times New Roman"/>
                      </a:endParaRPr>
                    </a:p>
                  </a:txBody>
                  <a:tcPr marL="17196" marR="17196" marT="0" marB="0"/>
                </a:tc>
              </a:tr>
              <a:tr h="415962">
                <a:tc>
                  <a:txBody>
                    <a:bodyPr/>
                    <a:lstStyle/>
                    <a:p>
                      <a:pPr marL="0" marR="0">
                        <a:lnSpc>
                          <a:spcPct val="130000"/>
                        </a:lnSpc>
                        <a:spcBef>
                          <a:spcPts val="300"/>
                        </a:spcBef>
                        <a:spcAft>
                          <a:spcPts val="300"/>
                        </a:spcAft>
                      </a:pPr>
                      <a:r>
                        <a:rPr lang="en-US" sz="1400" dirty="0">
                          <a:solidFill>
                            <a:srgbClr val="FF0000"/>
                          </a:solidFill>
                          <a:effectLst/>
                        </a:rPr>
                        <a:t>Number of Outpatient ED Visits</a:t>
                      </a:r>
                      <a:endParaRPr lang="en-US" sz="1400" b="1" dirty="0">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dirty="0">
                          <a:effectLst/>
                        </a:rPr>
                        <a:t>Must be present. Must be Numeric </a:t>
                      </a:r>
                      <a:r>
                        <a:rPr lang="en-US" sz="1400" dirty="0" smtClean="0">
                          <a:effectLst/>
                        </a:rPr>
                        <a:t>format.</a:t>
                      </a:r>
                      <a:r>
                        <a:rPr lang="en-US" sz="1400" baseline="0" dirty="0" smtClean="0">
                          <a:effectLst/>
                        </a:rPr>
                        <a:t>  </a:t>
                      </a:r>
                      <a:r>
                        <a:rPr lang="en-US" sz="1400" dirty="0" smtClean="0">
                          <a:effectLst/>
                        </a:rPr>
                        <a:t>Must </a:t>
                      </a:r>
                      <a:r>
                        <a:rPr lang="en-US" sz="1400" dirty="0">
                          <a:effectLst/>
                        </a:rPr>
                        <a:t>be the correct number as defined</a:t>
                      </a:r>
                      <a:endParaRPr lang="en-US" sz="1400" dirty="0">
                        <a:effectLst/>
                        <a:latin typeface="Calibri"/>
                        <a:ea typeface="Calibri"/>
                        <a:cs typeface="Times New Roman"/>
                      </a:endParaRPr>
                    </a:p>
                  </a:txBody>
                  <a:tcPr marL="17196" marR="17196" marT="0" marB="0"/>
                </a:tc>
              </a:tr>
              <a:tr h="353501">
                <a:tc>
                  <a:txBody>
                    <a:bodyPr/>
                    <a:lstStyle/>
                    <a:p>
                      <a:pPr marL="0" marR="0">
                        <a:lnSpc>
                          <a:spcPct val="130000"/>
                        </a:lnSpc>
                        <a:spcBef>
                          <a:spcPts val="300"/>
                        </a:spcBef>
                        <a:spcAft>
                          <a:spcPts val="300"/>
                        </a:spcAft>
                      </a:pPr>
                      <a:r>
                        <a:rPr lang="en-US" sz="1400" dirty="0">
                          <a:solidFill>
                            <a:srgbClr val="FF0000"/>
                          </a:solidFill>
                          <a:effectLst/>
                        </a:rPr>
                        <a:t>Total Charges</a:t>
                      </a:r>
                      <a:endParaRPr lang="en-US" sz="1400" b="1" dirty="0">
                        <a:solidFill>
                          <a:srgbClr val="FF0000"/>
                        </a:solidFill>
                        <a:effectLst/>
                        <a:latin typeface="Calibri"/>
                        <a:ea typeface="Calibri"/>
                        <a:cs typeface="Times New Roman"/>
                      </a:endParaRPr>
                    </a:p>
                  </a:txBody>
                  <a:tcPr marL="17196" marR="17196" marT="0" marB="0"/>
                </a:tc>
                <a:tc>
                  <a:txBody>
                    <a:bodyPr/>
                    <a:lstStyle/>
                    <a:p>
                      <a:pPr marL="0" marR="0">
                        <a:lnSpc>
                          <a:spcPct val="130000"/>
                        </a:lnSpc>
                        <a:spcBef>
                          <a:spcPts val="300"/>
                        </a:spcBef>
                        <a:spcAft>
                          <a:spcPts val="300"/>
                        </a:spcAft>
                      </a:pPr>
                      <a:r>
                        <a:rPr lang="en-US" sz="1400" dirty="0">
                          <a:effectLst/>
                        </a:rPr>
                        <a:t>Must be present.  </a:t>
                      </a:r>
                      <a:r>
                        <a:rPr lang="en-US" sz="1400" dirty="0" smtClean="0">
                          <a:effectLst/>
                        </a:rPr>
                        <a:t>Must </a:t>
                      </a:r>
                      <a:r>
                        <a:rPr lang="en-US" sz="1400" dirty="0">
                          <a:effectLst/>
                        </a:rPr>
                        <a:t>be unformatted currency format. </a:t>
                      </a:r>
                    </a:p>
                  </a:txBody>
                  <a:tcPr marL="17196" marR="17196" marT="0" marB="0"/>
                </a:tc>
              </a:tr>
            </a:tbl>
          </a:graphicData>
        </a:graphic>
      </p:graphicFrame>
    </p:spTree>
    <p:extLst>
      <p:ext uri="{BB962C8B-B14F-4D97-AF65-F5344CB8AC3E}">
        <p14:creationId xmlns:p14="http://schemas.microsoft.com/office/powerpoint/2010/main" val="2958727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Update on the status of Case Mix FY15 </a:t>
            </a:r>
            <a:r>
              <a:rPr lang="en-US" sz="2000" dirty="0" smtClean="0">
                <a:solidFill>
                  <a:schemeClr val="tx2"/>
                </a:solidFill>
                <a:latin typeface="Arial" panose="020B0604020202020204" pitchFamily="34" charset="0"/>
                <a:cs typeface="Arial" panose="020B0604020202020204" pitchFamily="34" charset="0"/>
              </a:rPr>
              <a:t>delivery</a:t>
            </a:r>
            <a:endParaRPr lang="en-US" sz="2000" dirty="0" smtClean="0">
              <a:solidFill>
                <a:schemeClr val="tx2"/>
              </a:solidFill>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Overview of Admin Bulletin 16-14 (Updated Case Mix Fee Schedule)</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Overview of New/Revised Application Forms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Questions</a:t>
            </a:r>
            <a:endParaRPr lang="en-US" sz="28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FY15 Release Update</a:t>
            </a:r>
            <a:endParaRPr lang="en-US"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a:t>
            </a:r>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a:t>
            </a:r>
            <a:r>
              <a:rPr lang="en-US" sz="2000" dirty="0" smtClean="0">
                <a:solidFill>
                  <a:schemeClr val="tx2"/>
                </a:solidFill>
                <a:latin typeface="Arial" panose="020B0604020202020204" pitchFamily="34" charset="0"/>
                <a:cs typeface="Arial" panose="020B0604020202020204" pitchFamily="34" charset="0"/>
              </a:rPr>
              <a:t>(HIDD)</a:t>
            </a:r>
            <a:r>
              <a:rPr lang="en-US" dirty="0" smtClean="0">
                <a:solidFill>
                  <a:schemeClr val="tx2"/>
                </a:solidFill>
                <a:latin typeface="Arial" panose="020B0604020202020204" pitchFamily="34" charset="0"/>
                <a:cs typeface="Arial" panose="020B0604020202020204" pitchFamily="34" charset="0"/>
              </a:rPr>
              <a:t> </a:t>
            </a:r>
            <a:endParaRPr lang="en-US" dirty="0" smtClean="0">
              <a:solidFill>
                <a:schemeClr val="tx2"/>
              </a:solidFill>
              <a:latin typeface="Arial" panose="020B0604020202020204" pitchFamily="34" charset="0"/>
              <a:cs typeface="Arial" panose="020B0604020202020204" pitchFamily="34" charset="0"/>
            </a:endParaRPr>
          </a:p>
          <a:p>
            <a:pPr lvl="1" algn="l"/>
            <a:r>
              <a:rPr lang="en-US" sz="1600" b="1" dirty="0">
                <a:solidFill>
                  <a:schemeClr val="tx2"/>
                </a:solidFill>
                <a:latin typeface="Arial" panose="020B0604020202020204" pitchFamily="34" charset="0"/>
                <a:cs typeface="Arial" panose="020B0604020202020204" pitchFamily="34" charset="0"/>
              </a:rPr>
              <a:t>	</a:t>
            </a:r>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a:t>
            </a:r>
            <a:endParaRPr lang="en-US" sz="2000" b="1" dirty="0" smtClean="0">
              <a:solidFill>
                <a:srgbClr val="00B05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r>
              <a:rPr lang="en-US" sz="2000" dirty="0" smtClean="0">
                <a:solidFill>
                  <a:schemeClr val="tx2"/>
                </a:solidFill>
                <a:latin typeface="Arial" panose="020B0604020202020204" pitchFamily="34" charset="0"/>
                <a:cs typeface="Arial" panose="020B0604020202020204" pitchFamily="34" charset="0"/>
              </a:rPr>
              <a:t> </a:t>
            </a:r>
            <a:endParaRPr lang="en-US" sz="2000" dirty="0" smtClean="0">
              <a:solidFill>
                <a:schemeClr val="tx2"/>
              </a:solidFill>
              <a:latin typeface="Arial" panose="020B0604020202020204" pitchFamily="34" charset="0"/>
              <a:cs typeface="Arial" panose="020B0604020202020204" pitchFamily="34" charset="0"/>
            </a:endParaRP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a:solidFill>
                  <a:schemeClr val="tx2"/>
                </a:solidFill>
                <a:latin typeface="Arial" panose="020B0604020202020204" pitchFamily="34" charset="0"/>
                <a:cs typeface="Arial" panose="020B0604020202020204" pitchFamily="34" charset="0"/>
              </a:rPr>
              <a:t>Outpatient </a:t>
            </a:r>
            <a:r>
              <a:rPr lang="en-US" sz="2000" dirty="0" smtClean="0">
                <a:solidFill>
                  <a:schemeClr val="tx2"/>
                </a:solidFill>
                <a:latin typeface="Arial" panose="020B0604020202020204" pitchFamily="34" charset="0"/>
                <a:cs typeface="Arial" panose="020B0604020202020204" pitchFamily="34" charset="0"/>
              </a:rPr>
              <a:t>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92D050"/>
                </a:solidFill>
                <a:latin typeface="Arial" panose="020B0604020202020204" pitchFamily="34" charset="0"/>
                <a:cs typeface="Arial" panose="020B0604020202020204" pitchFamily="34" charset="0"/>
              </a:rPr>
              <a:t>EXPECTED TO BE COMPLETED IN FEBRUARY</a:t>
            </a:r>
            <a:endParaRPr lang="en-US" sz="1600" b="1"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707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Administrative Bulletin 16-14</a:t>
            </a:r>
            <a:endParaRPr lang="en-US" dirty="0"/>
          </a:p>
        </p:txBody>
      </p:sp>
      <p:sp>
        <p:nvSpPr>
          <p:cNvPr id="3" name="Subtitle 2"/>
          <p:cNvSpPr>
            <a:spLocks noGrp="1"/>
          </p:cNvSpPr>
          <p:nvPr>
            <p:ph type="subTitle" idx="1"/>
          </p:nvPr>
        </p:nvSpPr>
        <p:spPr/>
        <p:txBody>
          <a:bodyPr/>
          <a:lstStyle/>
          <a:p>
            <a:r>
              <a:rPr lang="en-US" dirty="0" smtClean="0"/>
              <a:t>Update to the </a:t>
            </a:r>
            <a:r>
              <a:rPr lang="en-US" u="sng" dirty="0" smtClean="0"/>
              <a:t>Case Mix Fee Schedule</a:t>
            </a:r>
            <a:r>
              <a:rPr lang="en-US" dirty="0" smtClean="0"/>
              <a:t> (effective 2/1/2017)</a:t>
            </a:r>
          </a:p>
          <a:p>
            <a:r>
              <a:rPr lang="en-US" dirty="0" smtClean="0"/>
              <a:t>	Key Changes:</a:t>
            </a:r>
          </a:p>
          <a:p>
            <a:pPr marL="1257300" lvl="2" indent="-342900" algn="l">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Definitions have been </a:t>
            </a:r>
            <a:r>
              <a:rPr lang="en-US" sz="1800" dirty="0" smtClean="0">
                <a:solidFill>
                  <a:schemeClr val="tx2"/>
                </a:solidFill>
                <a:latin typeface="Arial" panose="020B0604020202020204" pitchFamily="34" charset="0"/>
                <a:cs typeface="Arial" panose="020B0604020202020204" pitchFamily="34" charset="0"/>
              </a:rPr>
              <a:t>simplified </a:t>
            </a:r>
          </a:p>
          <a:p>
            <a:pPr marL="1257300" lvl="2"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All </a:t>
            </a:r>
            <a:r>
              <a:rPr lang="en-US" sz="1800" dirty="0">
                <a:solidFill>
                  <a:schemeClr val="tx2"/>
                </a:solidFill>
                <a:latin typeface="Arial" panose="020B0604020202020204" pitchFamily="34" charset="0"/>
                <a:cs typeface="Arial" panose="020B0604020202020204" pitchFamily="34" charset="0"/>
              </a:rPr>
              <a:t>fees for Case Mix Data are for </a:t>
            </a:r>
            <a:r>
              <a:rPr lang="en-US" sz="1800" i="1" dirty="0">
                <a:solidFill>
                  <a:schemeClr val="tx2"/>
                </a:solidFill>
                <a:latin typeface="Arial" panose="020B0604020202020204" pitchFamily="34" charset="0"/>
                <a:cs typeface="Arial" panose="020B0604020202020204" pitchFamily="34" charset="0"/>
              </a:rPr>
              <a:t>one extract </a:t>
            </a:r>
            <a:r>
              <a:rPr lang="en-US" sz="1800" dirty="0">
                <a:solidFill>
                  <a:schemeClr val="tx2"/>
                </a:solidFill>
                <a:latin typeface="Arial" panose="020B0604020202020204" pitchFamily="34" charset="0"/>
                <a:cs typeface="Arial" panose="020B0604020202020204" pitchFamily="34" charset="0"/>
              </a:rPr>
              <a:t>and each extract will consist of </a:t>
            </a:r>
            <a:r>
              <a:rPr lang="en-US" sz="1800" i="1" dirty="0">
                <a:solidFill>
                  <a:schemeClr val="tx2"/>
                </a:solidFill>
                <a:latin typeface="Arial" panose="020B0604020202020204" pitchFamily="34" charset="0"/>
                <a:cs typeface="Arial" panose="020B0604020202020204" pitchFamily="34" charset="0"/>
              </a:rPr>
              <a:t>one year of </a:t>
            </a:r>
            <a:r>
              <a:rPr lang="en-US" sz="1800" i="1" dirty="0" smtClean="0">
                <a:solidFill>
                  <a:schemeClr val="tx2"/>
                </a:solidFill>
                <a:latin typeface="Arial" panose="020B0604020202020204" pitchFamily="34" charset="0"/>
                <a:cs typeface="Arial" panose="020B0604020202020204" pitchFamily="34" charset="0"/>
              </a:rPr>
              <a:t>data</a:t>
            </a:r>
            <a:endParaRPr lang="en-US" sz="1800" i="1" dirty="0">
              <a:solidFill>
                <a:schemeClr val="tx2"/>
              </a:solidFill>
              <a:latin typeface="Arial" panose="020B0604020202020204" pitchFamily="34" charset="0"/>
              <a:cs typeface="Arial" panose="020B0604020202020204" pitchFamily="34" charset="0"/>
            </a:endParaRPr>
          </a:p>
          <a:p>
            <a:pPr marL="1257300" lvl="2"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Researchers </a:t>
            </a:r>
            <a:r>
              <a:rPr lang="en-US" sz="1800" dirty="0">
                <a:solidFill>
                  <a:schemeClr val="tx2"/>
                </a:solidFill>
                <a:latin typeface="Arial" panose="020B0604020202020204" pitchFamily="34" charset="0"/>
                <a:cs typeface="Arial" panose="020B0604020202020204" pitchFamily="34" charset="0"/>
              </a:rPr>
              <a:t>are required to demonstrate that the funding source for their research does not cover the cost of the data to be eligible for a full or partial fee waiver. </a:t>
            </a:r>
            <a:endParaRPr lang="en-US" sz="1800" dirty="0" smtClean="0">
              <a:solidFill>
                <a:schemeClr val="tx2"/>
              </a:solidFill>
              <a:latin typeface="Arial" panose="020B0604020202020204" pitchFamily="34" charset="0"/>
              <a:cs typeface="Arial" panose="020B0604020202020204" pitchFamily="34" charset="0"/>
            </a:endParaRPr>
          </a:p>
          <a:p>
            <a:pPr marL="1257300" lvl="2"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Resellers </a:t>
            </a:r>
            <a:r>
              <a:rPr lang="en-US" sz="1800" dirty="0">
                <a:solidFill>
                  <a:schemeClr val="tx2"/>
                </a:solidFill>
                <a:latin typeface="Arial" panose="020B0604020202020204" pitchFamily="34" charset="0"/>
                <a:cs typeface="Arial" panose="020B0604020202020204" pitchFamily="34" charset="0"/>
              </a:rPr>
              <a:t>have been clearly defined and may only qualify for a partial fee waiver if they are nonprofits and can demonstrate their project, report or product is in beta stage and not generating any income. </a:t>
            </a:r>
          </a:p>
          <a:p>
            <a:r>
              <a:rPr lang="en-US" sz="1800" dirty="0">
                <a:solidFill>
                  <a:schemeClr val="tx2"/>
                </a:solidFill>
                <a:latin typeface="Arial" panose="020B0604020202020204" pitchFamily="34" charset="0"/>
                <a:cs typeface="Arial" panose="020B0604020202020204" pitchFamily="34" charset="0"/>
              </a:rPr>
              <a:t>Link: </a:t>
            </a:r>
            <a:r>
              <a:rPr lang="en-US" sz="1800" dirty="0">
                <a:solidFill>
                  <a:schemeClr val="tx2"/>
                </a:solidFill>
                <a:latin typeface="Arial" panose="020B0604020202020204" pitchFamily="34" charset="0"/>
                <a:cs typeface="Arial" panose="020B0604020202020204" pitchFamily="34" charset="0"/>
                <a:hlinkClick r:id="rId3"/>
              </a:rPr>
              <a:t>http://</a:t>
            </a:r>
            <a:r>
              <a:rPr lang="en-US" sz="1800" dirty="0" smtClean="0">
                <a:solidFill>
                  <a:schemeClr val="tx2"/>
                </a:solidFill>
                <a:latin typeface="Arial" panose="020B0604020202020204" pitchFamily="34" charset="0"/>
                <a:cs typeface="Arial" panose="020B0604020202020204" pitchFamily="34" charset="0"/>
                <a:hlinkClick r:id="rId3"/>
              </a:rPr>
              <a:t>www.chiamass.gov/assets/docs/g/chia-ab/16-14.pdf</a:t>
            </a:r>
            <a:r>
              <a:rPr lang="en-US" sz="1800" dirty="0" smtClean="0">
                <a:solidFill>
                  <a:schemeClr val="tx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9568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Process</a:t>
            </a:r>
            <a:endParaRPr lang="en-US" dirty="0"/>
          </a:p>
        </p:txBody>
      </p:sp>
      <p:sp>
        <p:nvSpPr>
          <p:cNvPr id="3" name="Subtitle 2"/>
          <p:cNvSpPr>
            <a:spLocks noGrp="1"/>
          </p:cNvSpPr>
          <p:nvPr>
            <p:ph type="subTitle" idx="1"/>
          </p:nvPr>
        </p:nvSpPr>
        <p:spPr/>
        <p:txBody>
          <a:bodyPr/>
          <a:lstStyle/>
          <a:p>
            <a:r>
              <a:rPr lang="en-US" sz="2400" dirty="0" smtClean="0"/>
              <a:t>Applicants can now request </a:t>
            </a:r>
            <a:r>
              <a:rPr lang="en-US" sz="2400" u="sng" dirty="0" smtClean="0"/>
              <a:t>FUTURE YEARS OF DATA</a:t>
            </a:r>
          </a:p>
          <a:p>
            <a:pPr marL="342900" indent="-342900">
              <a:buFont typeface="Arial" panose="020B0604020202020204" pitchFamily="34" charset="0"/>
              <a:buChar char="•"/>
            </a:pPr>
            <a:r>
              <a:rPr lang="en-US" sz="2400" dirty="0" smtClean="0"/>
              <a:t>Initial project requires Data Privacy Committee and Data Release Committee review</a:t>
            </a:r>
          </a:p>
          <a:p>
            <a:pPr marL="342900" indent="-342900">
              <a:buFont typeface="Arial" panose="020B0604020202020204" pitchFamily="34" charset="0"/>
              <a:buChar char="•"/>
            </a:pPr>
            <a:r>
              <a:rPr lang="en-US" sz="2400" dirty="0" smtClean="0"/>
              <a:t>Additional years (up to 5 years) </a:t>
            </a:r>
            <a:r>
              <a:rPr lang="en-US" sz="2400" dirty="0"/>
              <a:t>or release versions of data will be released </a:t>
            </a:r>
            <a:r>
              <a:rPr lang="en-US" sz="2400" i="1" dirty="0"/>
              <a:t>upon availability </a:t>
            </a:r>
            <a:r>
              <a:rPr lang="en-US" sz="2400" dirty="0"/>
              <a:t>and the Recipient’s completion of a </a:t>
            </a:r>
            <a:r>
              <a:rPr lang="en-US" sz="2400" u="sng" dirty="0" smtClean="0"/>
              <a:t>Certificate </a:t>
            </a:r>
            <a:r>
              <a:rPr lang="en-US" sz="2400" u="sng" dirty="0"/>
              <a:t>of Continued </a:t>
            </a:r>
            <a:r>
              <a:rPr lang="en-US" sz="2400" u="sng" dirty="0" smtClean="0"/>
              <a:t>Need</a:t>
            </a:r>
            <a:r>
              <a:rPr lang="en-US" sz="2400" dirty="0" smtClean="0"/>
              <a:t> (Exhibit B of the revised DUA)</a:t>
            </a:r>
            <a:endParaRPr lang="en-US" sz="2400" u="sng" dirty="0" smtClean="0"/>
          </a:p>
          <a:p>
            <a:pPr marL="342900" indent="-342900">
              <a:buFont typeface="Arial" panose="020B0604020202020204" pitchFamily="34" charset="0"/>
              <a:buChar char="•"/>
            </a:pPr>
            <a:r>
              <a:rPr lang="en-US" sz="2400" dirty="0" smtClean="0"/>
              <a:t>No additional review required for these additional years of data</a:t>
            </a:r>
          </a:p>
          <a:p>
            <a:pPr marL="342900" indent="-342900">
              <a:buFont typeface="Arial" panose="020B0604020202020204" pitchFamily="34" charset="0"/>
              <a:buChar char="•"/>
            </a:pPr>
            <a:r>
              <a:rPr lang="en-US" sz="2400" dirty="0" smtClean="0"/>
              <a:t>Normal data fees still apply</a:t>
            </a:r>
            <a:endParaRPr lang="en-US" sz="2400" dirty="0"/>
          </a:p>
        </p:txBody>
      </p:sp>
    </p:spTree>
    <p:extLst>
      <p:ext uri="{BB962C8B-B14F-4D97-AF65-F5344CB8AC3E}">
        <p14:creationId xmlns:p14="http://schemas.microsoft.com/office/powerpoint/2010/main" val="221702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Process</a:t>
            </a:r>
            <a:endParaRPr lang="en-US" dirty="0"/>
          </a:p>
        </p:txBody>
      </p:sp>
      <p:sp>
        <p:nvSpPr>
          <p:cNvPr id="3" name="Subtitle 2"/>
          <p:cNvSpPr>
            <a:spLocks noGrp="1"/>
          </p:cNvSpPr>
          <p:nvPr>
            <p:ph type="subTitle" idx="1"/>
          </p:nvPr>
        </p:nvSpPr>
        <p:spPr/>
        <p:txBody>
          <a:bodyPr/>
          <a:lstStyle/>
          <a:p>
            <a:r>
              <a:rPr lang="en-US" sz="2400" dirty="0"/>
              <a:t>Applicants will now be able to request authorization to use the data they have received for one project </a:t>
            </a:r>
            <a:r>
              <a:rPr lang="en-US" sz="2400" dirty="0" smtClean="0"/>
              <a:t>for </a:t>
            </a:r>
            <a:r>
              <a:rPr lang="en-US" sz="2400" u="sng" dirty="0" smtClean="0"/>
              <a:t>SUBSEQUENT PROJECTS</a:t>
            </a:r>
          </a:p>
          <a:p>
            <a:pPr marL="342900" indent="-342900">
              <a:buFont typeface="Arial" panose="020B0604020202020204" pitchFamily="34" charset="0"/>
              <a:buChar char="•"/>
            </a:pPr>
            <a:r>
              <a:rPr lang="en-US" sz="2400" dirty="0" smtClean="0"/>
              <a:t>Must complete new application for subsequent project – will require Data Privacy Committee and Data Release Committee review</a:t>
            </a:r>
          </a:p>
          <a:p>
            <a:pPr marL="342900" indent="-342900">
              <a:buFont typeface="Arial" panose="020B0604020202020204" pitchFamily="34" charset="0"/>
              <a:buChar char="•"/>
            </a:pPr>
            <a:r>
              <a:rPr lang="en-US" sz="2400" dirty="0" smtClean="0"/>
              <a:t>If approved, will not require a new extract – can begin using data already in possession immediately (upon execution/amendment of DUA)</a:t>
            </a:r>
          </a:p>
          <a:p>
            <a:pPr marL="342900" indent="-342900">
              <a:buFont typeface="Arial" panose="020B0604020202020204" pitchFamily="34" charset="0"/>
              <a:buChar char="•"/>
            </a:pPr>
            <a:r>
              <a:rPr lang="en-US" sz="2400" dirty="0" smtClean="0"/>
              <a:t>Normal data fees still apply</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17613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4" y="570991"/>
            <a:ext cx="7385767" cy="1017981"/>
          </a:xfrm>
        </p:spPr>
        <p:txBody>
          <a:bodyPr>
            <a:normAutofit/>
          </a:bodyPr>
          <a:lstStyle/>
          <a:p>
            <a:r>
              <a:rPr lang="en-US" sz="2800" dirty="0" smtClean="0"/>
              <a:t>Revised </a:t>
            </a:r>
            <a:r>
              <a:rPr lang="en-US" sz="2800" dirty="0" smtClean="0"/>
              <a:t>Non-Gov’t </a:t>
            </a:r>
            <a:r>
              <a:rPr lang="en-US" sz="2800" dirty="0" smtClean="0"/>
              <a:t>Application </a:t>
            </a:r>
            <a:r>
              <a:rPr lang="en-US" sz="2800" dirty="0" smtClean="0"/>
              <a:t>Forms</a:t>
            </a:r>
            <a:endParaRPr lang="en-US" sz="2800" dirty="0"/>
          </a:p>
        </p:txBody>
      </p:sp>
      <p:sp>
        <p:nvSpPr>
          <p:cNvPr id="3" name="Subtitle 2"/>
          <p:cNvSpPr>
            <a:spLocks noGrp="1"/>
          </p:cNvSpPr>
          <p:nvPr>
            <p:ph type="subTitle" idx="1"/>
          </p:nvPr>
        </p:nvSpPr>
        <p:spPr/>
        <p:txBody>
          <a:bodyPr/>
          <a:lstStyle/>
          <a:p>
            <a:r>
              <a:rPr lang="en-US" dirty="0" smtClean="0"/>
              <a:t>Posted here</a:t>
            </a:r>
            <a:r>
              <a:rPr lang="en-US" dirty="0"/>
              <a:t>: </a:t>
            </a:r>
            <a:r>
              <a:rPr lang="en-US" dirty="0">
                <a:hlinkClick r:id="rId3"/>
              </a:rPr>
              <a:t>http://www.chiamass.gov/case-mix-application-documents</a:t>
            </a:r>
            <a:r>
              <a:rPr lang="en-US" dirty="0" smtClean="0">
                <a:hlinkClick r:id="rId3"/>
              </a:rPr>
              <a:t>/</a:t>
            </a:r>
            <a:r>
              <a:rPr lang="en-US" dirty="0" smtClean="0"/>
              <a:t> </a:t>
            </a:r>
          </a:p>
          <a:p>
            <a:endParaRPr lang="en-US" dirty="0"/>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0682" y="2399071"/>
            <a:ext cx="6259335" cy="4088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178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Revised Non-Gov’t Application Forms</a:t>
            </a:r>
            <a:endParaRPr lang="en-US" sz="28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Revised </a:t>
            </a:r>
            <a:r>
              <a:rPr lang="en-US" u="sng" dirty="0" smtClean="0"/>
              <a:t>Data Use Agreement</a:t>
            </a:r>
            <a:r>
              <a:rPr lang="en-US" dirty="0"/>
              <a:t>: </a:t>
            </a:r>
            <a:r>
              <a:rPr lang="en-US" dirty="0">
                <a:hlinkClick r:id="rId3"/>
              </a:rPr>
              <a:t>http://</a:t>
            </a:r>
            <a:r>
              <a:rPr lang="en-US" dirty="0" smtClean="0">
                <a:hlinkClick r:id="rId3"/>
              </a:rPr>
              <a:t>www.chiamass.gov/assets/Uploads/data-apps/Non-Government-Data-Use-Agreement.pdf</a:t>
            </a:r>
            <a:r>
              <a:rPr lang="en-US" dirty="0" smtClean="0"/>
              <a:t> </a:t>
            </a:r>
          </a:p>
          <a:p>
            <a:pPr marL="342900" indent="-342900">
              <a:buFont typeface="Arial" panose="020B0604020202020204" pitchFamily="34" charset="0"/>
              <a:buChar char="•"/>
            </a:pPr>
            <a:r>
              <a:rPr lang="en-US" dirty="0" smtClean="0"/>
              <a:t>Revised </a:t>
            </a:r>
            <a:r>
              <a:rPr lang="en-US" u="sng" dirty="0" smtClean="0"/>
              <a:t>Case Mix Request Form</a:t>
            </a:r>
            <a:r>
              <a:rPr lang="en-US" dirty="0"/>
              <a:t>: </a:t>
            </a:r>
            <a:r>
              <a:rPr lang="en-US" dirty="0">
                <a:hlinkClick r:id="rId4"/>
              </a:rPr>
              <a:t>http://</a:t>
            </a:r>
            <a:r>
              <a:rPr lang="en-US" dirty="0" smtClean="0">
                <a:hlinkClick r:id="rId4"/>
              </a:rPr>
              <a:t>www.chiamass.gov/assets/Uploads/data-apps/Non-Government-Case-Mix-Application.docx</a:t>
            </a:r>
            <a:r>
              <a:rPr lang="en-US" dirty="0" smtClean="0"/>
              <a:t> </a:t>
            </a:r>
          </a:p>
          <a:p>
            <a:pPr marL="342900" indent="-342900">
              <a:buFont typeface="Arial" panose="020B0604020202020204" pitchFamily="34" charset="0"/>
              <a:buChar char="•"/>
            </a:pPr>
            <a:r>
              <a:rPr lang="en-US" dirty="0" smtClean="0"/>
              <a:t>NEW </a:t>
            </a:r>
            <a:r>
              <a:rPr lang="en-US" u="sng" dirty="0" smtClean="0"/>
              <a:t>Application for Re-Use of Case Mix Data</a:t>
            </a:r>
            <a:r>
              <a:rPr lang="en-US" dirty="0"/>
              <a:t>: </a:t>
            </a:r>
            <a:r>
              <a:rPr lang="en-US" dirty="0">
                <a:hlinkClick r:id="rId5"/>
              </a:rPr>
              <a:t>http://</a:t>
            </a:r>
            <a:r>
              <a:rPr lang="en-US" dirty="0" smtClean="0">
                <a:hlinkClick r:id="rId5"/>
              </a:rPr>
              <a:t>www.chiamass.gov/assets/Uploads/data-apps/Non-Government-Re-Use-Case-Mix-Application.docx</a:t>
            </a:r>
            <a:r>
              <a:rPr lang="en-US" dirty="0" smtClean="0"/>
              <a:t> </a:t>
            </a:r>
            <a:endParaRPr lang="en-US" dirty="0"/>
          </a:p>
        </p:txBody>
      </p:sp>
    </p:spTree>
    <p:extLst>
      <p:ext uri="{BB962C8B-B14F-4D97-AF65-F5344CB8AC3E}">
        <p14:creationId xmlns:p14="http://schemas.microsoft.com/office/powerpoint/2010/main" val="1557395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Use Agreement</a:t>
            </a:r>
            <a:endParaRPr lang="en-US" dirty="0"/>
          </a:p>
        </p:txBody>
      </p:sp>
      <p:sp>
        <p:nvSpPr>
          <p:cNvPr id="3" name="Subtitle 2"/>
          <p:cNvSpPr>
            <a:spLocks noGrp="1"/>
          </p:cNvSpPr>
          <p:nvPr>
            <p:ph type="subTitle" idx="1"/>
          </p:nvPr>
        </p:nvSpPr>
        <p:spPr/>
        <p:txBody>
          <a:bodyPr/>
          <a:lstStyle/>
          <a:p>
            <a:pPr marL="342900" marR="0" lvl="0" indent="-342900">
              <a:spcBef>
                <a:spcPts val="0"/>
              </a:spcBef>
              <a:spcAft>
                <a:spcPts val="0"/>
              </a:spcAft>
              <a:buFont typeface="Symbol"/>
              <a:buChar char=""/>
            </a:pPr>
            <a:r>
              <a:rPr lang="en-US" dirty="0">
                <a:solidFill>
                  <a:srgbClr val="1F497D"/>
                </a:solidFill>
                <a:latin typeface="Arial" panose="020B0604020202020204" pitchFamily="34" charset="0"/>
                <a:ea typeface="Calibri"/>
                <a:cs typeface="Arial" panose="020B0604020202020204" pitchFamily="34" charset="0"/>
              </a:rPr>
              <a:t>All newly signed Data Use Agreements will cover all CHIA Data disclosed to the Recipient Organization under all approved projects.</a:t>
            </a:r>
            <a:endParaRPr lang="en-US" dirty="0">
              <a:latin typeface="Arial" panose="020B0604020202020204" pitchFamily="34" charset="0"/>
              <a:ea typeface="Calibri"/>
              <a:cs typeface="Arial" panose="020B0604020202020204" pitchFamily="34" charset="0"/>
            </a:endParaRPr>
          </a:p>
          <a:p>
            <a:pPr marR="0" lvl="0">
              <a:spcBef>
                <a:spcPts val="0"/>
              </a:spcBef>
              <a:spcAft>
                <a:spcPts val="0"/>
              </a:spcAft>
            </a:pPr>
            <a:r>
              <a:rPr lang="en-US" dirty="0">
                <a:solidFill>
                  <a:srgbClr val="1F497D"/>
                </a:solidFill>
                <a:latin typeface="Arial" panose="020B0604020202020204" pitchFamily="34" charset="0"/>
                <a:ea typeface="Calibri"/>
                <a:cs typeface="Arial" panose="020B0604020202020204" pitchFamily="34" charset="0"/>
              </a:rPr>
              <a:t>What does this mean?</a:t>
            </a:r>
            <a:endParaRPr lang="en-US" dirty="0">
              <a:latin typeface="Arial" panose="020B0604020202020204" pitchFamily="34" charset="0"/>
              <a:ea typeface="Calibri"/>
              <a:cs typeface="Arial" panose="020B0604020202020204" pitchFamily="34" charset="0"/>
            </a:endParaRPr>
          </a:p>
          <a:p>
            <a:pPr marL="742950" marR="0" lvl="1" indent="-285750" algn="l">
              <a:spcBef>
                <a:spcPts val="0"/>
              </a:spcBef>
              <a:spcAft>
                <a:spcPts val="0"/>
              </a:spcAft>
              <a:buFont typeface="Wingdings" panose="05000000000000000000" pitchFamily="2" charset="2"/>
              <a:buChar char="§"/>
            </a:pPr>
            <a:r>
              <a:rPr lang="en-US" sz="1800" dirty="0">
                <a:solidFill>
                  <a:srgbClr val="1F497D"/>
                </a:solidFill>
                <a:latin typeface="Arial" panose="020B0604020202020204" pitchFamily="34" charset="0"/>
                <a:ea typeface="Calibri"/>
                <a:cs typeface="Arial" panose="020B0604020202020204" pitchFamily="34" charset="0"/>
              </a:rPr>
              <a:t>New applicants will sign a Data Use Agreement with CHIA for their current Project.  Any future Projects once approved will be added to that Data Use Agreement by reference.</a:t>
            </a:r>
            <a:endParaRPr lang="en-US" sz="1800" dirty="0">
              <a:latin typeface="Arial" panose="020B0604020202020204" pitchFamily="34" charset="0"/>
              <a:ea typeface="Calibri"/>
              <a:cs typeface="Arial" panose="020B0604020202020204" pitchFamily="34" charset="0"/>
            </a:endParaRPr>
          </a:p>
          <a:p>
            <a:pPr marL="742950" marR="0" lvl="1" indent="-285750" algn="l">
              <a:spcBef>
                <a:spcPts val="0"/>
              </a:spcBef>
              <a:spcAft>
                <a:spcPts val="0"/>
              </a:spcAft>
              <a:buFont typeface="Wingdings" panose="05000000000000000000" pitchFamily="2" charset="2"/>
              <a:buChar char="§"/>
            </a:pPr>
            <a:r>
              <a:rPr lang="en-US" sz="1800" dirty="0">
                <a:solidFill>
                  <a:srgbClr val="1F497D"/>
                </a:solidFill>
                <a:latin typeface="Arial" panose="020B0604020202020204" pitchFamily="34" charset="0"/>
                <a:ea typeface="Calibri"/>
                <a:cs typeface="Arial" panose="020B0604020202020204" pitchFamily="34" charset="0"/>
              </a:rPr>
              <a:t>Old applicants will </a:t>
            </a:r>
            <a:r>
              <a:rPr lang="en-US" sz="1800" dirty="0" smtClean="0">
                <a:solidFill>
                  <a:srgbClr val="1F497D"/>
                </a:solidFill>
                <a:latin typeface="Arial" panose="020B0604020202020204" pitchFamily="34" charset="0"/>
                <a:ea typeface="Calibri"/>
                <a:cs typeface="Arial" panose="020B0604020202020204" pitchFamily="34" charset="0"/>
              </a:rPr>
              <a:t>sign </a:t>
            </a:r>
            <a:r>
              <a:rPr lang="en-US" sz="1800" dirty="0">
                <a:solidFill>
                  <a:srgbClr val="1F497D"/>
                </a:solidFill>
                <a:latin typeface="Arial" panose="020B0604020202020204" pitchFamily="34" charset="0"/>
                <a:ea typeface="Calibri"/>
                <a:cs typeface="Arial" panose="020B0604020202020204" pitchFamily="34" charset="0"/>
              </a:rPr>
              <a:t>a new Data Use Agreement before receiving any additional CHIA data, whether for a previously approved or </a:t>
            </a:r>
            <a:r>
              <a:rPr lang="en-US" sz="1800" dirty="0" smtClean="0">
                <a:solidFill>
                  <a:srgbClr val="1F497D"/>
                </a:solidFill>
                <a:latin typeface="Arial" panose="020B0604020202020204" pitchFamily="34" charset="0"/>
                <a:ea typeface="Calibri"/>
                <a:cs typeface="Arial" panose="020B0604020202020204" pitchFamily="34" charset="0"/>
              </a:rPr>
              <a:t>a new </a:t>
            </a:r>
            <a:r>
              <a:rPr lang="en-US" sz="1800" dirty="0">
                <a:solidFill>
                  <a:srgbClr val="1F497D"/>
                </a:solidFill>
                <a:latin typeface="Arial" panose="020B0604020202020204" pitchFamily="34" charset="0"/>
                <a:ea typeface="Calibri"/>
                <a:cs typeface="Arial" panose="020B0604020202020204" pitchFamily="34" charset="0"/>
              </a:rPr>
              <a:t>project.  Any </a:t>
            </a:r>
            <a:r>
              <a:rPr lang="en-US" sz="1800" dirty="0" smtClean="0">
                <a:solidFill>
                  <a:srgbClr val="1F497D"/>
                </a:solidFill>
                <a:latin typeface="Arial" panose="020B0604020202020204" pitchFamily="34" charset="0"/>
                <a:ea typeface="Calibri"/>
                <a:cs typeface="Arial" panose="020B0604020202020204" pitchFamily="34" charset="0"/>
              </a:rPr>
              <a:t>previous </a:t>
            </a:r>
            <a:r>
              <a:rPr lang="en-US" sz="1800" dirty="0">
                <a:solidFill>
                  <a:srgbClr val="1F497D"/>
                </a:solidFill>
                <a:latin typeface="Arial" panose="020B0604020202020204" pitchFamily="34" charset="0"/>
                <a:ea typeface="Calibri"/>
                <a:cs typeface="Arial" panose="020B0604020202020204" pitchFamily="34" charset="0"/>
              </a:rPr>
              <a:t>Data Use </a:t>
            </a:r>
            <a:r>
              <a:rPr lang="en-US" sz="1800" dirty="0" smtClean="0">
                <a:solidFill>
                  <a:srgbClr val="1F497D"/>
                </a:solidFill>
                <a:latin typeface="Arial" panose="020B0604020202020204" pitchFamily="34" charset="0"/>
                <a:ea typeface="Calibri"/>
                <a:cs typeface="Arial" panose="020B0604020202020204" pitchFamily="34" charset="0"/>
              </a:rPr>
              <a:t>Agreement(s) </a:t>
            </a:r>
            <a:r>
              <a:rPr lang="en-US" sz="1800" dirty="0">
                <a:solidFill>
                  <a:srgbClr val="1F497D"/>
                </a:solidFill>
                <a:latin typeface="Arial" panose="020B0604020202020204" pitchFamily="34" charset="0"/>
                <a:ea typeface="Calibri"/>
                <a:cs typeface="Arial" panose="020B0604020202020204" pitchFamily="34" charset="0"/>
              </a:rPr>
              <a:t>would be superseded by the new agreement, and those agreements will be incorporated into the new DUA by reference.</a:t>
            </a:r>
            <a:endParaRPr lang="en-US" sz="1800" dirty="0">
              <a:latin typeface="Arial" panose="020B0604020202020204" pitchFamily="34" charset="0"/>
              <a:ea typeface="Calibri"/>
              <a:cs typeface="Arial" panose="020B0604020202020204" pitchFamily="34" charset="0"/>
            </a:endParaRPr>
          </a:p>
          <a:p>
            <a:pPr marL="742950" marR="0" lvl="1" indent="-285750" algn="l">
              <a:spcBef>
                <a:spcPts val="0"/>
              </a:spcBef>
              <a:spcAft>
                <a:spcPts val="0"/>
              </a:spcAft>
              <a:buFont typeface="Wingdings" panose="05000000000000000000" pitchFamily="2" charset="2"/>
              <a:buChar char="§"/>
            </a:pPr>
            <a:r>
              <a:rPr lang="en-US" sz="1800" dirty="0">
                <a:solidFill>
                  <a:srgbClr val="1F497D"/>
                </a:solidFill>
                <a:latin typeface="Arial" panose="020B0604020202020204" pitchFamily="34" charset="0"/>
                <a:ea typeface="Calibri"/>
                <a:cs typeface="Arial" panose="020B0604020202020204" pitchFamily="34" charset="0"/>
              </a:rPr>
              <a:t>Data Management Plans will no longer be an exhibit to the </a:t>
            </a:r>
            <a:r>
              <a:rPr lang="en-US" sz="1800" dirty="0" smtClean="0">
                <a:solidFill>
                  <a:srgbClr val="1F497D"/>
                </a:solidFill>
                <a:latin typeface="Arial" panose="020B0604020202020204" pitchFamily="34" charset="0"/>
                <a:ea typeface="Calibri"/>
                <a:cs typeface="Arial" panose="020B0604020202020204" pitchFamily="34" charset="0"/>
              </a:rPr>
              <a:t>DUA, </a:t>
            </a:r>
            <a:r>
              <a:rPr lang="en-US" sz="1800" dirty="0">
                <a:solidFill>
                  <a:srgbClr val="1F497D"/>
                </a:solidFill>
                <a:latin typeface="Arial" panose="020B0604020202020204" pitchFamily="34" charset="0"/>
                <a:ea typeface="Calibri"/>
                <a:cs typeface="Arial" panose="020B0604020202020204" pitchFamily="34" charset="0"/>
              </a:rPr>
              <a:t>but rather be an attachment to the Application.</a:t>
            </a:r>
            <a:endParaRPr lang="en-US" sz="1800" dirty="0">
              <a:latin typeface="Arial" panose="020B0604020202020204" pitchFamily="34" charset="0"/>
              <a:ea typeface="Calibri"/>
              <a:cs typeface="Arial" panose="020B0604020202020204" pitchFamily="34" charset="0"/>
            </a:endParaRPr>
          </a:p>
          <a:p>
            <a:endParaRPr lang="en-US" dirty="0"/>
          </a:p>
        </p:txBody>
      </p:sp>
    </p:spTree>
    <p:extLst>
      <p:ext uri="{BB962C8B-B14F-4D97-AF65-F5344CB8AC3E}">
        <p14:creationId xmlns:p14="http://schemas.microsoft.com/office/powerpoint/2010/main" val="1361170074"/>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19689</TotalTime>
  <Words>903</Words>
  <Application>Microsoft Office PowerPoint</Application>
  <PresentationFormat>On-screen Show (4:3)</PresentationFormat>
  <Paragraphs>133</Paragraphs>
  <Slides>15</Slides>
  <Notes>14</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content option A</vt:lpstr>
      <vt:lpstr>HIT January 2014</vt:lpstr>
      <vt:lpstr>1_content option A</vt:lpstr>
      <vt:lpstr>Office Theme</vt:lpstr>
      <vt:lpstr>MA Center for Health Information &amp; Analysis  Case Mix User Workgroup</vt:lpstr>
      <vt:lpstr>Agenda</vt:lpstr>
      <vt:lpstr>Case Mix FY15 Release Update</vt:lpstr>
      <vt:lpstr>Administrative Bulletin 16-14</vt:lpstr>
      <vt:lpstr>Revised Data Release Process</vt:lpstr>
      <vt:lpstr>Revised Data Release Process</vt:lpstr>
      <vt:lpstr>Revised Non-Gov’t Application Forms</vt:lpstr>
      <vt:lpstr>Revised Non-Gov’t Application Forms</vt:lpstr>
      <vt:lpstr>Revised Data Use Agreement</vt:lpstr>
      <vt:lpstr> QUESTIONS?</vt:lpstr>
      <vt:lpstr>QUESTIONS SUBMITTED BY USERS</vt:lpstr>
      <vt:lpstr>Question:  I need to analyze patients discharged from inpatient care who later have repeat ED Visits and wanted to know the content, quality and completeness of the ED Encrypted Social Security Number (SSN)? </vt:lpstr>
      <vt:lpstr>Question: What is Contained in the ED Site Summary? </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user</cp:lastModifiedBy>
  <cp:revision>415</cp:revision>
  <cp:lastPrinted>2017-01-24T19:36:21Z</cp:lastPrinted>
  <dcterms:created xsi:type="dcterms:W3CDTF">2014-04-22T00:14:56Z</dcterms:created>
  <dcterms:modified xsi:type="dcterms:W3CDTF">2017-01-24T20:55:33Z</dcterms:modified>
</cp:coreProperties>
</file>