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3"/>
  </p:notesMasterIdLst>
  <p:handoutMasterIdLst>
    <p:handoutMasterId r:id="rId24"/>
  </p:handoutMasterIdLst>
  <p:sldIdLst>
    <p:sldId id="317" r:id="rId5"/>
    <p:sldId id="264" r:id="rId6"/>
    <p:sldId id="618" r:id="rId7"/>
    <p:sldId id="619" r:id="rId8"/>
    <p:sldId id="612" r:id="rId9"/>
    <p:sldId id="625" r:id="rId10"/>
    <p:sldId id="631" r:id="rId11"/>
    <p:sldId id="574" r:id="rId12"/>
    <p:sldId id="632" r:id="rId13"/>
    <p:sldId id="633" r:id="rId14"/>
    <p:sldId id="593" r:id="rId15"/>
    <p:sldId id="634" r:id="rId16"/>
    <p:sldId id="635" r:id="rId17"/>
    <p:sldId id="636" r:id="rId18"/>
    <p:sldId id="637" r:id="rId19"/>
    <p:sldId id="296" r:id="rId20"/>
    <p:sldId id="624" r:id="rId21"/>
    <p:sldId id="560" r:id="rId22"/>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0686" autoAdjust="0"/>
  </p:normalViewPr>
  <p:slideViewPr>
    <p:cSldViewPr snapToGrid="0" snapToObjects="1" showGuides="1">
      <p:cViewPr>
        <p:scale>
          <a:sx n="97" d="100"/>
          <a:sy n="97" d="100"/>
        </p:scale>
        <p:origin x="-2034" y="24"/>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solidFill>
                  <a:srgbClr val="0070C0"/>
                </a:solidFill>
              </a:rPr>
              <a:t>FY2015</a:t>
            </a:r>
            <a:r>
              <a:rPr lang="en-US" baseline="0" dirty="0" smtClean="0">
                <a:solidFill>
                  <a:srgbClr val="0070C0"/>
                </a:solidFill>
              </a:rPr>
              <a:t> Inpatient Hospital Discharge Percent Completeness of Valid </a:t>
            </a:r>
            <a:r>
              <a:rPr lang="en-US" baseline="0" dirty="0" smtClean="0">
                <a:solidFill>
                  <a:srgbClr val="0070C0"/>
                </a:solidFill>
              </a:rPr>
              <a:t>UHIN</a:t>
            </a:r>
            <a:endParaRPr lang="en-US" dirty="0">
              <a:solidFill>
                <a:srgbClr val="0070C0"/>
              </a:solidFill>
            </a:endParaRPr>
          </a:p>
        </c:rich>
      </c:tx>
      <c:layout>
        <c:manualLayout>
          <c:xMode val="edge"/>
          <c:yMode val="edge"/>
          <c:x val="0.18318933428775949"/>
          <c:y val="3.6432789651293589E-2"/>
        </c:manualLayout>
      </c:layout>
      <c:overlay val="0"/>
      <c:spPr>
        <a:solidFill>
          <a:schemeClr val="bg1"/>
        </a:solidFill>
      </c:spPr>
    </c:title>
    <c:autoTitleDeleted val="0"/>
    <c:plotArea>
      <c:layout/>
      <c:barChart>
        <c:barDir val="col"/>
        <c:grouping val="clustered"/>
        <c:varyColors val="0"/>
        <c:ser>
          <c:idx val="0"/>
          <c:order val="0"/>
          <c:tx>
            <c:strRef>
              <c:f>Sheet1!$B$1</c:f>
              <c:strCache>
                <c:ptCount val="1"/>
                <c:pt idx="0">
                  <c:v>Percent</c:v>
                </c:pt>
              </c:strCache>
            </c:strRef>
          </c:tx>
          <c:invertIfNegative val="0"/>
          <c:cat>
            <c:strRef>
              <c:f>Sheet1!$A$2:$A$78</c:f>
              <c:strCache>
                <c:ptCount val="77"/>
                <c:pt idx="0">
                  <c:v>NORCAP Lodge</c:v>
                </c:pt>
                <c:pt idx="1">
                  <c:v>Merrimack Valley</c:v>
                </c:pt>
                <c:pt idx="2">
                  <c:v>Holyoke</c:v>
                </c:pt>
                <c:pt idx="3">
                  <c:v>Athol</c:v>
                </c:pt>
                <c:pt idx="4">
                  <c:v>Sturdy</c:v>
                </c:pt>
                <c:pt idx="5">
                  <c:v>Tobey</c:v>
                </c:pt>
                <c:pt idx="6">
                  <c:v>Mercy</c:v>
                </c:pt>
                <c:pt idx="7">
                  <c:v>Morton</c:v>
                </c:pt>
                <c:pt idx="8">
                  <c:v>Quincy</c:v>
                </c:pt>
                <c:pt idx="9">
                  <c:v>Baystate Franklin</c:v>
                </c:pt>
                <c:pt idx="10">
                  <c:v>Baystate Mary Lane</c:v>
                </c:pt>
                <c:pt idx="11">
                  <c:v>St.  Anne's </c:v>
                </c:pt>
                <c:pt idx="12">
                  <c:v>Wing</c:v>
                </c:pt>
                <c:pt idx="13">
                  <c:v>Providence Behavioral</c:v>
                </c:pt>
                <c:pt idx="14">
                  <c:v>Noble</c:v>
                </c:pt>
                <c:pt idx="15">
                  <c:v>Falmouth</c:v>
                </c:pt>
                <c:pt idx="16">
                  <c:v>Addison Gilbert</c:v>
                </c:pt>
                <c:pt idx="17">
                  <c:v>Jordan</c:v>
                </c:pt>
                <c:pt idx="18">
                  <c:v>Harrington</c:v>
                </c:pt>
                <c:pt idx="19">
                  <c:v>Cape Cod</c:v>
                </c:pt>
                <c:pt idx="20">
                  <c:v>Holy Family</c:v>
                </c:pt>
                <c:pt idx="21">
                  <c:v>Charlton</c:v>
                </c:pt>
                <c:pt idx="22">
                  <c:v>Cooley Dickinson</c:v>
                </c:pt>
                <c:pt idx="23">
                  <c:v>Saints Medical</c:v>
                </c:pt>
                <c:pt idx="24">
                  <c:v>Carney</c:v>
                </c:pt>
                <c:pt idx="25">
                  <c:v>Faulkner</c:v>
                </c:pt>
                <c:pt idx="26">
                  <c:v>Lawrence Memorial</c:v>
                </c:pt>
                <c:pt idx="27">
                  <c:v>Lahey Clinic</c:v>
                </c:pt>
                <c:pt idx="28">
                  <c:v>Nashoba Valley</c:v>
                </c:pt>
                <c:pt idx="29">
                  <c:v>Heywood</c:v>
                </c:pt>
                <c:pt idx="30">
                  <c:v>St. Luke's</c:v>
                </c:pt>
                <c:pt idx="31">
                  <c:v>Melrose-Wakefield</c:v>
                </c:pt>
                <c:pt idx="32">
                  <c:v>Beth Israel Needham</c:v>
                </c:pt>
                <c:pt idx="33">
                  <c:v>Clinton</c:v>
                </c:pt>
                <c:pt idx="34">
                  <c:v>Martha's Vineyard</c:v>
                </c:pt>
                <c:pt idx="35">
                  <c:v>Berkshire </c:v>
                </c:pt>
                <c:pt idx="36">
                  <c:v>South Shore</c:v>
                </c:pt>
                <c:pt idx="37">
                  <c:v>Brockton Hospital</c:v>
                </c:pt>
                <c:pt idx="38">
                  <c:v>Good Samaritan</c:v>
                </c:pt>
                <c:pt idx="39">
                  <c:v>Fairview</c:v>
                </c:pt>
                <c:pt idx="40">
                  <c:v>St. Vincent</c:v>
                </c:pt>
                <c:pt idx="41">
                  <c:v>Norwood</c:v>
                </c:pt>
                <c:pt idx="42">
                  <c:v>Milford Regional</c:v>
                </c:pt>
                <c:pt idx="43">
                  <c:v>Brigham's</c:v>
                </c:pt>
                <c:pt idx="44">
                  <c:v>Whidden</c:v>
                </c:pt>
                <c:pt idx="45">
                  <c:v>Newton-Wellesley </c:v>
                </c:pt>
                <c:pt idx="46">
                  <c:v>Dana-Farber</c:v>
                </c:pt>
                <c:pt idx="47">
                  <c:v>St. Elizabeth's </c:v>
                </c:pt>
                <c:pt idx="48">
                  <c:v>Beverly</c:v>
                </c:pt>
                <c:pt idx="49">
                  <c:v>MetroWest Leonard Morse</c:v>
                </c:pt>
                <c:pt idx="50">
                  <c:v>Mount Auburn </c:v>
                </c:pt>
                <c:pt idx="51">
                  <c:v>Lahey  Burlington</c:v>
                </c:pt>
                <c:pt idx="52">
                  <c:v>Baystate Med</c:v>
                </c:pt>
                <c:pt idx="53">
                  <c:v>Lowell General</c:v>
                </c:pt>
                <c:pt idx="54">
                  <c:v>Winchester</c:v>
                </c:pt>
                <c:pt idx="55">
                  <c:v>Anna Jaques</c:v>
                </c:pt>
                <c:pt idx="56">
                  <c:v>MGH</c:v>
                </c:pt>
                <c:pt idx="57">
                  <c:v>Union</c:v>
                </c:pt>
                <c:pt idx="58">
                  <c:v>Marlborough</c:v>
                </c:pt>
                <c:pt idx="59">
                  <c:v>Lawrence General</c:v>
                </c:pt>
                <c:pt idx="60">
                  <c:v>Salem</c:v>
                </c:pt>
                <c:pt idx="61">
                  <c:v>MetroWest Framingham</c:v>
                </c:pt>
                <c:pt idx="62">
                  <c:v>Nantucket Cottage</c:v>
                </c:pt>
                <c:pt idx="63">
                  <c:v>Beth Israel </c:v>
                </c:pt>
                <c:pt idx="64">
                  <c:v>UMass Memorial</c:v>
                </c:pt>
                <c:pt idx="65">
                  <c:v>Milton </c:v>
                </c:pt>
                <c:pt idx="66">
                  <c:v>UMass University </c:v>
                </c:pt>
                <c:pt idx="67">
                  <c:v>BMC</c:v>
                </c:pt>
                <c:pt idx="68">
                  <c:v>Health Alliance</c:v>
                </c:pt>
                <c:pt idx="69">
                  <c:v>Emerson</c:v>
                </c:pt>
                <c:pt idx="70">
                  <c:v>Cambridge</c:v>
                </c:pt>
                <c:pt idx="71">
                  <c:v>Tufts</c:v>
                </c:pt>
                <c:pt idx="72">
                  <c:v>Mass Eye &amp; Ear</c:v>
                </c:pt>
                <c:pt idx="73">
                  <c:v>Shriners Boston</c:v>
                </c:pt>
                <c:pt idx="74">
                  <c:v>New England Baptist</c:v>
                </c:pt>
                <c:pt idx="75">
                  <c:v>Shriners Springfield</c:v>
                </c:pt>
                <c:pt idx="76">
                  <c:v>Children's</c:v>
                </c:pt>
              </c:strCache>
            </c:strRef>
          </c:cat>
          <c:val>
            <c:numRef>
              <c:f>Sheet1!$B$2:$B$78</c:f>
              <c:numCache>
                <c:formatCode>0.0%</c:formatCode>
                <c:ptCount val="77"/>
                <c:pt idx="0">
                  <c:v>6.8823124569855469E-4</c:v>
                </c:pt>
                <c:pt idx="1">
                  <c:v>9.9469496021220155E-3</c:v>
                </c:pt>
                <c:pt idx="2">
                  <c:v>1.0305676855895196E-2</c:v>
                </c:pt>
                <c:pt idx="3">
                  <c:v>1.155115511551155E-2</c:v>
                </c:pt>
                <c:pt idx="4">
                  <c:v>1.2162876784769964E-2</c:v>
                </c:pt>
                <c:pt idx="5">
                  <c:v>1.2401352874859075E-2</c:v>
                </c:pt>
                <c:pt idx="6">
                  <c:v>1.3871924620485081E-2</c:v>
                </c:pt>
                <c:pt idx="7">
                  <c:v>1.5090543259557344E-2</c:v>
                </c:pt>
                <c:pt idx="8">
                  <c:v>1.542111506524318E-2</c:v>
                </c:pt>
                <c:pt idx="9">
                  <c:v>1.5433320142461416E-2</c:v>
                </c:pt>
                <c:pt idx="10">
                  <c:v>1.6985138004246284E-2</c:v>
                </c:pt>
                <c:pt idx="11">
                  <c:v>1.8771726535341832E-2</c:v>
                </c:pt>
                <c:pt idx="12">
                  <c:v>1.9163763066202089E-2</c:v>
                </c:pt>
                <c:pt idx="13">
                  <c:v>1.9445051343674895E-2</c:v>
                </c:pt>
                <c:pt idx="14">
                  <c:v>2.0909392631928311E-2</c:v>
                </c:pt>
                <c:pt idx="15">
                  <c:v>2.1573604060913704E-2</c:v>
                </c:pt>
                <c:pt idx="16">
                  <c:v>2.1832191780821918E-2</c:v>
                </c:pt>
                <c:pt idx="17">
                  <c:v>2.4205030849549121E-2</c:v>
                </c:pt>
                <c:pt idx="18">
                  <c:v>2.7836753951403632E-2</c:v>
                </c:pt>
                <c:pt idx="19">
                  <c:v>3.0312053358742257E-2</c:v>
                </c:pt>
                <c:pt idx="20">
                  <c:v>3.0523255813953487E-2</c:v>
                </c:pt>
                <c:pt idx="21">
                  <c:v>3.0691336417052132E-2</c:v>
                </c:pt>
                <c:pt idx="22">
                  <c:v>3.3116413593637019E-2</c:v>
                </c:pt>
                <c:pt idx="23">
                  <c:v>4.0040292117854447E-2</c:v>
                </c:pt>
                <c:pt idx="24">
                  <c:v>4.0077989601386484E-2</c:v>
                </c:pt>
                <c:pt idx="25">
                  <c:v>4.0275569687334395E-2</c:v>
                </c:pt>
                <c:pt idx="26">
                  <c:v>4.1998551774076756E-2</c:v>
                </c:pt>
                <c:pt idx="27">
                  <c:v>4.3560606060606064E-2</c:v>
                </c:pt>
                <c:pt idx="28">
                  <c:v>4.58984375E-2</c:v>
                </c:pt>
                <c:pt idx="29">
                  <c:v>4.5928600080224626E-2</c:v>
                </c:pt>
                <c:pt idx="30">
                  <c:v>4.7009016934242358E-2</c:v>
                </c:pt>
                <c:pt idx="31">
                  <c:v>4.7987442538401169E-2</c:v>
                </c:pt>
                <c:pt idx="32">
                  <c:v>4.9477984566500224E-2</c:v>
                </c:pt>
                <c:pt idx="33">
                  <c:v>4.9943246311010214E-2</c:v>
                </c:pt>
                <c:pt idx="34">
                  <c:v>5.0547598989048023E-2</c:v>
                </c:pt>
                <c:pt idx="35">
                  <c:v>5.2187769736405286E-2</c:v>
                </c:pt>
                <c:pt idx="36">
                  <c:v>5.3495512517713749E-2</c:v>
                </c:pt>
                <c:pt idx="37">
                  <c:v>5.3695103071783587E-2</c:v>
                </c:pt>
                <c:pt idx="38">
                  <c:v>5.5209630552096309E-2</c:v>
                </c:pt>
                <c:pt idx="39">
                  <c:v>5.6842105263157895E-2</c:v>
                </c:pt>
                <c:pt idx="40">
                  <c:v>5.8169901172615085E-2</c:v>
                </c:pt>
                <c:pt idx="41">
                  <c:v>5.8633627083151556E-2</c:v>
                </c:pt>
                <c:pt idx="42">
                  <c:v>5.9680777238029149E-2</c:v>
                </c:pt>
                <c:pt idx="43">
                  <c:v>6.7227631173179439E-2</c:v>
                </c:pt>
                <c:pt idx="44">
                  <c:v>6.8192115994562749E-2</c:v>
                </c:pt>
                <c:pt idx="45">
                  <c:v>7.1493121799377446E-2</c:v>
                </c:pt>
                <c:pt idx="46">
                  <c:v>7.1832122679580307E-2</c:v>
                </c:pt>
                <c:pt idx="47">
                  <c:v>7.4836084105810538E-2</c:v>
                </c:pt>
                <c:pt idx="48">
                  <c:v>8.048300441512847E-2</c:v>
                </c:pt>
                <c:pt idx="49">
                  <c:v>8.4844559585492224E-2</c:v>
                </c:pt>
                <c:pt idx="50">
                  <c:v>8.5079093629756311E-2</c:v>
                </c:pt>
                <c:pt idx="51">
                  <c:v>8.8169952790891418E-2</c:v>
                </c:pt>
                <c:pt idx="52">
                  <c:v>9.5242778119237856E-2</c:v>
                </c:pt>
                <c:pt idx="53">
                  <c:v>9.635532768613464E-2</c:v>
                </c:pt>
                <c:pt idx="54">
                  <c:v>9.8088570754345947E-2</c:v>
                </c:pt>
                <c:pt idx="55">
                  <c:v>0.10494505494505495</c:v>
                </c:pt>
                <c:pt idx="56">
                  <c:v>0.11399620012666245</c:v>
                </c:pt>
                <c:pt idx="57">
                  <c:v>0.11446988219604357</c:v>
                </c:pt>
                <c:pt idx="58">
                  <c:v>0.1273126371903418</c:v>
                </c:pt>
                <c:pt idx="59">
                  <c:v>0.13739643999671888</c:v>
                </c:pt>
                <c:pt idx="60">
                  <c:v>0.13962884338834486</c:v>
                </c:pt>
                <c:pt idx="61">
                  <c:v>0.14343094065820161</c:v>
                </c:pt>
                <c:pt idx="62">
                  <c:v>0.15</c:v>
                </c:pt>
                <c:pt idx="63">
                  <c:v>0.15119086957626904</c:v>
                </c:pt>
                <c:pt idx="64">
                  <c:v>0.1568768702205475</c:v>
                </c:pt>
                <c:pt idx="65">
                  <c:v>0.16365614798694234</c:v>
                </c:pt>
                <c:pt idx="66">
                  <c:v>0.16587267215244694</c:v>
                </c:pt>
                <c:pt idx="67">
                  <c:v>0.18021978021978022</c:v>
                </c:pt>
                <c:pt idx="68">
                  <c:v>0.18737380535738324</c:v>
                </c:pt>
                <c:pt idx="69">
                  <c:v>0.19051051051051052</c:v>
                </c:pt>
                <c:pt idx="70">
                  <c:v>0.2232672551005643</c:v>
                </c:pt>
                <c:pt idx="71">
                  <c:v>0.28653913449200979</c:v>
                </c:pt>
                <c:pt idx="72">
                  <c:v>0.49259547934528447</c:v>
                </c:pt>
                <c:pt idx="73">
                  <c:v>0.5544554455445545</c:v>
                </c:pt>
                <c:pt idx="74">
                  <c:v>0.56145526057030481</c:v>
                </c:pt>
                <c:pt idx="75">
                  <c:v>0.60220994475138123</c:v>
                </c:pt>
                <c:pt idx="76">
                  <c:v>0.73763070645243556</c:v>
                </c:pt>
              </c:numCache>
            </c:numRef>
          </c:val>
        </c:ser>
        <c:dLbls>
          <c:showLegendKey val="0"/>
          <c:showVal val="0"/>
          <c:showCatName val="0"/>
          <c:showSerName val="0"/>
          <c:showPercent val="0"/>
          <c:showBubbleSize val="0"/>
        </c:dLbls>
        <c:gapWidth val="150"/>
        <c:axId val="198835712"/>
        <c:axId val="39251328"/>
      </c:barChart>
      <c:catAx>
        <c:axId val="198835712"/>
        <c:scaling>
          <c:orientation val="minMax"/>
        </c:scaling>
        <c:delete val="0"/>
        <c:axPos val="b"/>
        <c:majorTickMark val="out"/>
        <c:minorTickMark val="none"/>
        <c:tickLblPos val="nextTo"/>
        <c:txPr>
          <a:bodyPr/>
          <a:lstStyle/>
          <a:p>
            <a:pPr>
              <a:defRPr sz="800" baseline="0"/>
            </a:pPr>
            <a:endParaRPr lang="en-US"/>
          </a:p>
        </c:txPr>
        <c:crossAx val="39251328"/>
        <c:crosses val="autoZero"/>
        <c:auto val="1"/>
        <c:lblAlgn val="ctr"/>
        <c:lblOffset val="100"/>
        <c:noMultiLvlLbl val="0"/>
      </c:catAx>
      <c:valAx>
        <c:axId val="39251328"/>
        <c:scaling>
          <c:orientation val="minMax"/>
        </c:scaling>
        <c:delete val="0"/>
        <c:axPos val="l"/>
        <c:majorGridlines/>
        <c:numFmt formatCode="0%" sourceLinked="0"/>
        <c:majorTickMark val="out"/>
        <c:minorTickMark val="none"/>
        <c:tickLblPos val="nextTo"/>
        <c:txPr>
          <a:bodyPr/>
          <a:lstStyle/>
          <a:p>
            <a:pPr>
              <a:defRPr sz="1600" baseline="0"/>
            </a:pPr>
            <a:endParaRPr lang="en-US"/>
          </a:p>
        </c:txPr>
        <c:crossAx val="198835712"/>
        <c:crosses val="autoZero"/>
        <c:crossBetween val="between"/>
      </c:valAx>
    </c:plotArea>
    <c:plotVisOnly val="1"/>
    <c:dispBlanksAs val="gap"/>
    <c:showDLblsOverMax val="0"/>
  </c:chart>
  <c:spPr>
    <a:ln>
      <a:solidFill>
        <a:schemeClr val="accent1">
          <a:shade val="50000"/>
        </a:schemeClr>
      </a:solid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800" dirty="0" smtClean="0">
                <a:solidFill>
                  <a:srgbClr val="0070C0"/>
                </a:solidFill>
              </a:rPr>
              <a:t>FY2015</a:t>
            </a:r>
            <a:r>
              <a:rPr lang="en-US" sz="1800" baseline="0" dirty="0" smtClean="0">
                <a:solidFill>
                  <a:srgbClr val="0070C0"/>
                </a:solidFill>
              </a:rPr>
              <a:t> Race 1 Comparison of Percent Missing and </a:t>
            </a:r>
            <a:r>
              <a:rPr lang="en-US" sz="1800" baseline="0" dirty="0" smtClean="0">
                <a:solidFill>
                  <a:srgbClr val="0070C0"/>
                </a:solidFill>
              </a:rPr>
              <a:t>UHIN </a:t>
            </a:r>
            <a:r>
              <a:rPr lang="en-US" sz="1800" baseline="0" dirty="0" smtClean="0">
                <a:solidFill>
                  <a:srgbClr val="0070C0"/>
                </a:solidFill>
              </a:rPr>
              <a:t>Error</a:t>
            </a:r>
            <a:endParaRPr lang="en-US" sz="1800" dirty="0">
              <a:solidFill>
                <a:srgbClr val="0070C0"/>
              </a:solidFill>
            </a:endParaRPr>
          </a:p>
        </c:rich>
      </c:tx>
      <c:layout>
        <c:manualLayout>
          <c:xMode val="edge"/>
          <c:yMode val="edge"/>
          <c:x val="0.14203962004749407"/>
          <c:y val="4.6511627906976744E-2"/>
        </c:manualLayout>
      </c:layout>
      <c:overlay val="0"/>
    </c:title>
    <c:autoTitleDeleted val="0"/>
    <c:plotArea>
      <c:layout/>
      <c:barChart>
        <c:barDir val="col"/>
        <c:grouping val="clustered"/>
        <c:varyColors val="0"/>
        <c:ser>
          <c:idx val="0"/>
          <c:order val="0"/>
          <c:tx>
            <c:strRef>
              <c:f>Sheet1!$B$1</c:f>
              <c:strCache>
                <c:ptCount val="1"/>
                <c:pt idx="0">
                  <c:v>UHIN Error</c:v>
                </c:pt>
              </c:strCache>
            </c:strRef>
          </c:tx>
          <c:invertIfNegative val="0"/>
          <c:dLbls>
            <c:txPr>
              <a:bodyPr/>
              <a:lstStyle/>
              <a:p>
                <a:pPr>
                  <a:defRPr sz="1600" b="1" i="0" baseline="0"/>
                </a:pPr>
                <a:endParaRPr lang="en-US"/>
              </a:p>
            </c:txPr>
            <c:dLblPos val="inEnd"/>
            <c:showLegendKey val="0"/>
            <c:showVal val="1"/>
            <c:showCatName val="0"/>
            <c:showSerName val="0"/>
            <c:showPercent val="0"/>
            <c:showBubbleSize val="0"/>
            <c:showLeaderLines val="0"/>
          </c:dLbls>
          <c:cat>
            <c:strRef>
              <c:f>Sheet1!$A$2:$A$8</c:f>
              <c:strCache>
                <c:ptCount val="7"/>
                <c:pt idx="0">
                  <c:v>R1 (AI/AN)</c:v>
                </c:pt>
                <c:pt idx="1">
                  <c:v>R2 (Asian)</c:v>
                </c:pt>
                <c:pt idx="2">
                  <c:v>R3 (Black)</c:v>
                </c:pt>
                <c:pt idx="3">
                  <c:v>R4 (NH/OPI)</c:v>
                </c:pt>
                <c:pt idx="4">
                  <c:v>R5 (White)</c:v>
                </c:pt>
                <c:pt idx="5">
                  <c:v>R9 (Other Race)</c:v>
                </c:pt>
                <c:pt idx="6">
                  <c:v>Unknown</c:v>
                </c:pt>
              </c:strCache>
            </c:strRef>
          </c:cat>
          <c:val>
            <c:numRef>
              <c:f>Sheet1!$B$2:$B$8</c:f>
              <c:numCache>
                <c:formatCode>0.00%</c:formatCode>
                <c:ptCount val="7"/>
                <c:pt idx="0">
                  <c:v>7.7799999999999994E-2</c:v>
                </c:pt>
                <c:pt idx="1">
                  <c:v>0.2218</c:v>
                </c:pt>
                <c:pt idx="2">
                  <c:v>0.12909999999999999</c:v>
                </c:pt>
                <c:pt idx="3">
                  <c:v>0.23649999999999999</c:v>
                </c:pt>
                <c:pt idx="4">
                  <c:v>8.43E-2</c:v>
                </c:pt>
                <c:pt idx="5">
                  <c:v>0.1545</c:v>
                </c:pt>
                <c:pt idx="6">
                  <c:v>0.3644</c:v>
                </c:pt>
              </c:numCache>
            </c:numRef>
          </c:val>
        </c:ser>
        <c:ser>
          <c:idx val="1"/>
          <c:order val="1"/>
          <c:tx>
            <c:strRef>
              <c:f>Sheet1!$C$1</c:f>
              <c:strCache>
                <c:ptCount val="1"/>
                <c:pt idx="0">
                  <c:v>Missing UHIN</c:v>
                </c:pt>
              </c:strCache>
            </c:strRef>
          </c:tx>
          <c:invertIfNegative val="0"/>
          <c:cat>
            <c:strRef>
              <c:f>Sheet1!$A$2:$A$8</c:f>
              <c:strCache>
                <c:ptCount val="7"/>
                <c:pt idx="0">
                  <c:v>R1 (AI/AN)</c:v>
                </c:pt>
                <c:pt idx="1">
                  <c:v>R2 (Asian)</c:v>
                </c:pt>
                <c:pt idx="2">
                  <c:v>R3 (Black)</c:v>
                </c:pt>
                <c:pt idx="3">
                  <c:v>R4 (NH/OPI)</c:v>
                </c:pt>
                <c:pt idx="4">
                  <c:v>R5 (White)</c:v>
                </c:pt>
                <c:pt idx="5">
                  <c:v>R9 (Other Race)</c:v>
                </c:pt>
                <c:pt idx="6">
                  <c:v>Unknown</c:v>
                </c:pt>
              </c:strCache>
            </c:strRef>
          </c:cat>
          <c:val>
            <c:numRef>
              <c:f>Sheet1!$C$2:$C$8</c:f>
              <c:numCache>
                <c:formatCode>0.00%</c:formatCode>
                <c:ptCount val="7"/>
                <c:pt idx="0">
                  <c:v>0.25180000000000002</c:v>
                </c:pt>
                <c:pt idx="1">
                  <c:v>0.1535</c:v>
                </c:pt>
                <c:pt idx="2">
                  <c:v>7.6200000000000004E-2</c:v>
                </c:pt>
                <c:pt idx="3">
                  <c:v>0.1976</c:v>
                </c:pt>
                <c:pt idx="4">
                  <c:v>5.1400000000000001E-2</c:v>
                </c:pt>
                <c:pt idx="5">
                  <c:v>0.1709</c:v>
                </c:pt>
                <c:pt idx="6">
                  <c:v>0.2077</c:v>
                </c:pt>
              </c:numCache>
            </c:numRef>
          </c:val>
        </c:ser>
        <c:dLbls>
          <c:showLegendKey val="0"/>
          <c:showVal val="0"/>
          <c:showCatName val="0"/>
          <c:showSerName val="0"/>
          <c:showPercent val="0"/>
          <c:showBubbleSize val="0"/>
        </c:dLbls>
        <c:gapWidth val="75"/>
        <c:overlap val="-25"/>
        <c:axId val="198834688"/>
        <c:axId val="201523776"/>
      </c:barChart>
      <c:catAx>
        <c:axId val="198834688"/>
        <c:scaling>
          <c:orientation val="minMax"/>
        </c:scaling>
        <c:delete val="0"/>
        <c:axPos val="b"/>
        <c:majorTickMark val="none"/>
        <c:minorTickMark val="none"/>
        <c:tickLblPos val="nextTo"/>
        <c:txPr>
          <a:bodyPr/>
          <a:lstStyle/>
          <a:p>
            <a:pPr>
              <a:defRPr sz="1200" baseline="0"/>
            </a:pPr>
            <a:endParaRPr lang="en-US"/>
          </a:p>
        </c:txPr>
        <c:crossAx val="201523776"/>
        <c:crosses val="autoZero"/>
        <c:auto val="1"/>
        <c:lblAlgn val="ctr"/>
        <c:lblOffset val="100"/>
        <c:noMultiLvlLbl val="0"/>
      </c:catAx>
      <c:valAx>
        <c:axId val="201523776"/>
        <c:scaling>
          <c:orientation val="minMax"/>
        </c:scaling>
        <c:delete val="0"/>
        <c:axPos val="l"/>
        <c:majorGridlines/>
        <c:numFmt formatCode="0%" sourceLinked="0"/>
        <c:majorTickMark val="none"/>
        <c:minorTickMark val="none"/>
        <c:tickLblPos val="nextTo"/>
        <c:spPr>
          <a:ln w="9525">
            <a:noFill/>
          </a:ln>
        </c:spPr>
        <c:txPr>
          <a:bodyPr/>
          <a:lstStyle/>
          <a:p>
            <a:pPr>
              <a:defRPr sz="1200" baseline="0"/>
            </a:pPr>
            <a:endParaRPr lang="en-US"/>
          </a:p>
        </c:txPr>
        <c:crossAx val="198834688"/>
        <c:crosses val="autoZero"/>
        <c:crossBetween val="between"/>
      </c:valAx>
    </c:plotArea>
    <c:legend>
      <c:legendPos val="b"/>
      <c:layout>
        <c:manualLayout>
          <c:xMode val="edge"/>
          <c:yMode val="edge"/>
          <c:x val="0.31417760279965007"/>
          <c:y val="0.2335069889519624"/>
          <c:w val="0.37481927259092612"/>
          <c:h val="0.10757828236586706"/>
        </c:manualLayout>
      </c:layout>
      <c:overlay val="0"/>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Valid UHIN</c:v>
                </c:pt>
              </c:strCache>
            </c:strRef>
          </c:tx>
          <c:invertIfNegative val="0"/>
          <c:cat>
            <c:numRef>
              <c:f>Sheet1!$A$2:$A$3</c:f>
              <c:numCache>
                <c:formatCode>General</c:formatCode>
                <c:ptCount val="2"/>
                <c:pt idx="0">
                  <c:v>2014</c:v>
                </c:pt>
                <c:pt idx="1">
                  <c:v>2015</c:v>
                </c:pt>
              </c:numCache>
            </c:numRef>
          </c:cat>
          <c:val>
            <c:numRef>
              <c:f>Sheet1!$B$2:$B$3</c:f>
              <c:numCache>
                <c:formatCode>0.00%</c:formatCode>
                <c:ptCount val="2"/>
                <c:pt idx="0">
                  <c:v>0.81730000000000003</c:v>
                </c:pt>
                <c:pt idx="1">
                  <c:v>0.81930000000000003</c:v>
                </c:pt>
              </c:numCache>
            </c:numRef>
          </c:val>
        </c:ser>
        <c:ser>
          <c:idx val="1"/>
          <c:order val="1"/>
          <c:tx>
            <c:strRef>
              <c:f>Sheet1!$C$1</c:f>
              <c:strCache>
                <c:ptCount val="1"/>
                <c:pt idx="0">
                  <c:v>UHIN Error</c:v>
                </c:pt>
              </c:strCache>
            </c:strRef>
          </c:tx>
          <c:invertIfNegative val="0"/>
          <c:cat>
            <c:numRef>
              <c:f>Sheet1!$A$2:$A$3</c:f>
              <c:numCache>
                <c:formatCode>General</c:formatCode>
                <c:ptCount val="2"/>
                <c:pt idx="0">
                  <c:v>2014</c:v>
                </c:pt>
                <c:pt idx="1">
                  <c:v>2015</c:v>
                </c:pt>
              </c:numCache>
            </c:numRef>
          </c:cat>
          <c:val>
            <c:numRef>
              <c:f>Sheet1!$C$2:$C$3</c:f>
              <c:numCache>
                <c:formatCode>0.00%</c:formatCode>
                <c:ptCount val="2"/>
                <c:pt idx="0">
                  <c:v>0.14949999999999999</c:v>
                </c:pt>
                <c:pt idx="1">
                  <c:v>0.1095</c:v>
                </c:pt>
              </c:numCache>
            </c:numRef>
          </c:val>
        </c:ser>
        <c:ser>
          <c:idx val="2"/>
          <c:order val="2"/>
          <c:tx>
            <c:strRef>
              <c:f>Sheet1!$D$1</c:f>
              <c:strCache>
                <c:ptCount val="1"/>
                <c:pt idx="0">
                  <c:v>Missing UHIN</c:v>
                </c:pt>
              </c:strCache>
            </c:strRef>
          </c:tx>
          <c:invertIfNegative val="0"/>
          <c:cat>
            <c:numRef>
              <c:f>Sheet1!$A$2:$A$3</c:f>
              <c:numCache>
                <c:formatCode>General</c:formatCode>
                <c:ptCount val="2"/>
                <c:pt idx="0">
                  <c:v>2014</c:v>
                </c:pt>
                <c:pt idx="1">
                  <c:v>2015</c:v>
                </c:pt>
              </c:numCache>
            </c:numRef>
          </c:cat>
          <c:val>
            <c:numRef>
              <c:f>Sheet1!$D$2:$D$3</c:f>
              <c:numCache>
                <c:formatCode>0.00%</c:formatCode>
                <c:ptCount val="2"/>
                <c:pt idx="0">
                  <c:v>3.2399999999999998E-2</c:v>
                </c:pt>
                <c:pt idx="1">
                  <c:v>7.0800000000000002E-2</c:v>
                </c:pt>
              </c:numCache>
            </c:numRef>
          </c:val>
        </c:ser>
        <c:ser>
          <c:idx val="3"/>
          <c:order val="3"/>
          <c:tx>
            <c:strRef>
              <c:f>Sheet1!$E$1</c:f>
              <c:strCache>
                <c:ptCount val="1"/>
                <c:pt idx="0">
                  <c:v>Invalid UHIN</c:v>
                </c:pt>
              </c:strCache>
            </c:strRef>
          </c:tx>
          <c:invertIfNegative val="0"/>
          <c:cat>
            <c:numRef>
              <c:f>Sheet1!$A$2:$A$3</c:f>
              <c:numCache>
                <c:formatCode>General</c:formatCode>
                <c:ptCount val="2"/>
                <c:pt idx="0">
                  <c:v>2014</c:v>
                </c:pt>
                <c:pt idx="1">
                  <c:v>2015</c:v>
                </c:pt>
              </c:numCache>
            </c:numRef>
          </c:cat>
          <c:val>
            <c:numRef>
              <c:f>Sheet1!$E$2:$E$3</c:f>
              <c:numCache>
                <c:formatCode>0.00%</c:formatCode>
                <c:ptCount val="2"/>
                <c:pt idx="0">
                  <c:v>2.9999999999999997E-4</c:v>
                </c:pt>
                <c:pt idx="1">
                  <c:v>2.0000000000000001E-4</c:v>
                </c:pt>
              </c:numCache>
            </c:numRef>
          </c:val>
        </c:ser>
        <c:dLbls>
          <c:dLblPos val="outEnd"/>
          <c:showLegendKey val="0"/>
          <c:showVal val="1"/>
          <c:showCatName val="0"/>
          <c:showSerName val="0"/>
          <c:showPercent val="0"/>
          <c:showBubbleSize val="0"/>
        </c:dLbls>
        <c:gapWidth val="150"/>
        <c:axId val="200151040"/>
        <c:axId val="201526656"/>
      </c:barChart>
      <c:catAx>
        <c:axId val="200151040"/>
        <c:scaling>
          <c:orientation val="minMax"/>
        </c:scaling>
        <c:delete val="0"/>
        <c:axPos val="b"/>
        <c:numFmt formatCode="General" sourceLinked="1"/>
        <c:majorTickMark val="out"/>
        <c:minorTickMark val="none"/>
        <c:tickLblPos val="nextTo"/>
        <c:crossAx val="201526656"/>
        <c:crosses val="autoZero"/>
        <c:auto val="1"/>
        <c:lblAlgn val="ctr"/>
        <c:lblOffset val="100"/>
        <c:noMultiLvlLbl val="0"/>
      </c:catAx>
      <c:valAx>
        <c:axId val="201526656"/>
        <c:scaling>
          <c:orientation val="minMax"/>
        </c:scaling>
        <c:delete val="0"/>
        <c:axPos val="l"/>
        <c:majorGridlines/>
        <c:numFmt formatCode="0%" sourceLinked="0"/>
        <c:majorTickMark val="out"/>
        <c:minorTickMark val="none"/>
        <c:tickLblPos val="nextTo"/>
        <c:crossAx val="200151040"/>
        <c:crosses val="autoZero"/>
        <c:crossBetween val="between"/>
      </c:valAx>
    </c:plotArea>
    <c:legend>
      <c:legendPos val="t"/>
      <c:layout/>
      <c:overlay val="0"/>
    </c:legend>
    <c:plotVisOnly val="1"/>
    <c:dispBlanksAs val="gap"/>
    <c:showDLblsOverMax val="0"/>
  </c:chart>
  <c:spPr>
    <a:ln>
      <a:solidFill>
        <a:schemeClr val="accent1">
          <a:shade val="50000"/>
        </a:schemeClr>
      </a:solidFill>
    </a:ln>
  </c:spPr>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7/25/2017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7/25/2017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18</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3386180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3961092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515518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8</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2072899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1183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74963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02360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79786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622720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39276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88022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058617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954665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79952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DF4150-1E83-40D0-B1EC-C6702FC5661A}" type="datetimeFigureOut">
              <a:rPr lang="en-US" smtClean="0">
                <a:solidFill>
                  <a:prstClr val="black">
                    <a:tint val="75000"/>
                  </a:prstClr>
                </a:solidFill>
              </a:rPr>
              <a:pPr/>
              <a:t>7/25/2017</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639AA809-9A4D-4C37-AD77-F5AA9DC351A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077377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ADDF4150-1E83-40D0-B1EC-C6702FC5661A}" type="datetimeFigureOut">
              <a:rPr lang="en-US" smtClean="0">
                <a:solidFill>
                  <a:prstClr val="black">
                    <a:tint val="75000"/>
                  </a:prstClr>
                </a:solidFill>
                <a:latin typeface="Calibri"/>
                <a:ea typeface="+mn-ea"/>
                <a:cs typeface="+mn-cs"/>
              </a:rPr>
              <a:pPr defTabSz="914400" fontAlgn="auto">
                <a:spcBef>
                  <a:spcPts val="0"/>
                </a:spcBef>
                <a:spcAft>
                  <a:spcPts val="0"/>
                </a:spcAft>
              </a:pPr>
              <a:t>7/25/2017</a:t>
            </a:fld>
            <a:endParaRPr lang="en-US" dirty="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dirty="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639AA809-9A4D-4C37-AD77-F5AA9DC351A4}"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351290125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hcup-us.ahrq.gov/reports/statbriefs/sb224-Patient-Characteristics-Opioid-Hospital-Stays-ED-Visits-by-State.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www.mass.gov/eohhs/docs/dph/regs/105cmr130.pdf"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hiamass.gov/ma-apcd-and-case-mix-user-workgroup-information/"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s://urldefense.proofpoint.com/v2/url?u=http-3A__r20.rs6.net_tn.jsp-3Ff-3D001AT7TTSQzuXPHfnwLWZBwfAlbJqr-2DvWqE-2DKYGdqUaf-2DNYLvJdiTj2hM1FitI4Huvp-2DyWb0iRTHz9tfy1-2DU84YMCYd0NHI2N8iXPtiYiChS4XkgWQQ4B03D8mjvk-5Fsb1Ao9fwm8RYuFp9MxvMXk73kTqonAZGlIGrxT2kj0ZLCyEzv7lA7urfVcwW-2DjW7nYnNFUVhm54Mkn6cWAOi9p5t-2DOH3HGRFXcW2GIT-2DovG7d14PL3-2DcpQ1Iu4g-3D-3D-26c-3Di3fZvnSpy-2DWv5JVSH22PsbI5pH3-5FhbQYF822C9KsolTL8DknjYuUfQ-3D-3D-26ch-3DYsE6Gp-2DGjuFKmxzmpRDq9cwNFcKiUXJoXqoJEqePz6zLBMma-5F22lLg-3D-3D&amp;d=DwMFaQ&amp;c=lDF7oMaPKXpkYvev9V-fVahWL0QWnGCCAfCDz1Bns_w&amp;r=Rq0u8vLqcuDE_vhDfQZcPOXGnQ2Ls6ytBvmGF0K0MEs&amp;m=0JfP5Z-XDPTYJa-gZT4v7zDOxNEZczR2Of9BAZ371vQ&amp;s=SUKzmgbJofkA2SfJk8Io-iC7rfsJ2VNCGzD0czG4ZzE&amp;e="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sciencedirect.com/science/article/pii/S2213076417300350" TargetMode="External"/><Relationship Id="rId2" Type="http://schemas.openxmlformats.org/officeDocument/2006/relationships/hyperlink" Target="https://link.springer.com/article/10.1007/s11606-017-4072-4" TargetMode="External"/><Relationship Id="rId1" Type="http://schemas.openxmlformats.org/officeDocument/2006/relationships/slideLayout" Target="../slideLayouts/slideLayout5.xml"/><Relationship Id="rId6" Type="http://schemas.openxmlformats.org/officeDocument/2006/relationships/hyperlink" Target="http://www.chiamass.gov/emergency-department-visits-after-inpatient-discharge" TargetMode="External"/><Relationship Id="rId5" Type="http://schemas.openxmlformats.org/officeDocument/2006/relationships/hyperlink" Target="http://jamanetwork.com/journals/jamapediatrics/article-abstract/2634361" TargetMode="External"/><Relationship Id="rId4" Type="http://schemas.openxmlformats.org/officeDocument/2006/relationships/hyperlink" Target="http://bmjopen.bmj.com/content/bmjopen/7/2/e012189.ful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Case Mix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July 25, </a:t>
            </a:r>
            <a:r>
              <a:rPr lang="en-US" sz="2400" dirty="0" smtClean="0">
                <a:latin typeface="Arial" panose="020B0604020202020204" pitchFamily="34" charset="0"/>
                <a:cs typeface="Arial" panose="020B0604020202020204" pitchFamily="34" charset="0"/>
              </a:rPr>
              <a:t>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8991600" cy="691299"/>
          </a:xfrm>
        </p:spPr>
        <p:txBody>
          <a:bodyPr>
            <a:normAutofit/>
          </a:bodyPr>
          <a:lstStyle/>
          <a:p>
            <a:r>
              <a:rPr lang="en-US" sz="2800" b="1" dirty="0" smtClean="0">
                <a:solidFill>
                  <a:srgbClr val="0070C0"/>
                </a:solidFill>
              </a:rPr>
              <a:t>New Papers and Reports Using CHIA Data (continued)</a:t>
            </a:r>
            <a:endParaRPr lang="en-US" sz="2800" b="1" dirty="0">
              <a:solidFill>
                <a:srgbClr val="0070C0"/>
              </a:solidFill>
            </a:endParaRPr>
          </a:p>
        </p:txBody>
      </p:sp>
      <p:sp>
        <p:nvSpPr>
          <p:cNvPr id="9" name="Rectangle 8"/>
          <p:cNvSpPr/>
          <p:nvPr/>
        </p:nvSpPr>
        <p:spPr>
          <a:xfrm>
            <a:off x="228600" y="457200"/>
            <a:ext cx="8001000" cy="338554"/>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Case Mix Data</a:t>
            </a:r>
            <a:r>
              <a:rPr lang="en-US" sz="1600" b="1" dirty="0" smtClean="0">
                <a:solidFill>
                  <a:prstClr val="black"/>
                </a:solidFill>
                <a:latin typeface="Calibri"/>
                <a:ea typeface="+mn-ea"/>
                <a:cs typeface="+mn-cs"/>
              </a:rPr>
              <a:t>  (Multi-State Comparison using AHRQ HCUP Data)</a:t>
            </a:r>
            <a:endParaRPr lang="en-US" sz="1600" b="1" dirty="0">
              <a:solidFill>
                <a:prstClr val="black"/>
              </a:solidFill>
              <a:latin typeface="Calibri"/>
              <a:ea typeface="+mn-ea"/>
              <a:cs typeface="+mn-cs"/>
            </a:endParaRPr>
          </a:p>
        </p:txBody>
      </p:sp>
      <p:sp>
        <p:nvSpPr>
          <p:cNvPr id="3" name="Rectangle 2"/>
          <p:cNvSpPr/>
          <p:nvPr/>
        </p:nvSpPr>
        <p:spPr>
          <a:xfrm>
            <a:off x="228600" y="762000"/>
            <a:ext cx="8915400" cy="830997"/>
          </a:xfrm>
          <a:prstGeom prst="rect">
            <a:avLst/>
          </a:prstGeom>
        </p:spPr>
        <p:txBody>
          <a:bodyPr wrap="square">
            <a:spAutoFit/>
          </a:bodyPr>
          <a:lstStyle/>
          <a:p>
            <a:pPr defTabSz="914400" fontAlgn="auto">
              <a:spcBef>
                <a:spcPts val="0"/>
              </a:spcBef>
              <a:spcAft>
                <a:spcPts val="0"/>
              </a:spcAft>
            </a:pPr>
            <a:r>
              <a:rPr lang="en-US" sz="1200" dirty="0" smtClean="0">
                <a:solidFill>
                  <a:prstClr val="black"/>
                </a:solidFill>
                <a:latin typeface="Calibri"/>
                <a:ea typeface="+mn-ea"/>
                <a:cs typeface="+mn-cs"/>
              </a:rPr>
              <a:t>Weiss AJ (IBM Watson Health), Bailey MK (IBM Watson Health), O'Malley L (IBM Watson Health), Barrett ML (M.L. Barrett, Inc.), Elixhauser A (AHRQ), Steiner CA (Institute for Health Research, Kaiser Permanente). </a:t>
            </a:r>
            <a:r>
              <a:rPr lang="en-US" sz="1200" b="1" dirty="0" smtClean="0">
                <a:solidFill>
                  <a:prstClr val="black"/>
                </a:solidFill>
                <a:latin typeface="Calibri"/>
                <a:ea typeface="+mn-ea"/>
                <a:cs typeface="+mn-cs"/>
              </a:rPr>
              <a:t>Patient Characteristics of Opioid-Related Inpatient Stays and Emergency Department Visits Nationally and by State, 2014</a:t>
            </a:r>
            <a:r>
              <a:rPr lang="en-US" sz="1200" dirty="0" smtClean="0">
                <a:solidFill>
                  <a:prstClr val="black"/>
                </a:solidFill>
                <a:latin typeface="Calibri"/>
                <a:ea typeface="+mn-ea"/>
                <a:cs typeface="+mn-cs"/>
              </a:rPr>
              <a:t>. HCUP Statistical Brief #224. June 2017. Agency for Healthcare Research and Quality, Rockville, MD. </a:t>
            </a:r>
            <a:r>
              <a:rPr lang="en-US" sz="1200" dirty="0" smtClean="0">
                <a:solidFill>
                  <a:prstClr val="black"/>
                </a:solidFill>
                <a:latin typeface="Calibri"/>
                <a:ea typeface="+mn-ea"/>
                <a:cs typeface="+mn-cs"/>
                <a:hlinkClick r:id="rId2"/>
              </a:rPr>
              <a:t>www.hcup-us.ahrq.gov/reports/statbriefs/sb224-Patient-Characteristics-Opioid-Hospital-Stays-ED-Visits-by-State.pdf</a:t>
            </a:r>
            <a:endParaRPr lang="en-US" sz="1200" dirty="0">
              <a:solidFill>
                <a:prstClr val="black"/>
              </a:solidFill>
              <a:latin typeface="Calibri"/>
              <a:ea typeface="+mn-ea"/>
              <a:cs typeface="+mn-cs"/>
            </a:endParaRPr>
          </a:p>
        </p:txBody>
      </p:sp>
      <p:sp>
        <p:nvSpPr>
          <p:cNvPr id="5" name="Rectangle 4"/>
          <p:cNvSpPr/>
          <p:nvPr/>
        </p:nvSpPr>
        <p:spPr>
          <a:xfrm>
            <a:off x="228600" y="1600200"/>
            <a:ext cx="8915400" cy="1354217"/>
          </a:xfrm>
          <a:prstGeom prst="rect">
            <a:avLst/>
          </a:prstGeom>
        </p:spPr>
        <p:txBody>
          <a:bodyPr wrap="square">
            <a:spAutoFit/>
          </a:bodyPr>
          <a:lstStyle/>
          <a:p>
            <a:pPr defTabSz="914400" fontAlgn="auto">
              <a:spcBef>
                <a:spcPts val="0"/>
              </a:spcBef>
              <a:spcAft>
                <a:spcPts val="0"/>
              </a:spcAft>
            </a:pPr>
            <a:r>
              <a:rPr lang="en-US" sz="1600" b="1" u="sng" dirty="0" smtClean="0">
                <a:solidFill>
                  <a:prstClr val="black"/>
                </a:solidFill>
                <a:latin typeface="Calibri"/>
                <a:ea typeface="+mn-ea"/>
                <a:cs typeface="+mn-cs"/>
              </a:rPr>
              <a:t>Massachusetts Highlights from AHRQ HCUP Report</a:t>
            </a:r>
          </a:p>
          <a:p>
            <a:pPr marL="285750" indent="-285750" defTabSz="914400" fontAlgn="auto">
              <a:spcBef>
                <a:spcPts val="0"/>
              </a:spcBef>
              <a:spcAft>
                <a:spcPts val="0"/>
              </a:spcAft>
              <a:buFont typeface="Arial" panose="020B0604020202020204" pitchFamily="34" charset="0"/>
              <a:buChar char="•"/>
            </a:pPr>
            <a:r>
              <a:rPr lang="en-US" sz="1200" dirty="0" smtClean="0">
                <a:solidFill>
                  <a:prstClr val="black"/>
                </a:solidFill>
                <a:latin typeface="Calibri"/>
                <a:ea typeface="+mn-ea"/>
                <a:cs typeface="+mn-cs"/>
              </a:rPr>
              <a:t>In most States in 2014, females had a higher rate of opioid-related inpatient stays than males but males had a higher rate of opioid-related ED visits than females. However, in Massachusetts males had both a higher rate of opioid-related inpatient stays and ED visits.</a:t>
            </a:r>
          </a:p>
          <a:p>
            <a:pPr marL="285750" indent="-285750" defTabSz="914400" fontAlgn="auto">
              <a:spcBef>
                <a:spcPts val="0"/>
              </a:spcBef>
              <a:spcAft>
                <a:spcPts val="0"/>
              </a:spcAft>
              <a:buFont typeface="Arial" panose="020B0604020202020204" pitchFamily="34" charset="0"/>
              <a:buChar char="•"/>
            </a:pPr>
            <a:r>
              <a:rPr lang="en-US" sz="1200" dirty="0" smtClean="0">
                <a:solidFill>
                  <a:prstClr val="black"/>
                </a:solidFill>
                <a:latin typeface="Calibri"/>
                <a:ea typeface="+mn-ea"/>
                <a:cs typeface="+mn-cs"/>
              </a:rPr>
              <a:t>Across all patient sex and age groups in 2014: Opioid-related inpatient stays were lowest in Iowa, Nebraska, Texas, and Wyoming and highest in Massachusetts.</a:t>
            </a:r>
          </a:p>
          <a:p>
            <a:pPr defTabSz="914400" fontAlgn="auto">
              <a:spcBef>
                <a:spcPts val="0"/>
              </a:spcBef>
              <a:spcAft>
                <a:spcPts val="0"/>
              </a:spcAft>
            </a:pPr>
            <a:endParaRPr lang="en-US" dirty="0">
              <a:solidFill>
                <a:prstClr val="black"/>
              </a:solidFill>
              <a:latin typeface="Calibri"/>
              <a:ea typeface="+mn-ea"/>
              <a:cs typeface="+mn-cs"/>
            </a:endParaRPr>
          </a:p>
        </p:txBody>
      </p:sp>
      <p:grpSp>
        <p:nvGrpSpPr>
          <p:cNvPr id="17" name="Group 16"/>
          <p:cNvGrpSpPr/>
          <p:nvPr/>
        </p:nvGrpSpPr>
        <p:grpSpPr>
          <a:xfrm>
            <a:off x="1447800" y="2665408"/>
            <a:ext cx="7606645" cy="4168239"/>
            <a:chOff x="1447800" y="2665408"/>
            <a:chExt cx="7606645" cy="4168239"/>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2665408"/>
              <a:ext cx="5943600" cy="4168239"/>
            </a:xfrm>
            <a:prstGeom prst="rect">
              <a:avLst/>
            </a:prstGeom>
          </p:spPr>
        </p:pic>
        <p:sp>
          <p:nvSpPr>
            <p:cNvPr id="16" name="Rectangle 15"/>
            <p:cNvSpPr/>
            <p:nvPr/>
          </p:nvSpPr>
          <p:spPr>
            <a:xfrm>
              <a:off x="6629400" y="5029200"/>
              <a:ext cx="2425045" cy="1569660"/>
            </a:xfrm>
            <a:prstGeom prst="rect">
              <a:avLst/>
            </a:prstGeom>
          </p:spPr>
          <p:txBody>
            <a:bodyPr wrap="square">
              <a:spAutoFit/>
            </a:bodyPr>
            <a:lstStyle/>
            <a:p>
              <a:pPr defTabSz="914400" fontAlgn="auto">
                <a:spcBef>
                  <a:spcPts val="0"/>
                </a:spcBef>
                <a:spcAft>
                  <a:spcPts val="0"/>
                </a:spcAft>
              </a:pPr>
              <a:r>
                <a:rPr lang="en-US" sz="1200" dirty="0" smtClean="0">
                  <a:solidFill>
                    <a:prstClr val="black"/>
                  </a:solidFill>
                  <a:latin typeface="Calibri"/>
                  <a:ea typeface="+mn-ea"/>
                  <a:cs typeface="+mn-cs"/>
                </a:rPr>
                <a:t>Note: Asterisks denote States where the difference between the higher and lower of the male and female rates was at least 10 percent. Opioid-related inpatient rates are per 100,000 population. State-level inpatient rates by sex are provided in Appendix A of report.</a:t>
              </a:r>
              <a:endParaRPr lang="en-US" sz="1200" dirty="0">
                <a:solidFill>
                  <a:prstClr val="black"/>
                </a:solidFill>
                <a:latin typeface="Calibri"/>
                <a:ea typeface="+mn-ea"/>
                <a:cs typeface="+mn-cs"/>
              </a:endParaRPr>
            </a:p>
          </p:txBody>
        </p:sp>
      </p:grpSp>
    </p:spTree>
    <p:extLst>
      <p:ext uri="{BB962C8B-B14F-4D97-AF65-F5344CB8AC3E}">
        <p14:creationId xmlns:p14="http://schemas.microsoft.com/office/powerpoint/2010/main" val="7359753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ln>
            <a:solidFill>
              <a:schemeClr val="tx2"/>
            </a:solidFill>
          </a:ln>
        </p:spPr>
        <p:txBody>
          <a:bodyPr/>
          <a:lstStyle/>
          <a:p>
            <a:r>
              <a:rPr lang="en-US" dirty="0" smtClean="0">
                <a:latin typeface="Arial" panose="020B0604020202020204" pitchFamily="34" charset="0"/>
                <a:cs typeface="Arial" panose="020B0604020202020204" pitchFamily="34" charset="0"/>
              </a:rPr>
              <a:t>QUESTIONS SUBMITTED BY USERS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8100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4" y="-76200"/>
            <a:ext cx="7924800" cy="1143000"/>
          </a:xfrm>
        </p:spPr>
        <p:txBody>
          <a:bodyPr>
            <a:noAutofit/>
          </a:bodyPr>
          <a:lstStyle/>
          <a:p>
            <a:r>
              <a:rPr lang="en-US" sz="2400" b="1" u="sng" dirty="0" smtClean="0"/>
              <a:t>Question</a:t>
            </a:r>
            <a:r>
              <a:rPr lang="en-US" sz="2400" b="1" dirty="0" smtClean="0"/>
              <a:t>:  Are</a:t>
            </a:r>
            <a:r>
              <a:rPr lang="en-US" sz="2400" b="1" baseline="0" dirty="0" smtClean="0"/>
              <a:t> there differences in the completeness of </a:t>
            </a:r>
            <a:r>
              <a:rPr lang="en-US" sz="2400" b="1" baseline="0" dirty="0" smtClean="0"/>
              <a:t>UHIN </a:t>
            </a:r>
            <a:r>
              <a:rPr lang="en-US" sz="2400" b="1" baseline="0" dirty="0" smtClean="0"/>
              <a:t>data</a:t>
            </a:r>
            <a:r>
              <a:rPr lang="en-US" sz="2400" b="1" dirty="0" smtClean="0"/>
              <a:t> by race, age, and facility? </a:t>
            </a:r>
            <a:endParaRPr lang="en-US" sz="2400" b="1" dirty="0"/>
          </a:p>
        </p:txBody>
      </p:sp>
      <p:pic>
        <p:nvPicPr>
          <p:cNvPr id="3074" name="Picture 2" descr="Image result for encryp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76200"/>
            <a:ext cx="1143000" cy="7742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2400" y="990600"/>
            <a:ext cx="8839200" cy="1477328"/>
          </a:xfrm>
          <a:prstGeom prst="rect">
            <a:avLst/>
          </a:prstGeom>
          <a:noFill/>
        </p:spPr>
        <p:txBody>
          <a:bodyPr wrap="square" rtlCol="0">
            <a:spAutoFit/>
          </a:bodyPr>
          <a:lstStyle/>
          <a:p>
            <a:pPr defTabSz="914400" fontAlgn="auto">
              <a:spcBef>
                <a:spcPts val="0"/>
              </a:spcBef>
              <a:spcAft>
                <a:spcPts val="0"/>
              </a:spcAft>
            </a:pPr>
            <a:r>
              <a:rPr lang="en-US" u="sng" dirty="0" smtClean="0">
                <a:solidFill>
                  <a:prstClr val="black"/>
                </a:solidFill>
                <a:latin typeface="Calibri"/>
                <a:ea typeface="+mn-ea"/>
                <a:cs typeface="+mn-cs"/>
              </a:rPr>
              <a:t>Answer</a:t>
            </a:r>
            <a:r>
              <a:rPr lang="en-US" dirty="0" smtClean="0">
                <a:solidFill>
                  <a:prstClr val="black"/>
                </a:solidFill>
                <a:latin typeface="Calibri"/>
                <a:ea typeface="+mn-ea"/>
                <a:cs typeface="+mn-cs"/>
              </a:rPr>
              <a:t>:  </a:t>
            </a:r>
            <a:r>
              <a:rPr lang="en-US" dirty="0" smtClean="0">
                <a:solidFill>
                  <a:prstClr val="black"/>
                </a:solidFill>
                <a:latin typeface="Calibri"/>
                <a:ea typeface="+mn-ea"/>
                <a:cs typeface="+mn-cs"/>
              </a:rPr>
              <a:t>Yes, </a:t>
            </a:r>
            <a:r>
              <a:rPr lang="en-US" dirty="0" smtClean="0">
                <a:solidFill>
                  <a:prstClr val="black"/>
                </a:solidFill>
                <a:latin typeface="Calibri"/>
                <a:ea typeface="+mn-ea"/>
                <a:cs typeface="+mn-cs"/>
              </a:rPr>
              <a:t>when looking at the </a:t>
            </a:r>
            <a:r>
              <a:rPr lang="en-US" dirty="0" smtClean="0">
                <a:solidFill>
                  <a:prstClr val="black"/>
                </a:solidFill>
                <a:latin typeface="Calibri"/>
                <a:ea typeface="+mn-ea"/>
                <a:cs typeface="+mn-cs"/>
              </a:rPr>
              <a:t>UHIN </a:t>
            </a:r>
            <a:r>
              <a:rPr lang="en-US" dirty="0" smtClean="0">
                <a:solidFill>
                  <a:prstClr val="black"/>
                </a:solidFill>
                <a:latin typeface="Calibri"/>
                <a:ea typeface="+mn-ea"/>
                <a:cs typeface="+mn-cs"/>
              </a:rPr>
              <a:t>field for adults or the mother’s </a:t>
            </a:r>
            <a:r>
              <a:rPr lang="en-US" dirty="0" smtClean="0">
                <a:solidFill>
                  <a:prstClr val="black"/>
                </a:solidFill>
                <a:latin typeface="Calibri"/>
                <a:ea typeface="+mn-ea"/>
                <a:cs typeface="+mn-cs"/>
              </a:rPr>
              <a:t>UHIN </a:t>
            </a:r>
            <a:r>
              <a:rPr lang="en-US" dirty="0" smtClean="0">
                <a:solidFill>
                  <a:prstClr val="black"/>
                </a:solidFill>
                <a:latin typeface="Calibri"/>
                <a:ea typeface="+mn-ea"/>
                <a:cs typeface="+mn-cs"/>
              </a:rPr>
              <a:t>for infants, 72% of hospitals have less than 10% incomplete </a:t>
            </a:r>
            <a:r>
              <a:rPr lang="en-US" dirty="0" smtClean="0">
                <a:solidFill>
                  <a:prstClr val="black"/>
                </a:solidFill>
                <a:latin typeface="Calibri"/>
                <a:ea typeface="+mn-ea"/>
                <a:cs typeface="+mn-cs"/>
              </a:rPr>
              <a:t>UHINs </a:t>
            </a:r>
            <a:r>
              <a:rPr lang="en-US" dirty="0" smtClean="0">
                <a:solidFill>
                  <a:prstClr val="black"/>
                </a:solidFill>
                <a:latin typeface="Calibri"/>
                <a:ea typeface="+mn-ea"/>
                <a:cs typeface="+mn-cs"/>
              </a:rPr>
              <a:t>(see table below). The four hospitals with greater than 50% incomplete </a:t>
            </a:r>
            <a:r>
              <a:rPr lang="en-US" dirty="0" smtClean="0">
                <a:solidFill>
                  <a:prstClr val="black"/>
                </a:solidFill>
                <a:latin typeface="Calibri"/>
                <a:ea typeface="+mn-ea"/>
                <a:cs typeface="+mn-cs"/>
              </a:rPr>
              <a:t>UHINs </a:t>
            </a:r>
            <a:r>
              <a:rPr lang="en-US" dirty="0" smtClean="0">
                <a:solidFill>
                  <a:prstClr val="black"/>
                </a:solidFill>
                <a:latin typeface="Calibri"/>
                <a:ea typeface="+mn-ea"/>
                <a:cs typeface="+mn-cs"/>
              </a:rPr>
              <a:t>have a higher proportion of pediatric population, such as Children’s Hospital (mean age 8 years old), and a higher proportion of senior population, such as New England </a:t>
            </a:r>
            <a:r>
              <a:rPr lang="en-US" dirty="0" smtClean="0">
                <a:solidFill>
                  <a:prstClr val="black"/>
                </a:solidFill>
                <a:latin typeface="Calibri"/>
                <a:ea typeface="+mn-ea"/>
                <a:cs typeface="+mn-cs"/>
              </a:rPr>
              <a:t>Baptist </a:t>
            </a:r>
            <a:r>
              <a:rPr lang="en-US" dirty="0" smtClean="0">
                <a:solidFill>
                  <a:prstClr val="black"/>
                </a:solidFill>
                <a:latin typeface="Calibri"/>
                <a:ea typeface="+mn-ea"/>
                <a:cs typeface="+mn-cs"/>
              </a:rPr>
              <a:t>(mean age 67 years old).</a:t>
            </a:r>
            <a:endParaRPr lang="en-US" dirty="0">
              <a:solidFill>
                <a:prstClr val="black"/>
              </a:solidFill>
              <a:latin typeface="Calibri"/>
              <a:ea typeface="+mn-ea"/>
              <a:cs typeface="+mn-cs"/>
            </a:endParaRPr>
          </a:p>
        </p:txBody>
      </p:sp>
      <p:graphicFrame>
        <p:nvGraphicFramePr>
          <p:cNvPr id="3" name="Chart 2"/>
          <p:cNvGraphicFramePr/>
          <p:nvPr>
            <p:extLst>
              <p:ext uri="{D42A27DB-BD31-4B8C-83A1-F6EECF244321}">
                <p14:modId xmlns:p14="http://schemas.microsoft.com/office/powerpoint/2010/main" val="3906524025"/>
              </p:ext>
            </p:extLst>
          </p:nvPr>
        </p:nvGraphicFramePr>
        <p:xfrm>
          <a:off x="381000" y="2438400"/>
          <a:ext cx="8382000"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244168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4" y="-76200"/>
            <a:ext cx="7924800" cy="1143000"/>
          </a:xfrm>
        </p:spPr>
        <p:txBody>
          <a:bodyPr>
            <a:noAutofit/>
          </a:bodyPr>
          <a:lstStyle/>
          <a:p>
            <a:r>
              <a:rPr lang="en-US" sz="2400" b="1" u="sng" dirty="0" smtClean="0"/>
              <a:t>Question</a:t>
            </a:r>
            <a:r>
              <a:rPr lang="en-US" sz="2400" b="1" dirty="0" smtClean="0"/>
              <a:t>:  Are</a:t>
            </a:r>
            <a:r>
              <a:rPr lang="en-US" sz="2400" b="1" baseline="0" dirty="0" smtClean="0"/>
              <a:t> there differences in the completeness of </a:t>
            </a:r>
            <a:r>
              <a:rPr lang="en-US" sz="2400" b="1" baseline="0" dirty="0" smtClean="0"/>
              <a:t>UHIN </a:t>
            </a:r>
            <a:r>
              <a:rPr lang="en-US" sz="2400" b="1" baseline="0" dirty="0" smtClean="0"/>
              <a:t>data</a:t>
            </a:r>
            <a:r>
              <a:rPr lang="en-US" sz="2400" b="1" dirty="0" smtClean="0"/>
              <a:t> by race, age, and facility? (continued)</a:t>
            </a:r>
            <a:endParaRPr lang="en-US" sz="2400" b="1" dirty="0"/>
          </a:p>
        </p:txBody>
      </p:sp>
      <p:pic>
        <p:nvPicPr>
          <p:cNvPr id="3074" name="Picture 2" descr="Image result for encryp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76200"/>
            <a:ext cx="1143000" cy="7742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81000" y="1219200"/>
            <a:ext cx="8686800" cy="830997"/>
          </a:xfrm>
          <a:prstGeom prst="rect">
            <a:avLst/>
          </a:prstGeom>
          <a:noFill/>
        </p:spPr>
        <p:txBody>
          <a:bodyPr wrap="square" rtlCol="0">
            <a:spAutoFit/>
          </a:bodyPr>
          <a:lstStyle/>
          <a:p>
            <a:pPr defTabSz="914400" fontAlgn="auto">
              <a:spcBef>
                <a:spcPts val="0"/>
              </a:spcBef>
              <a:spcAft>
                <a:spcPts val="0"/>
              </a:spcAft>
            </a:pPr>
            <a:r>
              <a:rPr lang="en-US" sz="1600"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In looking at the completeness </a:t>
            </a:r>
            <a:r>
              <a:rPr lang="en-US" sz="1600" dirty="0" smtClean="0">
                <a:solidFill>
                  <a:prstClr val="black"/>
                </a:solidFill>
                <a:latin typeface="Calibri"/>
                <a:ea typeface="+mn-ea"/>
                <a:cs typeface="+mn-cs"/>
              </a:rPr>
              <a:t>of UHIN </a:t>
            </a:r>
            <a:r>
              <a:rPr lang="en-US" sz="1600" dirty="0" smtClean="0">
                <a:solidFill>
                  <a:prstClr val="black"/>
                </a:solidFill>
                <a:latin typeface="Calibri"/>
                <a:ea typeface="+mn-ea"/>
                <a:cs typeface="+mn-cs"/>
              </a:rPr>
              <a:t>by Race 1 in the FY2015 Inpatient Discharge,  patients with Unknown Race 1 had the highest percentage of </a:t>
            </a:r>
            <a:r>
              <a:rPr lang="en-US" sz="1600" dirty="0" smtClean="0">
                <a:solidFill>
                  <a:prstClr val="black"/>
                </a:solidFill>
                <a:latin typeface="Calibri"/>
                <a:ea typeface="+mn-ea"/>
                <a:cs typeface="+mn-cs"/>
              </a:rPr>
              <a:t>UHIN </a:t>
            </a:r>
            <a:r>
              <a:rPr lang="en-US" sz="1600" dirty="0" smtClean="0">
                <a:solidFill>
                  <a:prstClr val="black"/>
                </a:solidFill>
                <a:latin typeface="Calibri"/>
                <a:ea typeface="+mn-ea"/>
                <a:cs typeface="+mn-cs"/>
              </a:rPr>
              <a:t>errors and American Indians/Alaskan Natives had the highest percentage of missing </a:t>
            </a:r>
            <a:r>
              <a:rPr lang="en-US" sz="1600" dirty="0" smtClean="0">
                <a:solidFill>
                  <a:prstClr val="black"/>
                </a:solidFill>
                <a:latin typeface="Calibri"/>
                <a:ea typeface="+mn-ea"/>
                <a:cs typeface="+mn-cs"/>
              </a:rPr>
              <a:t>UHINs. </a:t>
            </a:r>
            <a:endParaRPr lang="en-US" dirty="0">
              <a:solidFill>
                <a:prstClr val="black"/>
              </a:solidFill>
              <a:latin typeface="Calibri"/>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2641998709"/>
              </p:ext>
            </p:extLst>
          </p:nvPr>
        </p:nvGraphicFramePr>
        <p:xfrm>
          <a:off x="1524000" y="4898923"/>
          <a:ext cx="6381749" cy="1707769"/>
        </p:xfrm>
        <a:graphic>
          <a:graphicData uri="http://schemas.openxmlformats.org/drawingml/2006/table">
            <a:tbl>
              <a:tblPr firstRow="1" firstCol="1" bandRow="1">
                <a:tableStyleId>{5C22544A-7EE6-4342-B048-85BDC9FD1C3A}</a:tableStyleId>
              </a:tblPr>
              <a:tblGrid>
                <a:gridCol w="3574359"/>
                <a:gridCol w="1041918"/>
                <a:gridCol w="882736"/>
                <a:gridCol w="882736"/>
              </a:tblGrid>
              <a:tr h="0">
                <a:tc>
                  <a:txBody>
                    <a:bodyPr/>
                    <a:lstStyle/>
                    <a:p>
                      <a:pPr marL="0" marR="0" algn="ctr">
                        <a:lnSpc>
                          <a:spcPct val="115000"/>
                        </a:lnSpc>
                        <a:spcBef>
                          <a:spcPts val="0"/>
                        </a:spcBef>
                        <a:spcAft>
                          <a:spcPts val="0"/>
                        </a:spcAft>
                      </a:pPr>
                      <a:r>
                        <a:rPr lang="en-US" sz="1100" dirty="0">
                          <a:effectLst/>
                        </a:rPr>
                        <a:t>Race 1</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smtClean="0">
                          <a:effectLst/>
                        </a:rPr>
                        <a:t>UHIN Error</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smtClean="0">
                          <a:effectLst/>
                        </a:rPr>
                        <a:t>Missing UHIN</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Invalid </a:t>
                      </a:r>
                      <a:r>
                        <a:rPr lang="en-US" sz="1100" dirty="0" smtClean="0">
                          <a:effectLst/>
                        </a:rPr>
                        <a:t>UHIN</a:t>
                      </a:r>
                      <a:endParaRPr lang="en-US" sz="1100" dirty="0">
                        <a:effectLst/>
                        <a:latin typeface="Calibri"/>
                        <a:ea typeface="Calibri"/>
                        <a:cs typeface="Times New Roman"/>
                      </a:endParaRPr>
                    </a:p>
                  </a:txBody>
                  <a:tcPr marL="68580" marR="68580" marT="0" marB="0" anchor="b"/>
                </a:tc>
              </a:tr>
              <a:tr h="190500">
                <a:tc>
                  <a:txBody>
                    <a:bodyPr/>
                    <a:lstStyle/>
                    <a:p>
                      <a:pPr marL="0" marR="0">
                        <a:lnSpc>
                          <a:spcPct val="115000"/>
                        </a:lnSpc>
                        <a:spcBef>
                          <a:spcPts val="0"/>
                        </a:spcBef>
                        <a:spcAft>
                          <a:spcPts val="0"/>
                        </a:spcAft>
                      </a:pPr>
                      <a:r>
                        <a:rPr lang="en-US" sz="1100">
                          <a:effectLst/>
                        </a:rPr>
                        <a:t>R1 (American Indian/Alaska Native)</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7.78%</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dirty="0">
                          <a:effectLst/>
                        </a:rPr>
                        <a:t>25.18%</a:t>
                      </a:r>
                      <a:endParaRPr lang="en-US" sz="1100" dirty="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0.09%</a:t>
                      </a:r>
                      <a:endParaRPr lang="en-US" sz="1100">
                        <a:effectLst/>
                        <a:latin typeface="Calibri"/>
                        <a:ea typeface="Calibri"/>
                        <a:cs typeface="Times New Roman"/>
                      </a:endParaRPr>
                    </a:p>
                  </a:txBody>
                  <a:tcPr marL="68580" marR="68580" marT="0" marB="0" anchor="ctr"/>
                </a:tc>
              </a:tr>
              <a:tr h="190500">
                <a:tc>
                  <a:txBody>
                    <a:bodyPr/>
                    <a:lstStyle/>
                    <a:p>
                      <a:pPr marL="0" marR="0">
                        <a:lnSpc>
                          <a:spcPct val="115000"/>
                        </a:lnSpc>
                        <a:spcBef>
                          <a:spcPts val="0"/>
                        </a:spcBef>
                        <a:spcAft>
                          <a:spcPts val="0"/>
                        </a:spcAft>
                      </a:pPr>
                      <a:r>
                        <a:rPr lang="en-US" sz="1100">
                          <a:effectLst/>
                        </a:rPr>
                        <a:t>R2 (Asian)</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22.18%</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15.35%</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0.02%</a:t>
                      </a:r>
                      <a:endParaRPr lang="en-US" sz="1100">
                        <a:effectLst/>
                        <a:latin typeface="Calibri"/>
                        <a:ea typeface="Calibri"/>
                        <a:cs typeface="Times New Roman"/>
                      </a:endParaRPr>
                    </a:p>
                  </a:txBody>
                  <a:tcPr marL="68580" marR="68580" marT="0" marB="0" anchor="ctr"/>
                </a:tc>
              </a:tr>
              <a:tr h="190500">
                <a:tc>
                  <a:txBody>
                    <a:bodyPr/>
                    <a:lstStyle/>
                    <a:p>
                      <a:pPr marL="0" marR="0">
                        <a:lnSpc>
                          <a:spcPct val="115000"/>
                        </a:lnSpc>
                        <a:spcBef>
                          <a:spcPts val="0"/>
                        </a:spcBef>
                        <a:spcAft>
                          <a:spcPts val="0"/>
                        </a:spcAft>
                      </a:pPr>
                      <a:r>
                        <a:rPr lang="en-US" sz="1100">
                          <a:effectLst/>
                        </a:rPr>
                        <a:t>R3 (Black)</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12.91%</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7.62%</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0.03%</a:t>
                      </a:r>
                      <a:endParaRPr lang="en-US" sz="1100">
                        <a:effectLst/>
                        <a:latin typeface="Calibri"/>
                        <a:ea typeface="Calibri"/>
                        <a:cs typeface="Times New Roman"/>
                      </a:endParaRPr>
                    </a:p>
                  </a:txBody>
                  <a:tcPr marL="68580" marR="68580" marT="0" marB="0" anchor="ctr"/>
                </a:tc>
              </a:tr>
              <a:tr h="190500">
                <a:tc>
                  <a:txBody>
                    <a:bodyPr/>
                    <a:lstStyle/>
                    <a:p>
                      <a:pPr marL="0" marR="0">
                        <a:lnSpc>
                          <a:spcPct val="115000"/>
                        </a:lnSpc>
                        <a:spcBef>
                          <a:spcPts val="0"/>
                        </a:spcBef>
                        <a:spcAft>
                          <a:spcPts val="0"/>
                        </a:spcAft>
                      </a:pPr>
                      <a:r>
                        <a:rPr lang="en-US" sz="1100">
                          <a:effectLst/>
                        </a:rPr>
                        <a:t>R4 (Native Hawaiian or Other Pacific Islander</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23.65%</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19.76%</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0.00%</a:t>
                      </a:r>
                      <a:endParaRPr lang="en-US" sz="1100">
                        <a:effectLst/>
                        <a:latin typeface="Calibri"/>
                        <a:ea typeface="Calibri"/>
                        <a:cs typeface="Times New Roman"/>
                      </a:endParaRPr>
                    </a:p>
                  </a:txBody>
                  <a:tcPr marL="68580" marR="68580" marT="0" marB="0" anchor="ctr"/>
                </a:tc>
              </a:tr>
              <a:tr h="190500">
                <a:tc>
                  <a:txBody>
                    <a:bodyPr/>
                    <a:lstStyle/>
                    <a:p>
                      <a:pPr marL="0" marR="0">
                        <a:lnSpc>
                          <a:spcPct val="115000"/>
                        </a:lnSpc>
                        <a:spcBef>
                          <a:spcPts val="0"/>
                        </a:spcBef>
                        <a:spcAft>
                          <a:spcPts val="0"/>
                        </a:spcAft>
                      </a:pPr>
                      <a:r>
                        <a:rPr lang="en-US" sz="1100">
                          <a:effectLst/>
                        </a:rPr>
                        <a:t>R5 (White)</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8.43%</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5.14%</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dirty="0">
                          <a:effectLst/>
                        </a:rPr>
                        <a:t>0.05%</a:t>
                      </a:r>
                      <a:endParaRPr lang="en-US" sz="1100" dirty="0">
                        <a:effectLst/>
                        <a:latin typeface="Calibri"/>
                        <a:ea typeface="Calibri"/>
                        <a:cs typeface="Times New Roman"/>
                      </a:endParaRPr>
                    </a:p>
                  </a:txBody>
                  <a:tcPr marL="68580" marR="68580" marT="0" marB="0" anchor="ctr"/>
                </a:tc>
              </a:tr>
              <a:tr h="190500">
                <a:tc>
                  <a:txBody>
                    <a:bodyPr/>
                    <a:lstStyle/>
                    <a:p>
                      <a:pPr marL="0" marR="0">
                        <a:lnSpc>
                          <a:spcPct val="115000"/>
                        </a:lnSpc>
                        <a:spcBef>
                          <a:spcPts val="0"/>
                        </a:spcBef>
                        <a:spcAft>
                          <a:spcPts val="0"/>
                        </a:spcAft>
                      </a:pPr>
                      <a:r>
                        <a:rPr lang="en-US" sz="1100">
                          <a:effectLst/>
                        </a:rPr>
                        <a:t>R9 (Other Race)</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15.45%</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17.09%</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0.04%</a:t>
                      </a:r>
                      <a:endParaRPr lang="en-US" sz="1100">
                        <a:effectLst/>
                        <a:latin typeface="Calibri"/>
                        <a:ea typeface="Calibri"/>
                        <a:cs typeface="Times New Roman"/>
                      </a:endParaRPr>
                    </a:p>
                  </a:txBody>
                  <a:tcPr marL="68580" marR="68580" marT="0" marB="0" anchor="ctr"/>
                </a:tc>
              </a:tr>
              <a:tr h="190500">
                <a:tc>
                  <a:txBody>
                    <a:bodyPr/>
                    <a:lstStyle/>
                    <a:p>
                      <a:pPr marL="0" marR="0">
                        <a:lnSpc>
                          <a:spcPct val="115000"/>
                        </a:lnSpc>
                        <a:spcBef>
                          <a:spcPts val="0"/>
                        </a:spcBef>
                        <a:spcAft>
                          <a:spcPts val="0"/>
                        </a:spcAft>
                      </a:pPr>
                      <a:r>
                        <a:rPr lang="en-US" sz="1100">
                          <a:effectLst/>
                        </a:rPr>
                        <a:t>Unknown</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36.44%</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a:effectLst/>
                        </a:rPr>
                        <a:t>20.77%</a:t>
                      </a:r>
                      <a:endParaRPr lang="en-US" sz="1100">
                        <a:effectLst/>
                        <a:latin typeface="Calibri"/>
                        <a:ea typeface="Calibri"/>
                        <a:cs typeface="Times New Roman"/>
                      </a:endParaRPr>
                    </a:p>
                  </a:txBody>
                  <a:tcPr marL="68580" marR="68580" marT="0" marB="0" anchor="ctr"/>
                </a:tc>
                <a:tc>
                  <a:txBody>
                    <a:bodyPr/>
                    <a:lstStyle/>
                    <a:p>
                      <a:pPr marL="0" marR="0" algn="r">
                        <a:lnSpc>
                          <a:spcPct val="115000"/>
                        </a:lnSpc>
                        <a:spcBef>
                          <a:spcPts val="0"/>
                        </a:spcBef>
                        <a:spcAft>
                          <a:spcPts val="0"/>
                        </a:spcAft>
                      </a:pPr>
                      <a:r>
                        <a:rPr lang="en-US" sz="1100" dirty="0">
                          <a:effectLst/>
                        </a:rPr>
                        <a:t>0.02%</a:t>
                      </a:r>
                      <a:endParaRPr lang="en-US" sz="1100" dirty="0">
                        <a:effectLst/>
                        <a:latin typeface="Calibri"/>
                        <a:ea typeface="Calibri"/>
                        <a:cs typeface="Times New Roman"/>
                      </a:endParaRPr>
                    </a:p>
                  </a:txBody>
                  <a:tcPr marL="68580" marR="68580" marT="0" marB="0" anchor="ctr"/>
                </a:tc>
              </a:tr>
            </a:tbl>
          </a:graphicData>
        </a:graphic>
      </p:graphicFrame>
      <p:graphicFrame>
        <p:nvGraphicFramePr>
          <p:cNvPr id="10" name="Chart 9"/>
          <p:cNvGraphicFramePr/>
          <p:nvPr>
            <p:extLst>
              <p:ext uri="{D42A27DB-BD31-4B8C-83A1-F6EECF244321}">
                <p14:modId xmlns:p14="http://schemas.microsoft.com/office/powerpoint/2010/main" val="4043277129"/>
              </p:ext>
            </p:extLst>
          </p:nvPr>
        </p:nvGraphicFramePr>
        <p:xfrm>
          <a:off x="609600" y="1905000"/>
          <a:ext cx="8001000" cy="3276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04220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84" y="-76200"/>
            <a:ext cx="7924800" cy="1143000"/>
          </a:xfrm>
        </p:spPr>
        <p:txBody>
          <a:bodyPr>
            <a:noAutofit/>
          </a:bodyPr>
          <a:lstStyle/>
          <a:p>
            <a:r>
              <a:rPr lang="en-US" sz="2400" b="1" u="sng" dirty="0" smtClean="0"/>
              <a:t>Question</a:t>
            </a:r>
            <a:r>
              <a:rPr lang="en-US" sz="2400" b="1" dirty="0" smtClean="0"/>
              <a:t>:  Are</a:t>
            </a:r>
            <a:r>
              <a:rPr lang="en-US" sz="2400" b="1" baseline="0" dirty="0" smtClean="0"/>
              <a:t> there differences in the completeness of </a:t>
            </a:r>
            <a:r>
              <a:rPr lang="en-US" sz="2400" b="1" baseline="0" dirty="0" smtClean="0"/>
              <a:t>UHIN </a:t>
            </a:r>
            <a:r>
              <a:rPr lang="en-US" sz="2400" b="1" baseline="0" dirty="0" smtClean="0"/>
              <a:t>data</a:t>
            </a:r>
            <a:r>
              <a:rPr lang="en-US" sz="2400" b="1" dirty="0" smtClean="0"/>
              <a:t> by race, age, and facility? (continued)</a:t>
            </a:r>
            <a:endParaRPr lang="en-US" sz="2400" b="1" dirty="0"/>
          </a:p>
        </p:txBody>
      </p:sp>
      <p:pic>
        <p:nvPicPr>
          <p:cNvPr id="3074" name="Picture 2" descr="Image result for encryp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76200"/>
            <a:ext cx="1143000" cy="77429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81000" y="1219200"/>
            <a:ext cx="8686800" cy="830997"/>
          </a:xfrm>
          <a:prstGeom prst="rect">
            <a:avLst/>
          </a:prstGeom>
          <a:noFill/>
        </p:spPr>
        <p:txBody>
          <a:bodyPr wrap="square" rtlCol="0">
            <a:spAutoFit/>
          </a:bodyPr>
          <a:lstStyle/>
          <a:p>
            <a:pPr defTabSz="914400" fontAlgn="auto">
              <a:spcBef>
                <a:spcPts val="0"/>
              </a:spcBef>
              <a:spcAft>
                <a:spcPts val="0"/>
              </a:spcAft>
            </a:pPr>
            <a:r>
              <a:rPr lang="en-US" sz="1600" u="sng" dirty="0" smtClean="0">
                <a:solidFill>
                  <a:prstClr val="black"/>
                </a:solidFill>
                <a:latin typeface="Calibri"/>
                <a:ea typeface="+mn-ea"/>
                <a:cs typeface="+mn-cs"/>
              </a:rPr>
              <a:t>Answer</a:t>
            </a:r>
            <a:r>
              <a:rPr lang="en-US" sz="1600" dirty="0" smtClean="0">
                <a:solidFill>
                  <a:prstClr val="black"/>
                </a:solidFill>
                <a:latin typeface="Calibri"/>
                <a:ea typeface="+mn-ea"/>
                <a:cs typeface="+mn-cs"/>
              </a:rPr>
              <a:t>: In </a:t>
            </a:r>
            <a:r>
              <a:rPr lang="en-US" sz="1600" dirty="0" smtClean="0">
                <a:solidFill>
                  <a:prstClr val="black"/>
                </a:solidFill>
                <a:latin typeface="Calibri"/>
                <a:ea typeface="+mn-ea"/>
                <a:cs typeface="+mn-cs"/>
              </a:rPr>
              <a:t>the </a:t>
            </a:r>
            <a:r>
              <a:rPr lang="en-US" sz="1600" dirty="0" smtClean="0">
                <a:solidFill>
                  <a:prstClr val="black"/>
                </a:solidFill>
                <a:latin typeface="Calibri"/>
                <a:ea typeface="+mn-ea"/>
                <a:cs typeface="+mn-cs"/>
              </a:rPr>
              <a:t>Hospital </a:t>
            </a:r>
            <a:r>
              <a:rPr lang="en-US" sz="1600" dirty="0" smtClean="0">
                <a:solidFill>
                  <a:prstClr val="black"/>
                </a:solidFill>
                <a:latin typeface="Calibri"/>
                <a:ea typeface="+mn-ea"/>
                <a:cs typeface="+mn-cs"/>
              </a:rPr>
              <a:t>Inpatient Discharge data </a:t>
            </a:r>
            <a:r>
              <a:rPr lang="en-US" sz="1600" dirty="0" smtClean="0">
                <a:solidFill>
                  <a:prstClr val="black"/>
                </a:solidFill>
                <a:latin typeface="Calibri"/>
                <a:ea typeface="+mn-ea"/>
                <a:cs typeface="+mn-cs"/>
              </a:rPr>
              <a:t>from </a:t>
            </a:r>
            <a:r>
              <a:rPr lang="en-US" sz="1600" dirty="0" smtClean="0">
                <a:solidFill>
                  <a:prstClr val="black"/>
                </a:solidFill>
                <a:latin typeface="Calibri"/>
                <a:ea typeface="+mn-ea"/>
                <a:cs typeface="+mn-cs"/>
              </a:rPr>
              <a:t>FY2014 to FY2015, there has </a:t>
            </a:r>
            <a:r>
              <a:rPr lang="en-US" sz="1600" dirty="0" smtClean="0">
                <a:solidFill>
                  <a:prstClr val="black"/>
                </a:solidFill>
                <a:latin typeface="Calibri"/>
                <a:ea typeface="+mn-ea"/>
                <a:cs typeface="+mn-cs"/>
              </a:rPr>
              <a:t>been </a:t>
            </a:r>
            <a:r>
              <a:rPr lang="en-US" sz="1600" dirty="0" smtClean="0">
                <a:solidFill>
                  <a:prstClr val="black"/>
                </a:solidFill>
                <a:latin typeface="Calibri"/>
                <a:ea typeface="+mn-ea"/>
                <a:cs typeface="+mn-cs"/>
              </a:rPr>
              <a:t>small 1.67% increase in Valid </a:t>
            </a:r>
            <a:r>
              <a:rPr lang="en-US" sz="1600" dirty="0" smtClean="0">
                <a:solidFill>
                  <a:prstClr val="black"/>
                </a:solidFill>
                <a:latin typeface="Calibri"/>
                <a:ea typeface="+mn-ea"/>
                <a:cs typeface="+mn-cs"/>
              </a:rPr>
              <a:t>UHINs </a:t>
            </a:r>
            <a:r>
              <a:rPr lang="en-US" sz="1600" dirty="0" smtClean="0">
                <a:solidFill>
                  <a:prstClr val="black"/>
                </a:solidFill>
                <a:latin typeface="Calibri"/>
                <a:ea typeface="+mn-ea"/>
                <a:cs typeface="+mn-cs"/>
              </a:rPr>
              <a:t>attributable to a decrease in </a:t>
            </a:r>
            <a:r>
              <a:rPr lang="en-US" sz="1600" dirty="0" smtClean="0">
                <a:solidFill>
                  <a:prstClr val="black"/>
                </a:solidFill>
                <a:latin typeface="Calibri"/>
                <a:ea typeface="+mn-ea"/>
                <a:cs typeface="+mn-cs"/>
              </a:rPr>
              <a:t>UHIN </a:t>
            </a:r>
            <a:r>
              <a:rPr lang="en-US" sz="1600" dirty="0" smtClean="0">
                <a:solidFill>
                  <a:prstClr val="black"/>
                </a:solidFill>
                <a:latin typeface="Calibri"/>
                <a:ea typeface="+mn-ea"/>
                <a:cs typeface="+mn-cs"/>
              </a:rPr>
              <a:t>errors and invalid </a:t>
            </a:r>
            <a:r>
              <a:rPr lang="en-US" sz="1600" dirty="0" smtClean="0">
                <a:solidFill>
                  <a:prstClr val="black"/>
                </a:solidFill>
                <a:latin typeface="Calibri"/>
                <a:ea typeface="+mn-ea"/>
                <a:cs typeface="+mn-cs"/>
              </a:rPr>
              <a:t>UHINs </a:t>
            </a:r>
            <a:r>
              <a:rPr lang="en-US" sz="1600" dirty="0" smtClean="0">
                <a:solidFill>
                  <a:prstClr val="black"/>
                </a:solidFill>
                <a:latin typeface="Calibri"/>
                <a:ea typeface="+mn-ea"/>
                <a:cs typeface="+mn-cs"/>
              </a:rPr>
              <a:t>but paralleled by an increase in missing </a:t>
            </a:r>
            <a:r>
              <a:rPr lang="en-US" sz="1600" dirty="0" smtClean="0">
                <a:solidFill>
                  <a:prstClr val="black"/>
                </a:solidFill>
                <a:latin typeface="Calibri"/>
                <a:ea typeface="+mn-ea"/>
                <a:cs typeface="+mn-cs"/>
              </a:rPr>
              <a:t>UHINs</a:t>
            </a:r>
            <a:r>
              <a:rPr lang="en-US" sz="1600" dirty="0" smtClean="0">
                <a:solidFill>
                  <a:prstClr val="black"/>
                </a:solidFill>
                <a:latin typeface="Calibri"/>
                <a:ea typeface="+mn-ea"/>
                <a:cs typeface="+mn-cs"/>
              </a:rPr>
              <a:t>.</a:t>
            </a:r>
            <a:endParaRPr lang="en-US" dirty="0">
              <a:solidFill>
                <a:prstClr val="black"/>
              </a:solidFill>
              <a:latin typeface="Calibri"/>
              <a:ea typeface="+mn-ea"/>
              <a:cs typeface="+mn-cs"/>
            </a:endParaRPr>
          </a:p>
        </p:txBody>
      </p:sp>
      <p:graphicFrame>
        <p:nvGraphicFramePr>
          <p:cNvPr id="7" name="Chart 6"/>
          <p:cNvGraphicFramePr/>
          <p:nvPr>
            <p:extLst>
              <p:ext uri="{D42A27DB-BD31-4B8C-83A1-F6EECF244321}">
                <p14:modId xmlns:p14="http://schemas.microsoft.com/office/powerpoint/2010/main" val="3470442566"/>
              </p:ext>
            </p:extLst>
          </p:nvPr>
        </p:nvGraphicFramePr>
        <p:xfrm>
          <a:off x="533400" y="2514600"/>
          <a:ext cx="84582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381000" y="2133600"/>
            <a:ext cx="7692106" cy="369332"/>
          </a:xfrm>
          <a:prstGeom prst="rect">
            <a:avLst/>
          </a:prstGeom>
          <a:noFill/>
        </p:spPr>
        <p:txBody>
          <a:bodyPr wrap="none" rtlCol="0">
            <a:spAutoFit/>
          </a:bodyPr>
          <a:lstStyle/>
          <a:p>
            <a:pPr defTabSz="914400" fontAlgn="auto">
              <a:spcBef>
                <a:spcPts val="0"/>
              </a:spcBef>
              <a:spcAft>
                <a:spcPts val="0"/>
              </a:spcAft>
            </a:pPr>
            <a:r>
              <a:rPr lang="en-US" b="1" dirty="0" smtClean="0">
                <a:solidFill>
                  <a:srgbClr val="0070C0"/>
                </a:solidFill>
                <a:latin typeface="Calibri"/>
                <a:ea typeface="+mn-ea"/>
                <a:cs typeface="+mn-cs"/>
              </a:rPr>
              <a:t>Comparison of Completeness of FY2014 and FY2015 Inpatient Discharge </a:t>
            </a:r>
            <a:r>
              <a:rPr lang="en-US" b="1" dirty="0" smtClean="0">
                <a:solidFill>
                  <a:srgbClr val="0070C0"/>
                </a:solidFill>
                <a:latin typeface="Calibri"/>
                <a:ea typeface="+mn-ea"/>
                <a:cs typeface="+mn-cs"/>
              </a:rPr>
              <a:t>UHINs</a:t>
            </a:r>
            <a:endParaRPr lang="en-US" b="1" dirty="0">
              <a:solidFill>
                <a:srgbClr val="0070C0"/>
              </a:solidFill>
              <a:latin typeface="Calibri"/>
              <a:ea typeface="+mn-ea"/>
              <a:cs typeface="+mn-cs"/>
            </a:endParaRPr>
          </a:p>
        </p:txBody>
      </p:sp>
    </p:spTree>
    <p:extLst>
      <p:ext uri="{BB962C8B-B14F-4D97-AF65-F5344CB8AC3E}">
        <p14:creationId xmlns:p14="http://schemas.microsoft.com/office/powerpoint/2010/main" val="24695895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1" y="304800"/>
            <a:ext cx="8686800" cy="1143000"/>
          </a:xfrm>
        </p:spPr>
        <p:txBody>
          <a:bodyPr>
            <a:noAutofit/>
          </a:bodyPr>
          <a:lstStyle/>
          <a:p>
            <a:r>
              <a:rPr lang="en-US" sz="3200" b="1" u="sng" dirty="0" smtClean="0"/>
              <a:t>Question</a:t>
            </a:r>
            <a:r>
              <a:rPr lang="en-US" sz="3200" b="1" dirty="0" smtClean="0"/>
              <a:t>: Why would a patient with a length of stay of 1-day be admitted instead of seen in Observation Stay?</a:t>
            </a:r>
            <a:endParaRPr lang="en-US" sz="3200" b="1" dirty="0"/>
          </a:p>
        </p:txBody>
      </p:sp>
      <p:sp>
        <p:nvSpPr>
          <p:cNvPr id="3" name="Content Placeholder 2"/>
          <p:cNvSpPr>
            <a:spLocks noGrp="1"/>
          </p:cNvSpPr>
          <p:nvPr>
            <p:ph idx="1"/>
          </p:nvPr>
        </p:nvSpPr>
        <p:spPr>
          <a:xfrm>
            <a:off x="304800" y="1752600"/>
            <a:ext cx="8839200" cy="4525963"/>
          </a:xfrm>
        </p:spPr>
        <p:txBody>
          <a:bodyPr>
            <a:normAutofit/>
          </a:bodyPr>
          <a:lstStyle/>
          <a:p>
            <a:pPr marL="0" indent="0">
              <a:buNone/>
            </a:pPr>
            <a:r>
              <a:rPr lang="en-US" sz="2400" u="sng" dirty="0" smtClean="0"/>
              <a:t>Answer</a:t>
            </a:r>
            <a:r>
              <a:rPr lang="en-US" sz="2400" dirty="0" smtClean="0"/>
              <a:t>: While the CHIA </a:t>
            </a:r>
            <a:r>
              <a:rPr lang="en-US" sz="2400" dirty="0" smtClean="0"/>
              <a:t>Case </a:t>
            </a:r>
            <a:r>
              <a:rPr lang="en-US" sz="2400" dirty="0"/>
              <a:t>M</a:t>
            </a:r>
            <a:r>
              <a:rPr lang="en-US" sz="2400" dirty="0" smtClean="0"/>
              <a:t>ix </a:t>
            </a:r>
            <a:r>
              <a:rPr lang="en-US" sz="2400" dirty="0" smtClean="0"/>
              <a:t>data contains data </a:t>
            </a:r>
            <a:r>
              <a:rPr lang="en-US" sz="2400" dirty="0" smtClean="0"/>
              <a:t>collected </a:t>
            </a:r>
            <a:r>
              <a:rPr lang="en-US" sz="2400" dirty="0" smtClean="0"/>
              <a:t>from acute care hospitals on inpatient hospital discharges, emergency department visits, and observation stays, 105 CMR 130.000 Massachusetts Hospital Licensure Regulations which falls under the regulatory authority of the Massachusetts Department of Public Health provides specific guidance and standards for the utilization of different hospital care settings. </a:t>
            </a:r>
          </a:p>
          <a:p>
            <a:pPr marL="0" indent="0">
              <a:buNone/>
            </a:pPr>
            <a:endParaRPr lang="en-US" sz="2400" dirty="0" smtClean="0"/>
          </a:p>
          <a:p>
            <a:pPr marL="0" indent="0">
              <a:buNone/>
            </a:pPr>
            <a:r>
              <a:rPr lang="en-US" sz="2400" dirty="0" smtClean="0"/>
              <a:t>See: </a:t>
            </a:r>
            <a:r>
              <a:rPr lang="en-US" sz="2400" dirty="0" smtClean="0">
                <a:hlinkClick r:id="rId2"/>
              </a:rPr>
              <a:t>http://www.mass.gov/eohhs/docs/dph/regs/105cmr130.pdf</a:t>
            </a:r>
            <a:r>
              <a:rPr lang="en-US" sz="2400" dirty="0" smtClean="0"/>
              <a:t> </a:t>
            </a:r>
            <a:endParaRPr lang="en-US" sz="2400" dirty="0"/>
          </a:p>
        </p:txBody>
      </p:sp>
    </p:spTree>
    <p:extLst>
      <p:ext uri="{BB962C8B-B14F-4D97-AF65-F5344CB8AC3E}">
        <p14:creationId xmlns:p14="http://schemas.microsoft.com/office/powerpoint/2010/main" val="16577677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mn-lt"/>
              </a:rPr>
              <a:t>Questions </a:t>
            </a:r>
            <a:r>
              <a:rPr lang="en-US" sz="3200" dirty="0">
                <a:latin typeface="+mn-lt"/>
              </a:rPr>
              <a:t>related to APCD </a:t>
            </a:r>
            <a:r>
              <a:rPr lang="en-US" sz="3200" dirty="0" smtClean="0">
                <a:latin typeface="+mn-lt"/>
              </a:rPr>
              <a:t>: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mn-lt"/>
              </a:rPr>
              <a:t>Questions related to </a:t>
            </a:r>
            <a:r>
              <a:rPr lang="en-US" sz="3200" dirty="0" smtClean="0">
                <a:latin typeface="+mn-lt"/>
              </a:rPr>
              <a:t>Case Mix</a:t>
            </a:r>
            <a:r>
              <a:rPr lang="en-US" sz="3200" dirty="0">
                <a:latin typeface="+mn-lt"/>
              </a:rPr>
              <a:t>: (</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mn-lt"/>
            </a:endParaRPr>
          </a:p>
          <a:p>
            <a:pPr lvl="0" fontAlgn="auto">
              <a:spcAft>
                <a:spcPts val="0"/>
              </a:spcAft>
            </a:pPr>
            <a:r>
              <a:rPr lang="en-US" sz="3200" u="sng" dirty="0" smtClean="0">
                <a:latin typeface="+mn-lt"/>
              </a:rPr>
              <a:t>REMINDER</a:t>
            </a:r>
            <a:r>
              <a:rPr lang="en-US" sz="3200" dirty="0" smtClean="0">
                <a:latin typeface="+mn-lt"/>
              </a:rPr>
              <a:t>: Please include your </a:t>
            </a:r>
            <a:r>
              <a:rPr lang="en-US" sz="3200" b="1" dirty="0" smtClean="0">
                <a:latin typeface="+mn-lt"/>
              </a:rPr>
              <a:t>IRBNet ID#</a:t>
            </a:r>
            <a:r>
              <a:rPr lang="en-US" sz="3200" dirty="0" smtClean="0">
                <a:latin typeface="+mn-lt"/>
              </a:rPr>
              <a:t>, if you currently have a project using CHIA data</a:t>
            </a:r>
            <a:endParaRPr lang="en-US" sz="3200" dirty="0">
              <a:latin typeface="+mn-lt"/>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dirty="0" smtClean="0"/>
              <a:t>Where can I find old User </a:t>
            </a:r>
            <a:r>
              <a:rPr lang="en-US" sz="2800" smtClean="0"/>
              <a:t>Workgroup presentations</a:t>
            </a:r>
            <a:r>
              <a:rPr lang="en-US" sz="2800" dirty="0" smtClean="0"/>
              <a:t>?</a:t>
            </a:r>
            <a:endParaRPr lang="en-US" sz="2800" dirty="0"/>
          </a:p>
        </p:txBody>
      </p:sp>
      <p:sp>
        <p:nvSpPr>
          <p:cNvPr id="3" name="Subtitle 2"/>
          <p:cNvSpPr>
            <a:spLocks noGrp="1"/>
          </p:cNvSpPr>
          <p:nvPr>
            <p:ph type="subTitle" idx="1"/>
          </p:nvPr>
        </p:nvSpPr>
        <p:spPr/>
        <p:txBody>
          <a:bodyPr/>
          <a:lstStyle/>
          <a:p>
            <a:r>
              <a:rPr lang="en-US" sz="1600" dirty="0">
                <a:hlinkClick r:id="rId3"/>
              </a:rPr>
              <a:t>http://www.chiamass.gov/ma-apcd-and-case-mix-user-workgroup-information</a:t>
            </a:r>
            <a:r>
              <a:rPr lang="en-US" sz="1600" dirty="0" smtClean="0">
                <a:hlinkClick r:id="rId3"/>
              </a:rPr>
              <a:t>/</a:t>
            </a:r>
            <a:r>
              <a:rPr lang="en-US" sz="1600" dirty="0" smtClean="0"/>
              <a:t> </a:t>
            </a:r>
            <a:endParaRPr lang="en-US" sz="1600"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83225" y="2336224"/>
            <a:ext cx="6711745" cy="4439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664812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Announcements</a:t>
            </a:r>
          </a:p>
          <a:p>
            <a:pPr marL="1028700" lvl="1" indent="-571500" algn="l">
              <a:buFont typeface="Arial" panose="020B0604020202020204" pitchFamily="34" charset="0"/>
              <a:buChar char="•"/>
            </a:pPr>
            <a:r>
              <a:rPr lang="en-US" sz="2000" dirty="0" smtClean="0">
                <a:solidFill>
                  <a:schemeClr val="tx2"/>
                </a:solidFill>
                <a:latin typeface="Arial" panose="020B0604020202020204" pitchFamily="34" charset="0"/>
                <a:cs typeface="Arial" panose="020B0604020202020204" pitchFamily="34" charset="0"/>
              </a:rPr>
              <a:t>Update on the status of Case Mix </a:t>
            </a:r>
            <a:r>
              <a:rPr lang="en-US" sz="2000" dirty="0" smtClean="0">
                <a:solidFill>
                  <a:schemeClr val="tx2"/>
                </a:solidFill>
                <a:latin typeface="Arial" panose="020B0604020202020204" pitchFamily="34" charset="0"/>
                <a:cs typeface="Arial" panose="020B0604020202020204" pitchFamily="34" charset="0"/>
              </a:rPr>
              <a:t>FY16</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t>New CHIA </a:t>
            </a:r>
            <a:r>
              <a:rPr lang="en-US" sz="2800" dirty="0"/>
              <a:t>report: </a:t>
            </a:r>
            <a:r>
              <a:rPr lang="en-US" sz="2800" i="1" u="sng" dirty="0">
                <a:hlinkClick r:id="rId3"/>
              </a:rPr>
              <a:t>Emergency Department Visits after Inpatient Discharge</a:t>
            </a:r>
            <a:endParaRPr lang="en-US" sz="2800" dirty="0" smtClean="0">
              <a:latin typeface="Arial" panose="020B0604020202020204" pitchFamily="34" charset="0"/>
              <a:cs typeface="Arial" panose="020B0604020202020204" pitchFamily="34" charset="0"/>
            </a:endParaRP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User </a:t>
            </a:r>
            <a:r>
              <a:rPr lang="en-US" sz="2800" dirty="0" smtClean="0">
                <a:latin typeface="Arial" panose="020B0604020202020204" pitchFamily="34" charset="0"/>
                <a:cs typeface="Arial" panose="020B0604020202020204" pitchFamily="34" charset="0"/>
              </a:rPr>
              <a:t>Questions</a:t>
            </a:r>
          </a:p>
          <a:p>
            <a:pPr marL="571500" lvl="0" indent="-571500">
              <a:buFont typeface="Wingdings" panose="05000000000000000000" pitchFamily="2" charset="2"/>
              <a:buChar char="§"/>
            </a:pPr>
            <a:r>
              <a:rPr lang="en-US" sz="2800" dirty="0" smtClean="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Case Mix FY16 Release Calendar</a:t>
            </a:r>
            <a:endParaRPr lang="en-US" sz="3200" dirty="0"/>
          </a:p>
        </p:txBody>
      </p:sp>
      <p:sp>
        <p:nvSpPr>
          <p:cNvPr id="3" name="Subtitle 2"/>
          <p:cNvSpPr>
            <a:spLocks noGrp="1"/>
          </p:cNvSpPr>
          <p:nvPr>
            <p:ph type="subTitle" idx="1"/>
          </p:nvPr>
        </p:nvSpPr>
        <p:spPr>
          <a:ln>
            <a:noFill/>
          </a:ln>
        </p:spPr>
        <p:txBody>
          <a:bodyPr/>
          <a:lstStyle/>
          <a:p>
            <a:pPr lvl="1" algn="l"/>
            <a:r>
              <a:rPr lang="en-US" sz="2000" u="sng" dirty="0" smtClean="0">
                <a:solidFill>
                  <a:schemeClr val="tx2"/>
                </a:solidFill>
                <a:latin typeface="Arial" panose="020B0604020202020204" pitchFamily="34" charset="0"/>
                <a:cs typeface="Arial" panose="020B0604020202020204" pitchFamily="34" charset="0"/>
              </a:rPr>
              <a:t>*CURRENT* RELEASE TIMEFRAMES FOR EACH FILE</a:t>
            </a:r>
            <a:r>
              <a:rPr lang="en-US" sz="2000" dirty="0" smtClean="0">
                <a:solidFill>
                  <a:schemeClr val="tx2"/>
                </a:solidFill>
                <a:latin typeface="Arial" panose="020B0604020202020204" pitchFamily="34" charset="0"/>
                <a:cs typeface="Arial" panose="020B0604020202020204" pitchFamily="34" charset="0"/>
              </a:rPr>
              <a:t>:</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Inpatient (HIDD)</a:t>
            </a:r>
            <a:r>
              <a:rPr lang="en-US" dirty="0" smtClean="0">
                <a:solidFill>
                  <a:schemeClr val="tx2"/>
                </a:solidFill>
                <a:latin typeface="Arial" panose="020B0604020202020204" pitchFamily="34" charset="0"/>
                <a:cs typeface="Arial" panose="020B0604020202020204" pitchFamily="34" charset="0"/>
              </a:rPr>
              <a:t> </a:t>
            </a:r>
          </a:p>
          <a:p>
            <a:pPr lvl="1" algn="l"/>
            <a:r>
              <a:rPr lang="en-US" sz="1600" b="1"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READY NOW</a:t>
            </a:r>
            <a:endParaRPr lang="en-US" sz="2000" b="1" dirty="0" smtClean="0">
              <a:solidFill>
                <a:srgbClr val="00B050"/>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Emergency Department (ED)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00B050"/>
                </a:solidFill>
                <a:latin typeface="Arial" panose="020B0604020202020204" pitchFamily="34" charset="0"/>
                <a:cs typeface="Arial" panose="020B0604020202020204" pitchFamily="34" charset="0"/>
              </a:rPr>
              <a:t>AUGUST</a:t>
            </a:r>
            <a:endParaRPr lang="en-US" sz="1600" b="1" dirty="0" smtClean="0">
              <a:solidFill>
                <a:schemeClr val="tx2"/>
              </a:solidFill>
              <a:latin typeface="Arial" panose="020B0604020202020204" pitchFamily="34" charset="0"/>
              <a:cs typeface="Arial" panose="020B0604020202020204" pitchFamily="34" charset="0"/>
            </a:endParaRP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Outpatient Observation (OOD) </a:t>
            </a:r>
          </a:p>
          <a:p>
            <a:pPr lvl="2" algn="l"/>
            <a:r>
              <a:rPr lang="en-US" sz="1600" dirty="0">
                <a:solidFill>
                  <a:schemeClr val="tx2"/>
                </a:solidFill>
                <a:latin typeface="Arial" panose="020B0604020202020204" pitchFamily="34" charset="0"/>
                <a:cs typeface="Arial" panose="020B0604020202020204" pitchFamily="34" charset="0"/>
              </a:rPr>
              <a:t>	</a:t>
            </a:r>
            <a:r>
              <a:rPr lang="en-US" sz="2000" b="1" dirty="0" smtClean="0">
                <a:solidFill>
                  <a:srgbClr val="FFFF00"/>
                </a:solidFill>
                <a:latin typeface="Arial" panose="020B0604020202020204" pitchFamily="34" charset="0"/>
                <a:cs typeface="Arial" panose="020B0604020202020204" pitchFamily="34" charset="0"/>
              </a:rPr>
              <a:t>SEPTEMBER</a:t>
            </a:r>
            <a:endParaRPr lang="en-US" sz="1600" b="1" dirty="0" smtClean="0">
              <a:solidFill>
                <a:srgbClr val="FFFF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371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Case Mix Application Process	</a:t>
            </a:r>
            <a:endParaRPr lang="en-US" dirty="0"/>
          </a:p>
        </p:txBody>
      </p:sp>
      <p:sp>
        <p:nvSpPr>
          <p:cNvPr id="3" name="Subtitle 2"/>
          <p:cNvSpPr>
            <a:spLocks noGrp="1"/>
          </p:cNvSpPr>
          <p:nvPr>
            <p:ph type="subTitle" idx="1"/>
          </p:nvPr>
        </p:nvSpPr>
        <p:spPr/>
        <p:txBody>
          <a:bodyPr/>
          <a:lstStyle/>
          <a:p>
            <a:r>
              <a:rPr lang="en-US" u="sng" dirty="0" smtClean="0"/>
              <a:t>Recap of Changes for 2017</a:t>
            </a:r>
            <a:r>
              <a:rPr lang="en-US" dirty="0" smtClean="0"/>
              <a:t>:</a:t>
            </a:r>
          </a:p>
          <a:p>
            <a:pPr marL="342900" indent="-342900">
              <a:buFont typeface="Arial" panose="020B0604020202020204" pitchFamily="34" charset="0"/>
              <a:buChar char="•"/>
            </a:pPr>
            <a:r>
              <a:rPr lang="en-US" dirty="0" smtClean="0"/>
              <a:t>Now charge </a:t>
            </a:r>
            <a:r>
              <a:rPr lang="en-US" b="1" dirty="0" smtClean="0"/>
              <a:t>per year </a:t>
            </a:r>
            <a:r>
              <a:rPr lang="en-US" dirty="0" smtClean="0"/>
              <a:t>of data requested</a:t>
            </a:r>
          </a:p>
          <a:p>
            <a:pPr marL="342900" indent="-342900">
              <a:buFont typeface="Arial" panose="020B0604020202020204" pitchFamily="34" charset="0"/>
              <a:buChar char="•"/>
            </a:pPr>
            <a:r>
              <a:rPr lang="en-US" dirty="0" smtClean="0"/>
              <a:t>Can now request </a:t>
            </a:r>
            <a:r>
              <a:rPr lang="en-US" b="1" dirty="0" smtClean="0"/>
              <a:t>future years of data</a:t>
            </a:r>
          </a:p>
          <a:p>
            <a:pPr marL="800100" lvl="1" indent="-342900" algn="l">
              <a:buFont typeface="Wingdings" panose="05000000000000000000" pitchFamily="2" charset="2"/>
              <a:buChar char="§"/>
            </a:pPr>
            <a:r>
              <a:rPr lang="en-US" sz="1800" dirty="0" smtClean="0">
                <a:solidFill>
                  <a:schemeClr val="tx2"/>
                </a:solidFill>
              </a:rPr>
              <a:t>Future years require no DRC review, absent major changes to the project or data being requested</a:t>
            </a:r>
          </a:p>
          <a:p>
            <a:pPr marL="342900" indent="-342900">
              <a:buFont typeface="Arial" panose="020B0604020202020204" pitchFamily="34" charset="0"/>
              <a:buChar char="•"/>
            </a:pPr>
            <a:r>
              <a:rPr lang="en-US" dirty="0" smtClean="0"/>
              <a:t>Can request to use data for one project for a </a:t>
            </a:r>
            <a:r>
              <a:rPr lang="en-US" b="1" dirty="0" smtClean="0"/>
              <a:t>subsequent project</a:t>
            </a:r>
          </a:p>
          <a:p>
            <a:pPr marL="342900" indent="-342900">
              <a:buFont typeface="Arial" panose="020B0604020202020204" pitchFamily="34" charset="0"/>
              <a:buChar char="•"/>
            </a:pPr>
            <a:r>
              <a:rPr lang="en-US" dirty="0" smtClean="0"/>
              <a:t>Comprehensive DUAs for each organization (will cover all projects instead of multiple DUAs for each specific project)</a:t>
            </a:r>
          </a:p>
          <a:p>
            <a:endParaRPr lang="en-US" dirty="0"/>
          </a:p>
        </p:txBody>
      </p:sp>
    </p:spTree>
    <p:extLst>
      <p:ext uri="{BB962C8B-B14F-4D97-AF65-F5344CB8AC3E}">
        <p14:creationId xmlns:p14="http://schemas.microsoft.com/office/powerpoint/2010/main" val="24144633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Process</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a:t>
            </a:r>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data</a:t>
            </a:r>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2217026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400" dirty="0"/>
              <a:t>Applicants should not use “de-identified” in their application in referring to the data received from CHIA.  CHIA datasets are not de-identified as the term </a:t>
            </a:r>
            <a:r>
              <a:rPr lang="en-US" sz="2400" dirty="0" smtClean="0"/>
              <a:t>is defined by HIPAA.</a:t>
            </a:r>
          </a:p>
          <a:p>
            <a:pPr marL="457200" indent="-4572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Also, make sure your IRB approval is valid for the period you intend to use the data.</a:t>
            </a:r>
          </a:p>
          <a:p>
            <a:pPr marL="457200" lvl="0" indent="-457200">
              <a:buFont typeface="Arial" panose="020B0604020202020204" pitchFamily="34" charset="0"/>
              <a:buChar char="•"/>
            </a:pPr>
            <a:r>
              <a:rPr lang="en-US" sz="2400" dirty="0" smtClean="0"/>
              <a:t>Please remember your application documents must be </a:t>
            </a:r>
            <a:r>
              <a:rPr lang="en-US" sz="2400" b="1" u="sng" dirty="0" smtClean="0"/>
              <a:t>signed</a:t>
            </a:r>
            <a:r>
              <a:rPr lang="en-US" sz="2400" dirty="0" smtClean="0"/>
              <a:t> by the appropriate people when you submit them on </a:t>
            </a:r>
            <a:r>
              <a:rPr lang="en-US" sz="2400" dirty="0" err="1" smtClean="0"/>
              <a:t>IRBNet</a:t>
            </a:r>
            <a:r>
              <a:rPr lang="en-US" sz="2400" dirty="0" smtClean="0"/>
              <a:t>.</a:t>
            </a:r>
          </a:p>
        </p:txBody>
      </p:sp>
    </p:spTree>
    <p:extLst>
      <p:ext uri="{BB962C8B-B14F-4D97-AF65-F5344CB8AC3E}">
        <p14:creationId xmlns:p14="http://schemas.microsoft.com/office/powerpoint/2010/main" val="3361440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More Reminders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latin typeface="Arial" panose="020B0604020202020204" pitchFamily="34" charset="0"/>
                <a:cs typeface="Arial" panose="020B0604020202020204" pitchFamily="34" charset="0"/>
              </a:rPr>
              <a:t>If you’re requesting user support, </a:t>
            </a:r>
            <a:r>
              <a:rPr lang="en-US" sz="2400" b="1" u="sng" dirty="0" smtClean="0">
                <a:latin typeface="Arial" panose="020B0604020202020204" pitchFamily="34" charset="0"/>
                <a:cs typeface="Arial" panose="020B0604020202020204" pitchFamily="34" charset="0"/>
              </a:rPr>
              <a:t>please do not send us any data</a:t>
            </a:r>
          </a:p>
          <a:p>
            <a:pPr marL="914400" lvl="1" indent="-4572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Aggregate, de-identified data is fine, but sending us any other data may not be allowed.  As a general rule, users should not send record or claim-line data to the User Support Team</a:t>
            </a:r>
          </a:p>
          <a:p>
            <a:pPr marL="914400" lvl="1" indent="-457200" algn="l">
              <a:buFont typeface="Wingdings" panose="05000000000000000000" pitchFamily="2" charset="2"/>
              <a:buChar char="§"/>
            </a:pPr>
            <a:r>
              <a:rPr lang="en-US" sz="2000" dirty="0">
                <a:solidFill>
                  <a:schemeClr val="tx2"/>
                </a:solidFill>
                <a:latin typeface="Arial" panose="020B0604020202020204" pitchFamily="34" charset="0"/>
                <a:cs typeface="Arial" panose="020B0604020202020204" pitchFamily="34" charset="0"/>
              </a:rPr>
              <a:t>C</a:t>
            </a:r>
            <a:r>
              <a:rPr lang="en-US" sz="2000" dirty="0" smtClean="0">
                <a:solidFill>
                  <a:schemeClr val="tx2"/>
                </a:solidFill>
                <a:latin typeface="Arial" panose="020B0604020202020204" pitchFamily="34" charset="0"/>
                <a:cs typeface="Arial" panose="020B0604020202020204" pitchFamily="34" charset="0"/>
              </a:rPr>
              <a:t>onsidered a breach of our Data Use Agreement</a:t>
            </a:r>
          </a:p>
          <a:p>
            <a:pPr marL="914400" lvl="1" indent="-4572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Run the risk of not being allowed to request data from CHIA in the future</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106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	QUESTIONS?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499"/>
            <a:ext cx="8991600" cy="691299"/>
          </a:xfrm>
        </p:spPr>
        <p:txBody>
          <a:bodyPr>
            <a:normAutofit/>
          </a:bodyPr>
          <a:lstStyle/>
          <a:p>
            <a:r>
              <a:rPr lang="en-US" sz="2800" b="1" dirty="0" smtClean="0">
                <a:solidFill>
                  <a:srgbClr val="0070C0"/>
                </a:solidFill>
              </a:rPr>
              <a:t>New Papers and Reports Using CHIA Data</a:t>
            </a:r>
            <a:endParaRPr lang="en-US" sz="2800" b="1" dirty="0">
              <a:solidFill>
                <a:srgbClr val="0070C0"/>
              </a:solidFill>
            </a:endParaRPr>
          </a:p>
        </p:txBody>
      </p:sp>
      <p:sp>
        <p:nvSpPr>
          <p:cNvPr id="4" name="TextBox 3"/>
          <p:cNvSpPr txBox="1"/>
          <p:nvPr/>
        </p:nvSpPr>
        <p:spPr>
          <a:xfrm>
            <a:off x="218388" y="609600"/>
            <a:ext cx="8915400" cy="646331"/>
          </a:xfrm>
          <a:prstGeom prst="rect">
            <a:avLst/>
          </a:prstGeom>
          <a:noFill/>
        </p:spPr>
        <p:txBody>
          <a:bodyPr wrap="square" rtlCol="0">
            <a:spAutoFit/>
          </a:bodyPr>
          <a:lstStyle/>
          <a:p>
            <a:pPr defTabSz="914400" fontAlgn="auto">
              <a:spcBef>
                <a:spcPts val="0"/>
              </a:spcBef>
              <a:spcAft>
                <a:spcPts val="0"/>
              </a:spcAft>
            </a:pPr>
            <a:r>
              <a:rPr lang="en-US" dirty="0" smtClean="0">
                <a:solidFill>
                  <a:prstClr val="black"/>
                </a:solidFill>
                <a:latin typeface="Calibri"/>
                <a:ea typeface="+mn-ea"/>
                <a:cs typeface="+mn-cs"/>
              </a:rPr>
              <a:t>CHIA Data Users asked to be alerted to when new papers and reports are available using CHIA Case Mix Data or All Payer Claims Data.  The following new papers and reports are available:</a:t>
            </a:r>
            <a:endParaRPr lang="en-US" dirty="0">
              <a:solidFill>
                <a:prstClr val="black"/>
              </a:solidFill>
              <a:latin typeface="Calibri"/>
              <a:ea typeface="+mn-ea"/>
              <a:cs typeface="+mn-cs"/>
            </a:endParaRPr>
          </a:p>
        </p:txBody>
      </p:sp>
      <p:sp>
        <p:nvSpPr>
          <p:cNvPr id="6" name="Rectangle 5"/>
          <p:cNvSpPr/>
          <p:nvPr/>
        </p:nvSpPr>
        <p:spPr>
          <a:xfrm>
            <a:off x="304800" y="1600200"/>
            <a:ext cx="8686800" cy="3046988"/>
          </a:xfrm>
          <a:prstGeom prst="rect">
            <a:avLst/>
          </a:prstGeom>
        </p:spPr>
        <p:txBody>
          <a:bodyPr wrap="square">
            <a:spAutoFit/>
          </a:bodyPr>
          <a:lstStyle/>
          <a:p>
            <a:pPr defTabSz="914400" fontAlgn="auto">
              <a:spcBef>
                <a:spcPts val="0"/>
              </a:spcBef>
              <a:spcAft>
                <a:spcPts val="0"/>
              </a:spcAft>
            </a:pPr>
            <a:r>
              <a:rPr lang="en-US" sz="1600" dirty="0">
                <a:solidFill>
                  <a:prstClr val="black"/>
                </a:solidFill>
                <a:latin typeface="Calibri"/>
                <a:ea typeface="+mn-ea"/>
                <a:cs typeface="+mn-cs"/>
              </a:rPr>
              <a:t>Barnett ML, Song Z, Rose S, Bitton A, Chernew ME, Landon BE. Insurance Transitions and Changes in Physician and Emergency Department Utilization: An Observational Study. </a:t>
            </a:r>
            <a:r>
              <a:rPr lang="en-US" sz="1600" b="1" dirty="0">
                <a:solidFill>
                  <a:prstClr val="black"/>
                </a:solidFill>
                <a:latin typeface="Calibri"/>
                <a:ea typeface="+mn-ea"/>
                <a:cs typeface="+mn-cs"/>
              </a:rPr>
              <a:t>Journal of General Internal Medicine</a:t>
            </a:r>
            <a:r>
              <a:rPr lang="en-US" sz="1600" dirty="0">
                <a:solidFill>
                  <a:prstClr val="black"/>
                </a:solidFill>
                <a:latin typeface="Calibri"/>
                <a:ea typeface="+mn-ea"/>
                <a:cs typeface="+mn-cs"/>
              </a:rPr>
              <a:t>. 2017 May 18:1-0</a:t>
            </a:r>
            <a:r>
              <a:rPr lang="en-US" sz="1600" dirty="0" smtClean="0">
                <a:solidFill>
                  <a:prstClr val="black"/>
                </a:solidFill>
                <a:latin typeface="Calibri"/>
                <a:ea typeface="+mn-ea"/>
                <a:cs typeface="+mn-cs"/>
              </a:rPr>
              <a:t>. </a:t>
            </a:r>
            <a:r>
              <a:rPr lang="en-US" sz="1600" dirty="0" smtClean="0">
                <a:solidFill>
                  <a:prstClr val="black"/>
                </a:solidFill>
                <a:latin typeface="Calibri"/>
                <a:ea typeface="+mn-ea"/>
                <a:cs typeface="+mn-cs"/>
                <a:hlinkClick r:id="rId2"/>
              </a:rPr>
              <a:t>https://link.springer.com/article/10.1007/s11606-017-4072-4</a:t>
            </a:r>
            <a:r>
              <a:rPr lang="en-US" sz="1600" dirty="0" smtClean="0">
                <a:solidFill>
                  <a:prstClr val="black"/>
                </a:solidFill>
                <a:latin typeface="Calibri"/>
                <a:ea typeface="+mn-ea"/>
                <a:cs typeface="+mn-cs"/>
              </a:rPr>
              <a:t> </a:t>
            </a: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r>
              <a:rPr lang="en-US" sz="1600" dirty="0">
                <a:solidFill>
                  <a:prstClr val="black"/>
                </a:solidFill>
                <a:latin typeface="Calibri"/>
                <a:ea typeface="+mn-ea"/>
                <a:cs typeface="+mn-cs"/>
              </a:rPr>
              <a:t>Figueroa JF, Frakt AB, Lyon ZM, Zhou X, Jha AK. Characteristics and spending patterns of high cost, non-elderly adults in Massachusetts. </a:t>
            </a:r>
            <a:r>
              <a:rPr lang="en-US" sz="1600" b="1" dirty="0" smtClean="0">
                <a:solidFill>
                  <a:prstClr val="black"/>
                </a:solidFill>
                <a:latin typeface="Calibri"/>
                <a:ea typeface="+mn-ea"/>
                <a:cs typeface="+mn-cs"/>
              </a:rPr>
              <a:t>InHealthcare </a:t>
            </a:r>
            <a:r>
              <a:rPr lang="en-US" sz="1600" dirty="0">
                <a:solidFill>
                  <a:prstClr val="black"/>
                </a:solidFill>
                <a:latin typeface="Calibri"/>
                <a:ea typeface="+mn-ea"/>
                <a:cs typeface="+mn-cs"/>
              </a:rPr>
              <a:t>2017 </a:t>
            </a:r>
            <a:r>
              <a:rPr lang="en-US" sz="1600" dirty="0" smtClean="0">
                <a:solidFill>
                  <a:prstClr val="black"/>
                </a:solidFill>
                <a:latin typeface="Calibri"/>
                <a:ea typeface="+mn-ea"/>
                <a:cs typeface="+mn-cs"/>
              </a:rPr>
              <a:t>July </a:t>
            </a:r>
            <a:r>
              <a:rPr lang="en-US" sz="1600" dirty="0">
                <a:solidFill>
                  <a:prstClr val="black"/>
                </a:solidFill>
                <a:latin typeface="Calibri"/>
                <a:ea typeface="+mn-ea"/>
                <a:cs typeface="+mn-cs"/>
              </a:rPr>
              <a:t>1. Elsevier</a:t>
            </a:r>
            <a:r>
              <a:rPr lang="en-US" sz="1600" dirty="0" smtClean="0">
                <a:solidFill>
                  <a:prstClr val="black"/>
                </a:solidFill>
                <a:latin typeface="Calibri"/>
                <a:ea typeface="+mn-ea"/>
                <a:cs typeface="+mn-cs"/>
              </a:rPr>
              <a:t>. </a:t>
            </a:r>
            <a:r>
              <a:rPr lang="en-US" sz="1600" dirty="0" smtClean="0">
                <a:solidFill>
                  <a:prstClr val="black"/>
                </a:solidFill>
                <a:latin typeface="Calibri"/>
                <a:ea typeface="+mn-ea"/>
                <a:cs typeface="+mn-cs"/>
                <a:hlinkClick r:id="rId3"/>
              </a:rPr>
              <a:t>http://www.sciencedirect.com/science/article/pii/S2213076417300350</a:t>
            </a:r>
            <a:r>
              <a:rPr lang="en-US" sz="1600" dirty="0" smtClean="0">
                <a:solidFill>
                  <a:prstClr val="black"/>
                </a:solidFill>
                <a:latin typeface="Calibri"/>
                <a:ea typeface="+mn-ea"/>
                <a:cs typeface="+mn-cs"/>
              </a:rPr>
              <a:t> </a:t>
            </a: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r>
              <a:rPr lang="en-US" sz="1600" dirty="0">
                <a:solidFill>
                  <a:prstClr val="black"/>
                </a:solidFill>
                <a:latin typeface="Calibri"/>
                <a:ea typeface="+mn-ea"/>
                <a:cs typeface="+mn-cs"/>
              </a:rPr>
              <a:t>McCoy TH, Castro VM, Cagan A, Roberson AM, Perlis RH. Validation of a risk stratification tool for fall-related injury in a state-wide cohort. </a:t>
            </a:r>
            <a:r>
              <a:rPr lang="en-US" sz="1600" b="1" dirty="0">
                <a:solidFill>
                  <a:prstClr val="black"/>
                </a:solidFill>
                <a:latin typeface="Calibri"/>
                <a:ea typeface="+mn-ea"/>
                <a:cs typeface="+mn-cs"/>
              </a:rPr>
              <a:t>BMJ</a:t>
            </a:r>
            <a:r>
              <a:rPr lang="en-US" sz="1600" dirty="0">
                <a:solidFill>
                  <a:prstClr val="black"/>
                </a:solidFill>
                <a:latin typeface="Calibri"/>
                <a:ea typeface="+mn-ea"/>
                <a:cs typeface="+mn-cs"/>
              </a:rPr>
              <a:t> open. 2017 Feb 1;7(2):e012189</a:t>
            </a:r>
            <a:r>
              <a:rPr lang="en-US" sz="1600" dirty="0" smtClean="0">
                <a:solidFill>
                  <a:prstClr val="black"/>
                </a:solidFill>
                <a:latin typeface="Calibri"/>
                <a:ea typeface="+mn-ea"/>
                <a:cs typeface="+mn-cs"/>
              </a:rPr>
              <a:t>. </a:t>
            </a:r>
            <a:r>
              <a:rPr lang="en-US" sz="1600" dirty="0" smtClean="0">
                <a:solidFill>
                  <a:prstClr val="black"/>
                </a:solidFill>
                <a:latin typeface="Calibri"/>
                <a:ea typeface="+mn-ea"/>
                <a:cs typeface="+mn-cs"/>
                <a:hlinkClick r:id="rId4"/>
              </a:rPr>
              <a:t>http://bmjopen.bmj.com/content/bmjopen/7/2/e012189.full.pdf</a:t>
            </a:r>
            <a:r>
              <a:rPr lang="en-US" sz="1600" dirty="0" smtClean="0">
                <a:solidFill>
                  <a:prstClr val="black"/>
                </a:solidFill>
                <a:latin typeface="Calibri"/>
                <a:ea typeface="+mn-ea"/>
                <a:cs typeface="+mn-cs"/>
              </a:rPr>
              <a:t> </a:t>
            </a:r>
          </a:p>
          <a:p>
            <a:pPr defTabSz="914400" fontAlgn="auto">
              <a:spcBef>
                <a:spcPts val="0"/>
              </a:spcBef>
              <a:spcAft>
                <a:spcPts val="0"/>
              </a:spcAft>
            </a:pPr>
            <a:endParaRPr lang="en-US" sz="1600" dirty="0" smtClean="0">
              <a:solidFill>
                <a:prstClr val="black"/>
              </a:solidFill>
              <a:latin typeface="Calibri"/>
              <a:ea typeface="+mn-ea"/>
              <a:cs typeface="+mn-cs"/>
            </a:endParaRPr>
          </a:p>
        </p:txBody>
      </p:sp>
      <p:sp>
        <p:nvSpPr>
          <p:cNvPr id="7" name="TextBox 6"/>
          <p:cNvSpPr txBox="1"/>
          <p:nvPr/>
        </p:nvSpPr>
        <p:spPr>
          <a:xfrm>
            <a:off x="304800" y="1295400"/>
            <a:ext cx="2203295" cy="369332"/>
          </a:xfrm>
          <a:prstGeom prst="rect">
            <a:avLst/>
          </a:prstGeom>
          <a:noFill/>
        </p:spPr>
        <p:txBody>
          <a:bodyPr wrap="none" rtlCol="0">
            <a:spAutoFit/>
          </a:bodyPr>
          <a:lstStyle/>
          <a:p>
            <a:pPr defTabSz="914400" fontAlgn="auto">
              <a:spcBef>
                <a:spcPts val="0"/>
              </a:spcBef>
              <a:spcAft>
                <a:spcPts val="0"/>
              </a:spcAft>
            </a:pPr>
            <a:r>
              <a:rPr lang="en-US" b="1" u="sng" dirty="0" smtClean="0">
                <a:solidFill>
                  <a:prstClr val="black"/>
                </a:solidFill>
                <a:latin typeface="Calibri"/>
                <a:ea typeface="+mn-ea"/>
                <a:cs typeface="+mn-cs"/>
              </a:rPr>
              <a:t>All Payer Claims Data</a:t>
            </a:r>
            <a:endParaRPr lang="en-US" b="1" u="sng" dirty="0">
              <a:solidFill>
                <a:prstClr val="black"/>
              </a:solidFill>
              <a:latin typeface="Calibri"/>
              <a:ea typeface="+mn-ea"/>
              <a:cs typeface="+mn-cs"/>
            </a:endParaRPr>
          </a:p>
        </p:txBody>
      </p:sp>
      <p:sp>
        <p:nvSpPr>
          <p:cNvPr id="8" name="Rectangle 7"/>
          <p:cNvSpPr/>
          <p:nvPr/>
        </p:nvSpPr>
        <p:spPr>
          <a:xfrm>
            <a:off x="299301" y="4953000"/>
            <a:ext cx="8839200" cy="1569660"/>
          </a:xfrm>
          <a:prstGeom prst="rect">
            <a:avLst/>
          </a:prstGeom>
        </p:spPr>
        <p:txBody>
          <a:bodyPr wrap="square">
            <a:spAutoFit/>
          </a:bodyPr>
          <a:lstStyle/>
          <a:p>
            <a:pPr defTabSz="914400" fontAlgn="auto">
              <a:spcBef>
                <a:spcPts val="0"/>
              </a:spcBef>
              <a:spcAft>
                <a:spcPts val="0"/>
              </a:spcAft>
            </a:pPr>
            <a:r>
              <a:rPr lang="en-US" sz="1600" dirty="0">
                <a:solidFill>
                  <a:prstClr val="black"/>
                </a:solidFill>
                <a:latin typeface="Calibri"/>
                <a:ea typeface="+mn-ea"/>
                <a:cs typeface="+mn-cs"/>
              </a:rPr>
              <a:t>França UL, McManus ML. Availability of Definitive Hospital Care for Children. </a:t>
            </a:r>
            <a:r>
              <a:rPr lang="en-US" sz="1600" b="1" dirty="0">
                <a:solidFill>
                  <a:prstClr val="black"/>
                </a:solidFill>
                <a:latin typeface="Calibri"/>
                <a:ea typeface="+mn-ea"/>
                <a:cs typeface="+mn-cs"/>
              </a:rPr>
              <a:t>JAMA pediatrics. </a:t>
            </a:r>
            <a:r>
              <a:rPr lang="en-US" sz="1600" dirty="0">
                <a:solidFill>
                  <a:prstClr val="black"/>
                </a:solidFill>
                <a:latin typeface="Calibri"/>
                <a:ea typeface="+mn-ea"/>
                <a:cs typeface="+mn-cs"/>
              </a:rPr>
              <a:t>2017 </a:t>
            </a:r>
            <a:r>
              <a:rPr lang="en-US" sz="1600" dirty="0" smtClean="0">
                <a:solidFill>
                  <a:prstClr val="black"/>
                </a:solidFill>
                <a:latin typeface="Calibri"/>
                <a:ea typeface="+mn-ea"/>
                <a:cs typeface="+mn-cs"/>
              </a:rPr>
              <a:t>July 10:e171096 Supplement. </a:t>
            </a:r>
            <a:r>
              <a:rPr lang="en-US" sz="1600" dirty="0" smtClean="0">
                <a:solidFill>
                  <a:prstClr val="black"/>
                </a:solidFill>
                <a:latin typeface="Calibri"/>
                <a:ea typeface="+mn-ea"/>
                <a:cs typeface="+mn-cs"/>
                <a:hlinkClick r:id="rId5"/>
              </a:rPr>
              <a:t>http://jamanetwork.com/journals/jamapediatrics/article-abstract/2634361</a:t>
            </a:r>
            <a:r>
              <a:rPr lang="en-US" sz="1600" dirty="0" smtClean="0">
                <a:solidFill>
                  <a:prstClr val="black"/>
                </a:solidFill>
                <a:latin typeface="Calibri"/>
                <a:ea typeface="+mn-ea"/>
                <a:cs typeface="+mn-cs"/>
              </a:rPr>
              <a:t> </a:t>
            </a:r>
          </a:p>
          <a:p>
            <a:pPr defTabSz="914400" fontAlgn="auto">
              <a:spcBef>
                <a:spcPts val="0"/>
              </a:spcBef>
              <a:spcAft>
                <a:spcPts val="0"/>
              </a:spcAft>
            </a:pPr>
            <a:endParaRPr lang="en-US" sz="1600" dirty="0">
              <a:solidFill>
                <a:prstClr val="black"/>
              </a:solidFill>
              <a:latin typeface="Calibri"/>
              <a:ea typeface="+mn-ea"/>
              <a:cs typeface="+mn-cs"/>
            </a:endParaRPr>
          </a:p>
          <a:p>
            <a:pPr defTabSz="914400" fontAlgn="auto">
              <a:spcBef>
                <a:spcPts val="0"/>
              </a:spcBef>
              <a:spcAft>
                <a:spcPts val="0"/>
              </a:spcAft>
            </a:pPr>
            <a:r>
              <a:rPr lang="en-US" sz="1600" dirty="0" smtClean="0">
                <a:solidFill>
                  <a:prstClr val="black"/>
                </a:solidFill>
                <a:latin typeface="Calibri"/>
                <a:ea typeface="+mn-ea"/>
                <a:cs typeface="+mn-cs"/>
              </a:rPr>
              <a:t>Center for Health Information and Analysis, Emergency Department Visits After Inpatient Discharge in Massachusetts State Fiscal Year 2015, July 2014. </a:t>
            </a:r>
            <a:r>
              <a:rPr lang="en-US" sz="1600" dirty="0" smtClean="0">
                <a:solidFill>
                  <a:prstClr val="black"/>
                </a:solidFill>
                <a:latin typeface="Calibri"/>
                <a:ea typeface="+mn-ea"/>
                <a:cs typeface="+mn-cs"/>
                <a:hlinkClick r:id="rId6"/>
              </a:rPr>
              <a:t>http://www.chiamass.gov/emergency-department-visits-after-inpatient-discharge</a:t>
            </a:r>
            <a:r>
              <a:rPr lang="en-US" sz="1600" dirty="0" smtClean="0">
                <a:solidFill>
                  <a:prstClr val="black"/>
                </a:solidFill>
                <a:latin typeface="Calibri"/>
                <a:ea typeface="+mn-ea"/>
                <a:cs typeface="+mn-cs"/>
              </a:rPr>
              <a:t> </a:t>
            </a:r>
            <a:endParaRPr lang="en-US" sz="1600" dirty="0">
              <a:solidFill>
                <a:prstClr val="black"/>
              </a:solidFill>
              <a:latin typeface="Calibri"/>
              <a:ea typeface="+mn-ea"/>
              <a:cs typeface="+mn-cs"/>
            </a:endParaRPr>
          </a:p>
        </p:txBody>
      </p:sp>
      <p:sp>
        <p:nvSpPr>
          <p:cNvPr id="9" name="Rectangle 8"/>
          <p:cNvSpPr/>
          <p:nvPr/>
        </p:nvSpPr>
        <p:spPr>
          <a:xfrm>
            <a:off x="304800" y="4724400"/>
            <a:ext cx="1598964" cy="369332"/>
          </a:xfrm>
          <a:prstGeom prst="rect">
            <a:avLst/>
          </a:prstGeom>
        </p:spPr>
        <p:txBody>
          <a:bodyPr wrap="none">
            <a:spAutoFit/>
          </a:bodyPr>
          <a:lstStyle/>
          <a:p>
            <a:pPr defTabSz="914400" fontAlgn="auto">
              <a:spcBef>
                <a:spcPts val="0"/>
              </a:spcBef>
              <a:spcAft>
                <a:spcPts val="0"/>
              </a:spcAft>
            </a:pPr>
            <a:r>
              <a:rPr lang="en-US" b="1" u="sng" dirty="0" smtClean="0">
                <a:solidFill>
                  <a:prstClr val="black"/>
                </a:solidFill>
                <a:latin typeface="Calibri"/>
                <a:ea typeface="+mn-ea"/>
                <a:cs typeface="+mn-cs"/>
              </a:rPr>
              <a:t>Case Mix Data</a:t>
            </a:r>
            <a:endParaRPr lang="en-US" b="1" u="sng" dirty="0">
              <a:solidFill>
                <a:prstClr val="black"/>
              </a:solidFill>
              <a:latin typeface="Calibri"/>
              <a:ea typeface="+mn-ea"/>
              <a:cs typeface="+mn-cs"/>
            </a:endParaRPr>
          </a:p>
        </p:txBody>
      </p:sp>
    </p:spTree>
    <p:extLst>
      <p:ext uri="{BB962C8B-B14F-4D97-AF65-F5344CB8AC3E}">
        <p14:creationId xmlns:p14="http://schemas.microsoft.com/office/powerpoint/2010/main" val="2258974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20661</TotalTime>
  <Words>1296</Words>
  <Application>Microsoft Office PowerPoint</Application>
  <PresentationFormat>On-screen Show (4:3)</PresentationFormat>
  <Paragraphs>129</Paragraphs>
  <Slides>18</Slides>
  <Notes>10</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content option A</vt:lpstr>
      <vt:lpstr>HIT January 2014</vt:lpstr>
      <vt:lpstr>1_content option A</vt:lpstr>
      <vt:lpstr>Office Theme</vt:lpstr>
      <vt:lpstr>MA Center for Health Information &amp; Analysis  Case Mix User Workgroup</vt:lpstr>
      <vt:lpstr>Agenda</vt:lpstr>
      <vt:lpstr>Case Mix FY16 Release Calendar</vt:lpstr>
      <vt:lpstr>Case Mix Application Process </vt:lpstr>
      <vt:lpstr>Revised Data Release Process</vt:lpstr>
      <vt:lpstr>Application Reminders</vt:lpstr>
      <vt:lpstr>More Reminders</vt:lpstr>
      <vt:lpstr> QUESTIONS?</vt:lpstr>
      <vt:lpstr>New Papers and Reports Using CHIA Data</vt:lpstr>
      <vt:lpstr>New Papers and Reports Using CHIA Data (continued)</vt:lpstr>
      <vt:lpstr>QUESTIONS SUBMITTED BY USERS</vt:lpstr>
      <vt:lpstr>Question:  Are there differences in the completeness of UHIN data by race, age, and facility? </vt:lpstr>
      <vt:lpstr>Question:  Are there differences in the completeness of UHIN data by race, age, and facility? (continued)</vt:lpstr>
      <vt:lpstr>Question:  Are there differences in the completeness of UHIN data by race, age, and facility? (continued)</vt:lpstr>
      <vt:lpstr>Question: Why would a patient with a length of stay of 1-day be admitted instead of seen in Observation Stay?</vt:lpstr>
      <vt:lpstr>Questions?</vt:lpstr>
      <vt:lpstr>Where can I find old User Workgroup presentations?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Adam Tapply</cp:lastModifiedBy>
  <cp:revision>430</cp:revision>
  <cp:lastPrinted>2017-07-25T18:45:16Z</cp:lastPrinted>
  <dcterms:created xsi:type="dcterms:W3CDTF">2014-04-22T00:14:56Z</dcterms:created>
  <dcterms:modified xsi:type="dcterms:W3CDTF">2017-07-25T18:47:47Z</dcterms:modified>
</cp:coreProperties>
</file>