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697" r:id="rId4"/>
  </p:sldMasterIdLst>
  <p:notesMasterIdLst>
    <p:notesMasterId r:id="rId20"/>
  </p:notesMasterIdLst>
  <p:handoutMasterIdLst>
    <p:handoutMasterId r:id="rId21"/>
  </p:handoutMasterIdLst>
  <p:sldIdLst>
    <p:sldId id="317" r:id="rId5"/>
    <p:sldId id="264" r:id="rId6"/>
    <p:sldId id="638" r:id="rId7"/>
    <p:sldId id="664" r:id="rId8"/>
    <p:sldId id="666" r:id="rId9"/>
    <p:sldId id="646" r:id="rId10"/>
    <p:sldId id="662" r:id="rId11"/>
    <p:sldId id="663" r:id="rId12"/>
    <p:sldId id="574" r:id="rId13"/>
    <p:sldId id="667" r:id="rId14"/>
    <p:sldId id="668" r:id="rId15"/>
    <p:sldId id="669" r:id="rId16"/>
    <p:sldId id="624" r:id="rId17"/>
    <p:sldId id="296" r:id="rId18"/>
    <p:sldId id="560" r:id="rId19"/>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4591" autoAdjust="0"/>
    <p:restoredTop sz="80686" autoAdjust="0"/>
  </p:normalViewPr>
  <p:slideViewPr>
    <p:cSldViewPr snapToGrid="0" snapToObjects="1" showGuides="1">
      <p:cViewPr varScale="1">
        <p:scale>
          <a:sx n="53" d="100"/>
          <a:sy n="53" d="100"/>
        </p:scale>
        <p:origin x="-748" y="-64"/>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FY2017</c:v>
                </c:pt>
              </c:strCache>
            </c:strRef>
          </c:tx>
          <c:dLbls>
            <c:numFmt formatCode="0%" sourceLinked="0"/>
            <c:txPr>
              <a:bodyPr/>
              <a:lstStyle/>
              <a:p>
                <a:pPr>
                  <a:defRPr sz="1000" baseline="0"/>
                </a:pPr>
                <a:endParaRPr lang="en-US"/>
              </a:p>
            </c:txPr>
            <c:dLblPos val="inEnd"/>
            <c:showLegendKey val="0"/>
            <c:showVal val="1"/>
            <c:showCatName val="0"/>
            <c:showSerName val="0"/>
            <c:showPercent val="0"/>
            <c:showBubbleSize val="0"/>
            <c:showLeaderLines val="1"/>
          </c:dLbls>
          <c:cat>
            <c:strRef>
              <c:f>Sheet1!$A$2:$A$5</c:f>
              <c:strCache>
                <c:ptCount val="4"/>
                <c:pt idx="0">
                  <c:v>Less than or equal to 15 DX</c:v>
                </c:pt>
                <c:pt idx="1">
                  <c:v>16 to 20 DX</c:v>
                </c:pt>
                <c:pt idx="2">
                  <c:v>21 to 25 DX</c:v>
                </c:pt>
                <c:pt idx="3">
                  <c:v>Greater than or equal to 26 DX</c:v>
                </c:pt>
              </c:strCache>
            </c:strRef>
          </c:cat>
          <c:val>
            <c:numRef>
              <c:f>Sheet1!$B$2:$B$5</c:f>
              <c:numCache>
                <c:formatCode>0.00%</c:formatCode>
                <c:ptCount val="4"/>
                <c:pt idx="0">
                  <c:v>0.64529999999999998</c:v>
                </c:pt>
                <c:pt idx="1">
                  <c:v>0.2056</c:v>
                </c:pt>
                <c:pt idx="2">
                  <c:v>8.1299999999999997E-2</c:v>
                </c:pt>
                <c:pt idx="3">
                  <c:v>6.7900000000000002E-2</c:v>
                </c:pt>
              </c:numCache>
            </c:numRef>
          </c:val>
        </c:ser>
        <c:dLbls>
          <c:dLblPos val="inEnd"/>
          <c:showLegendKey val="0"/>
          <c:showVal val="1"/>
          <c:showCatName val="0"/>
          <c:showSerName val="0"/>
          <c:showPercent val="0"/>
          <c:showBubbleSize val="0"/>
          <c:showLeaderLines val="1"/>
        </c:dLbls>
        <c:firstSliceAng val="0"/>
      </c:pieChart>
    </c:plotArea>
    <c:legend>
      <c:legendPos val="r"/>
      <c:layout>
        <c:manualLayout>
          <c:xMode val="edge"/>
          <c:yMode val="edge"/>
          <c:x val="0.62241360454943129"/>
          <c:y val="4.8739490190844788E-2"/>
          <c:w val="0.35675306211723534"/>
          <c:h val="0.91947017216068327"/>
        </c:manualLayout>
      </c:layout>
      <c:overlay val="0"/>
      <c:txPr>
        <a:bodyPr/>
        <a:lstStyle/>
        <a:p>
          <a:pPr>
            <a:defRPr sz="1000" baseline="0"/>
          </a:pPr>
          <a:endParaRPr lang="en-US"/>
        </a:p>
      </c:txPr>
    </c:legend>
    <c:plotVisOnly val="1"/>
    <c:dispBlanksAs val="gap"/>
    <c:showDLblsOverMax val="0"/>
  </c:chart>
  <c:spPr>
    <a:solidFill>
      <a:schemeClr val="bg1"/>
    </a:solidFill>
    <a:ln>
      <a:solidFill>
        <a:srgbClr val="0070C0"/>
      </a:solid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FY2014</c:v>
                </c:pt>
              </c:strCache>
            </c:strRef>
          </c:tx>
          <c:dLbls>
            <c:dLbl>
              <c:idx val="0"/>
              <c:layout>
                <c:manualLayout>
                  <c:x val="3.0555202579247985E-17"/>
                  <c:y val="-0.43458851917703833"/>
                </c:manualLayout>
              </c:layout>
              <c:dLblPos val="bestFit"/>
              <c:showLegendKey val="0"/>
              <c:showVal val="1"/>
              <c:showCatName val="0"/>
              <c:showSerName val="0"/>
              <c:showPercent val="0"/>
              <c:showBubbleSize val="0"/>
            </c:dLbl>
            <c:numFmt formatCode="0.0%" sourceLinked="0"/>
            <c:txPr>
              <a:bodyPr/>
              <a:lstStyle/>
              <a:p>
                <a:pPr>
                  <a:defRPr sz="1000" baseline="0"/>
                </a:pPr>
                <a:endParaRPr lang="en-US"/>
              </a:p>
            </c:txPr>
            <c:dLblPos val="inEnd"/>
            <c:showLegendKey val="0"/>
            <c:showVal val="1"/>
            <c:showCatName val="0"/>
            <c:showSerName val="0"/>
            <c:showPercent val="0"/>
            <c:showBubbleSize val="0"/>
            <c:showLeaderLines val="1"/>
          </c:dLbls>
          <c:cat>
            <c:strRef>
              <c:f>Sheet1!$A$2</c:f>
              <c:strCache>
                <c:ptCount val="1"/>
                <c:pt idx="0">
                  <c:v>Less than or equal to 15 DX</c:v>
                </c:pt>
              </c:strCache>
            </c:strRef>
          </c:cat>
          <c:val>
            <c:numRef>
              <c:f>Sheet1!$B$2</c:f>
              <c:numCache>
                <c:formatCode>0.00%</c:formatCode>
                <c:ptCount val="1"/>
                <c:pt idx="0">
                  <c:v>1</c:v>
                </c:pt>
              </c:numCache>
            </c:numRef>
          </c:val>
        </c:ser>
        <c:dLbls>
          <c:dLblPos val="inEnd"/>
          <c:showLegendKey val="0"/>
          <c:showVal val="1"/>
          <c:showCatName val="0"/>
          <c:showSerName val="0"/>
          <c:showPercent val="0"/>
          <c:showBubbleSize val="0"/>
          <c:showLeaderLines val="1"/>
        </c:dLbls>
        <c:firstSliceAng val="0"/>
      </c:pieChart>
    </c:plotArea>
    <c:legend>
      <c:legendPos val="r"/>
      <c:layout>
        <c:manualLayout>
          <c:xMode val="edge"/>
          <c:yMode val="edge"/>
          <c:x val="0.62241360454943129"/>
          <c:y val="4.8739490190844788E-2"/>
          <c:w val="0.35675306211723534"/>
          <c:h val="0.91947017216068327"/>
        </c:manualLayout>
      </c:layout>
      <c:overlay val="0"/>
      <c:txPr>
        <a:bodyPr/>
        <a:lstStyle/>
        <a:p>
          <a:pPr>
            <a:defRPr sz="1000" baseline="0"/>
          </a:pPr>
          <a:endParaRPr lang="en-US"/>
        </a:p>
      </c:txPr>
    </c:legend>
    <c:plotVisOnly val="1"/>
    <c:dispBlanksAs val="gap"/>
    <c:showDLblsOverMax val="0"/>
  </c:chart>
  <c:spPr>
    <a:ln>
      <a:solidFill>
        <a:srgbClr val="0070C0"/>
      </a:solidFill>
    </a:ln>
  </c:spPr>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6/27/2018</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6/27/2018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10</a:t>
            </a:fld>
            <a:endParaRPr lang="en-US"/>
          </a:p>
        </p:txBody>
      </p:sp>
    </p:spTree>
    <p:extLst>
      <p:ext uri="{BB962C8B-B14F-4D97-AF65-F5344CB8AC3E}">
        <p14:creationId xmlns:p14="http://schemas.microsoft.com/office/powerpoint/2010/main" val="1044569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23977089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12</a:t>
            </a:fld>
            <a:endParaRPr lang="en-US"/>
          </a:p>
        </p:txBody>
      </p:sp>
    </p:spTree>
    <p:extLst>
      <p:ext uri="{BB962C8B-B14F-4D97-AF65-F5344CB8AC3E}">
        <p14:creationId xmlns:p14="http://schemas.microsoft.com/office/powerpoint/2010/main" val="39005738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15</a:t>
            </a:fld>
            <a:endParaRPr lang="en-US"/>
          </a:p>
        </p:txBody>
      </p:sp>
    </p:spTree>
    <p:extLst>
      <p:ext uri="{BB962C8B-B14F-4D97-AF65-F5344CB8AC3E}">
        <p14:creationId xmlns:p14="http://schemas.microsoft.com/office/powerpoint/2010/main" val="1195577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3386180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1175215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2149324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4079895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934112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6009931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9</a:t>
            </a:fld>
            <a:endParaRPr lang="en-US"/>
          </a:p>
        </p:txBody>
      </p:sp>
    </p:spTree>
    <p:extLst>
      <p:ext uri="{BB962C8B-B14F-4D97-AF65-F5344CB8AC3E}">
        <p14:creationId xmlns:p14="http://schemas.microsoft.com/office/powerpoint/2010/main" val="1202816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56820F-B957-4ED2-885A-F04AABDCBD80}" type="datetimeFigureOut">
              <a:rPr lang="en-US" smtClean="0">
                <a:solidFill>
                  <a:prstClr val="black">
                    <a:tint val="75000"/>
                  </a:prstClr>
                </a:solidFill>
              </a:rPr>
              <a:pPr/>
              <a:t>6/27/2018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5073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56820F-B957-4ED2-885A-F04AABDCBD80}" type="datetimeFigureOut">
              <a:rPr lang="en-US" smtClean="0">
                <a:solidFill>
                  <a:prstClr val="black">
                    <a:tint val="75000"/>
                  </a:prstClr>
                </a:solidFill>
              </a:rPr>
              <a:pPr/>
              <a:t>6/27/2018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1767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56820F-B957-4ED2-885A-F04AABDCBD80}" type="datetimeFigureOut">
              <a:rPr lang="en-US" smtClean="0">
                <a:solidFill>
                  <a:prstClr val="black">
                    <a:tint val="75000"/>
                  </a:prstClr>
                </a:solidFill>
              </a:rPr>
              <a:pPr/>
              <a:t>6/27/2018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3623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56820F-B957-4ED2-885A-F04AABDCBD80}" type="datetimeFigureOut">
              <a:rPr lang="en-US" smtClean="0">
                <a:solidFill>
                  <a:prstClr val="black">
                    <a:tint val="75000"/>
                  </a:prstClr>
                </a:solidFill>
              </a:rPr>
              <a:pPr/>
              <a:t>6/27/2018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53766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56820F-B957-4ED2-885A-F04AABDCBD80}" type="datetimeFigureOut">
              <a:rPr lang="en-US" smtClean="0">
                <a:solidFill>
                  <a:prstClr val="black">
                    <a:tint val="75000"/>
                  </a:prstClr>
                </a:solidFill>
              </a:rPr>
              <a:pPr/>
              <a:t>6/27/2018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7352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56820F-B957-4ED2-885A-F04AABDCBD80}" type="datetimeFigureOut">
              <a:rPr lang="en-US" smtClean="0">
                <a:solidFill>
                  <a:prstClr val="black">
                    <a:tint val="75000"/>
                  </a:prstClr>
                </a:solidFill>
              </a:rPr>
              <a:pPr/>
              <a:t>6/27/2018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9430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56820F-B957-4ED2-885A-F04AABDCBD80}" type="datetimeFigureOut">
              <a:rPr lang="en-US" smtClean="0">
                <a:solidFill>
                  <a:prstClr val="black">
                    <a:tint val="75000"/>
                  </a:prstClr>
                </a:solidFill>
              </a:rPr>
              <a:pPr/>
              <a:t>6/27/2018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4872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56820F-B957-4ED2-885A-F04AABDCBD80}" type="datetimeFigureOut">
              <a:rPr lang="en-US" smtClean="0">
                <a:solidFill>
                  <a:prstClr val="black">
                    <a:tint val="75000"/>
                  </a:prstClr>
                </a:solidFill>
              </a:rPr>
              <a:pPr/>
              <a:t>6/27/2018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4073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56820F-B957-4ED2-885A-F04AABDCBD80}" type="datetimeFigureOut">
              <a:rPr lang="en-US" smtClean="0">
                <a:solidFill>
                  <a:prstClr val="black">
                    <a:tint val="75000"/>
                  </a:prstClr>
                </a:solidFill>
              </a:rPr>
              <a:pPr/>
              <a:t>6/27/2018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197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56820F-B957-4ED2-885A-F04AABDCBD80}" type="datetimeFigureOut">
              <a:rPr lang="en-US" smtClean="0">
                <a:solidFill>
                  <a:prstClr val="black">
                    <a:tint val="75000"/>
                  </a:prstClr>
                </a:solidFill>
              </a:rPr>
              <a:pPr/>
              <a:t>6/27/2018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1630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56820F-B957-4ED2-885A-F04AABDCBD80}" type="datetimeFigureOut">
              <a:rPr lang="en-US" smtClean="0">
                <a:solidFill>
                  <a:prstClr val="black">
                    <a:tint val="75000"/>
                  </a:prstClr>
                </a:solidFill>
              </a:rPr>
              <a:pPr/>
              <a:t>6/27/2018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1817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fld id="{FC56820F-B957-4ED2-885A-F04AABDCBD80}" type="datetimeFigureOut">
              <a:rPr lang="en-US" smtClean="0">
                <a:solidFill>
                  <a:prstClr val="black">
                    <a:tint val="75000"/>
                  </a:prstClr>
                </a:solidFill>
                <a:latin typeface="Calibri"/>
                <a:ea typeface="+mn-ea"/>
                <a:cs typeface="+mn-cs"/>
              </a:rPr>
              <a:pPr defTabSz="914400" fontAlgn="auto">
                <a:spcBef>
                  <a:spcPts val="0"/>
                </a:spcBef>
                <a:spcAft>
                  <a:spcPts val="0"/>
                </a:spcAft>
              </a:pPr>
              <a:t>6/27/2018</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3FE7E079-D4DD-4D56-9444-C53C72FC510B}" type="slidenum">
              <a:rPr lang="en-US" smtClean="0">
                <a:solidFill>
                  <a:prstClr val="black">
                    <a:tint val="75000"/>
                  </a:prstClr>
                </a:solidFill>
                <a:latin typeface="Calibri"/>
                <a:ea typeface="+mn-ea"/>
                <a:cs typeface="+mn-cs"/>
              </a:rPr>
              <a:pPr defTabSz="914400" fontAlgn="auto">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173808617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6.xml"/><Relationship Id="rId5" Type="http://schemas.openxmlformats.org/officeDocument/2006/relationships/image" Target="../media/image7.jpeg"/><Relationship Id="rId4" Type="http://schemas.openxmlformats.org/officeDocument/2006/relationships/image" Target="../media/image6.emf"/></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hyperlink" Target="http://www.chiamass.gov/ma-apcd-and-case-mix-user-workgroup-information/"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hyperlink" Target="mailto:casemix.data@state.ma.us"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www.chiamass.gov/application-documents"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chiamass.gov/assets/docs/g/chia-regs/957-5-proposed.pdf"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www.chiamass.gov/application-documents"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c="http://schemas.openxmlformats.org/markup-compatibility/2006" xmlns:mv="urn:schemas-microsoft-com:mac:vml" xmlns="" xmlns:ma14="http://schemas.microsoft.com/office/mac/drawingml/2011/main"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Case Mix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June 26, 2018</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7438008" cy="762000"/>
          </a:xfrm>
        </p:spPr>
        <p:txBody>
          <a:bodyPr>
            <a:noAutofit/>
          </a:bodyPr>
          <a:lstStyle/>
          <a:p>
            <a:r>
              <a:rPr lang="en-US" sz="1900" b="1" u="sng" dirty="0">
                <a:solidFill>
                  <a:srgbClr val="0070C0"/>
                </a:solidFill>
              </a:rPr>
              <a:t>Question</a:t>
            </a:r>
            <a:r>
              <a:rPr lang="en-US" sz="1900" dirty="0">
                <a:solidFill>
                  <a:srgbClr val="0070C0"/>
                </a:solidFill>
              </a:rPr>
              <a:t>: </a:t>
            </a:r>
            <a:r>
              <a:rPr lang="en-US" sz="1900" dirty="0" smtClean="0">
                <a:solidFill>
                  <a:srgbClr val="0070C0"/>
                </a:solidFill>
              </a:rPr>
              <a:t> I am using the Inpatient Hospital Discharge Data.  Since CHIA lifted </a:t>
            </a:r>
            <a:r>
              <a:rPr lang="en-US" sz="1900" dirty="0">
                <a:solidFill>
                  <a:srgbClr val="0070C0"/>
                </a:solidFill>
              </a:rPr>
              <a:t>the limit on diagnosis </a:t>
            </a:r>
            <a:r>
              <a:rPr lang="en-US" sz="1900" dirty="0" smtClean="0">
                <a:solidFill>
                  <a:srgbClr val="0070C0"/>
                </a:solidFill>
              </a:rPr>
              <a:t>codes in FY2015 and switched to ICD-10-CM in FY2016, would it significantly impact my study if I continued to use 15 diagnosis codes or less in FY2015, FY2016, and FY2017?</a:t>
            </a:r>
            <a:endParaRPr lang="en-US" sz="1900" dirty="0">
              <a:solidFill>
                <a:srgbClr val="0070C0"/>
              </a:solidFill>
            </a:endParaRPr>
          </a:p>
        </p:txBody>
      </p:sp>
      <p:pic>
        <p:nvPicPr>
          <p:cNvPr id="1026" name="Picture 2" descr="Image result for icd-9-cm icd-10-c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7497" y="0"/>
            <a:ext cx="1640992" cy="121919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76200" y="1219200"/>
            <a:ext cx="3886200" cy="2677656"/>
          </a:xfrm>
          <a:prstGeom prst="rect">
            <a:avLst/>
          </a:prstGeom>
          <a:noFill/>
        </p:spPr>
        <p:txBody>
          <a:bodyPr wrap="square" rtlCol="0">
            <a:spAutoFit/>
          </a:bodyPr>
          <a:lstStyle/>
          <a:p>
            <a:pPr algn="just" defTabSz="914400" fontAlgn="auto">
              <a:spcBef>
                <a:spcPts val="0"/>
              </a:spcBef>
              <a:spcAft>
                <a:spcPts val="0"/>
              </a:spcAft>
            </a:pPr>
            <a:r>
              <a:rPr lang="en-US" sz="1400" b="1" u="sng" dirty="0" smtClean="0">
                <a:solidFill>
                  <a:prstClr val="black"/>
                </a:solidFill>
                <a:latin typeface="Calibri"/>
                <a:ea typeface="+mn-ea"/>
                <a:cs typeface="+mn-cs"/>
              </a:rPr>
              <a:t>Answer</a:t>
            </a:r>
            <a:r>
              <a:rPr lang="en-US" sz="1400" b="1" dirty="0" smtClean="0">
                <a:solidFill>
                  <a:prstClr val="black"/>
                </a:solidFill>
                <a:latin typeface="Calibri"/>
                <a:ea typeface="+mn-ea"/>
                <a:cs typeface="+mn-cs"/>
              </a:rPr>
              <a:t>: </a:t>
            </a:r>
            <a:r>
              <a:rPr lang="en-US" sz="1400" b="1" dirty="0">
                <a:solidFill>
                  <a:prstClr val="black"/>
                </a:solidFill>
                <a:latin typeface="Calibri"/>
                <a:ea typeface="+mn-ea"/>
                <a:cs typeface="+mn-cs"/>
              </a:rPr>
              <a:t> </a:t>
            </a:r>
            <a:r>
              <a:rPr lang="en-US" sz="1400" dirty="0" smtClean="0">
                <a:solidFill>
                  <a:prstClr val="black"/>
                </a:solidFill>
                <a:latin typeface="Calibri"/>
                <a:ea typeface="+mn-ea"/>
                <a:cs typeface="+mn-cs"/>
              </a:rPr>
              <a:t>Yes, it would. In </a:t>
            </a:r>
            <a:r>
              <a:rPr lang="en-US" sz="1400" b="1" dirty="0" smtClean="0">
                <a:solidFill>
                  <a:prstClr val="black"/>
                </a:solidFill>
                <a:latin typeface="Calibri"/>
                <a:ea typeface="+mn-ea"/>
                <a:cs typeface="+mn-cs"/>
              </a:rPr>
              <a:t>Table 1, </a:t>
            </a:r>
            <a:r>
              <a:rPr lang="en-US" sz="1400" dirty="0" smtClean="0">
                <a:solidFill>
                  <a:prstClr val="black"/>
                </a:solidFill>
                <a:latin typeface="Calibri"/>
                <a:ea typeface="+mn-ea"/>
                <a:cs typeface="+mn-cs"/>
              </a:rPr>
              <a:t>on the right you will see that if you limited your study to patients with 15 diagnosis codes or less in FY2015, you would lose information on 31.9% of the discharges (n=254,151), in FY2016 you would lose 31.6% (n=253,350), and FY2017 you would lose 35.5% (n=286,971).  Even before the transition to ICD-10-CM, in FY2015, a notable increase was seen in the number of discharges with up to 35 diagnosis codes. In the new FY2017 inpatient data, 15% of the discharges having more than 20 diagnosis codes.  See </a:t>
            </a:r>
            <a:r>
              <a:rPr lang="en-US" sz="1400" b="1" dirty="0" smtClean="0">
                <a:solidFill>
                  <a:prstClr val="black"/>
                </a:solidFill>
                <a:latin typeface="Calibri"/>
                <a:ea typeface="+mn-ea"/>
                <a:cs typeface="+mn-cs"/>
              </a:rPr>
              <a:t>Figures 1 </a:t>
            </a:r>
            <a:r>
              <a:rPr lang="en-US" sz="1400" dirty="0" smtClean="0">
                <a:solidFill>
                  <a:prstClr val="black"/>
                </a:solidFill>
                <a:latin typeface="Calibri"/>
                <a:ea typeface="+mn-ea"/>
                <a:cs typeface="+mn-cs"/>
              </a:rPr>
              <a:t>and </a:t>
            </a:r>
            <a:r>
              <a:rPr lang="en-US" sz="1400" b="1" dirty="0" smtClean="0">
                <a:solidFill>
                  <a:prstClr val="black"/>
                </a:solidFill>
                <a:latin typeface="Calibri"/>
                <a:ea typeface="+mn-ea"/>
                <a:cs typeface="+mn-cs"/>
              </a:rPr>
              <a:t>2</a:t>
            </a:r>
            <a:r>
              <a:rPr lang="en-US" sz="1400" dirty="0" smtClean="0">
                <a:solidFill>
                  <a:prstClr val="black"/>
                </a:solidFill>
                <a:latin typeface="Calibri"/>
                <a:ea typeface="+mn-ea"/>
                <a:cs typeface="+mn-cs"/>
              </a:rPr>
              <a:t> below.</a:t>
            </a:r>
          </a:p>
        </p:txBody>
      </p:sp>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2405" y="1676400"/>
            <a:ext cx="4896598" cy="5055484"/>
          </a:xfrm>
          <a:prstGeom prst="rect">
            <a:avLst/>
          </a:prstGeom>
          <a:noFill/>
          <a:ln w="1587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4191000" y="1295400"/>
            <a:ext cx="184731" cy="369332"/>
          </a:xfrm>
          <a:prstGeom prst="rect">
            <a:avLst/>
          </a:prstGeom>
          <a:noFill/>
        </p:spPr>
        <p:txBody>
          <a:bodyPr wrap="none" rtlCol="0">
            <a:spAutoFit/>
          </a:bodyPr>
          <a:lstStyle/>
          <a:p>
            <a:pPr defTabSz="914400" fontAlgn="auto">
              <a:spcBef>
                <a:spcPts val="0"/>
              </a:spcBef>
              <a:spcAft>
                <a:spcPts val="0"/>
              </a:spcAft>
            </a:pPr>
            <a:endParaRPr lang="en-US" dirty="0">
              <a:solidFill>
                <a:prstClr val="black"/>
              </a:solidFill>
              <a:latin typeface="Calibri"/>
              <a:ea typeface="+mn-ea"/>
              <a:cs typeface="+mn-cs"/>
            </a:endParaRPr>
          </a:p>
        </p:txBody>
      </p:sp>
      <p:sp>
        <p:nvSpPr>
          <p:cNvPr id="12" name="TextBox 11"/>
          <p:cNvSpPr txBox="1"/>
          <p:nvPr/>
        </p:nvSpPr>
        <p:spPr>
          <a:xfrm>
            <a:off x="4038600" y="1295400"/>
            <a:ext cx="5055936" cy="338554"/>
          </a:xfrm>
          <a:prstGeom prst="rect">
            <a:avLst/>
          </a:prstGeom>
          <a:noFill/>
        </p:spPr>
        <p:txBody>
          <a:bodyPr wrap="none" rtlCol="0">
            <a:spAutoFit/>
          </a:bodyPr>
          <a:lstStyle/>
          <a:p>
            <a:pPr defTabSz="914400" fontAlgn="auto">
              <a:spcBef>
                <a:spcPts val="0"/>
              </a:spcBef>
              <a:spcAft>
                <a:spcPts val="0"/>
              </a:spcAft>
            </a:pPr>
            <a:r>
              <a:rPr lang="en-US" sz="1600" b="1" dirty="0" smtClean="0">
                <a:solidFill>
                  <a:prstClr val="black"/>
                </a:solidFill>
                <a:latin typeface="Calibri"/>
                <a:ea typeface="+mn-ea"/>
                <a:cs typeface="+mn-cs"/>
              </a:rPr>
              <a:t>Table 1. Discharge Volume by Number of Diagnosis Codes</a:t>
            </a:r>
            <a:endParaRPr lang="en-US" sz="1600" b="1" dirty="0">
              <a:solidFill>
                <a:prstClr val="black"/>
              </a:solidFill>
              <a:latin typeface="Calibri"/>
              <a:ea typeface="+mn-ea"/>
              <a:cs typeface="+mn-cs"/>
            </a:endParaRPr>
          </a:p>
        </p:txBody>
      </p:sp>
      <p:graphicFrame>
        <p:nvGraphicFramePr>
          <p:cNvPr id="20" name="Chart 19"/>
          <p:cNvGraphicFramePr/>
          <p:nvPr>
            <p:extLst>
              <p:ext uri="{D42A27DB-BD31-4B8C-83A1-F6EECF244321}">
                <p14:modId xmlns:p14="http://schemas.microsoft.com/office/powerpoint/2010/main" val="1083745451"/>
              </p:ext>
            </p:extLst>
          </p:nvPr>
        </p:nvGraphicFramePr>
        <p:xfrm>
          <a:off x="152400" y="5490481"/>
          <a:ext cx="3366516" cy="1215118"/>
        </p:xfrm>
        <a:graphic>
          <a:graphicData uri="http://schemas.openxmlformats.org/drawingml/2006/chart">
            <c:chart xmlns:c="http://schemas.openxmlformats.org/drawingml/2006/chart" xmlns:r="http://schemas.openxmlformats.org/officeDocument/2006/relationships" r:id="rId5"/>
          </a:graphicData>
        </a:graphic>
      </p:graphicFrame>
      <p:sp>
        <p:nvSpPr>
          <p:cNvPr id="13" name="TextBox 12"/>
          <p:cNvSpPr txBox="1"/>
          <p:nvPr/>
        </p:nvSpPr>
        <p:spPr>
          <a:xfrm>
            <a:off x="76200" y="3886200"/>
            <a:ext cx="3761992" cy="276999"/>
          </a:xfrm>
          <a:prstGeom prst="rect">
            <a:avLst/>
          </a:prstGeom>
          <a:noFill/>
        </p:spPr>
        <p:txBody>
          <a:bodyPr wrap="none" rtlCol="0">
            <a:spAutoFit/>
          </a:bodyPr>
          <a:lstStyle/>
          <a:p>
            <a:pPr defTabSz="914400" fontAlgn="auto">
              <a:spcBef>
                <a:spcPts val="0"/>
              </a:spcBef>
              <a:spcAft>
                <a:spcPts val="0"/>
              </a:spcAft>
            </a:pPr>
            <a:r>
              <a:rPr lang="en-US" sz="1200" b="1" dirty="0" smtClean="0">
                <a:solidFill>
                  <a:srgbClr val="0070C0"/>
                </a:solidFill>
                <a:latin typeface="Calibri"/>
                <a:ea typeface="+mn-ea"/>
                <a:cs typeface="+mn-cs"/>
              </a:rPr>
              <a:t>Fig. 1 Percent of Discharges with 15 or less DX in FY2014</a:t>
            </a:r>
            <a:endParaRPr lang="en-US" sz="1200" b="1" dirty="0">
              <a:solidFill>
                <a:srgbClr val="0070C0"/>
              </a:solidFill>
              <a:latin typeface="Calibri"/>
              <a:ea typeface="+mn-ea"/>
              <a:cs typeface="+mn-cs"/>
            </a:endParaRPr>
          </a:p>
        </p:txBody>
      </p:sp>
      <p:sp>
        <p:nvSpPr>
          <p:cNvPr id="22" name="TextBox 21"/>
          <p:cNvSpPr txBox="1"/>
          <p:nvPr/>
        </p:nvSpPr>
        <p:spPr>
          <a:xfrm>
            <a:off x="76200" y="5257800"/>
            <a:ext cx="3761992" cy="276999"/>
          </a:xfrm>
          <a:prstGeom prst="rect">
            <a:avLst/>
          </a:prstGeom>
          <a:noFill/>
        </p:spPr>
        <p:txBody>
          <a:bodyPr wrap="none" rtlCol="0">
            <a:spAutoFit/>
          </a:bodyPr>
          <a:lstStyle/>
          <a:p>
            <a:pPr defTabSz="914400" fontAlgn="auto">
              <a:spcBef>
                <a:spcPts val="0"/>
              </a:spcBef>
              <a:spcAft>
                <a:spcPts val="0"/>
              </a:spcAft>
            </a:pPr>
            <a:r>
              <a:rPr lang="en-US" sz="1200" b="1" dirty="0" smtClean="0">
                <a:solidFill>
                  <a:srgbClr val="0070C0"/>
                </a:solidFill>
                <a:latin typeface="Calibri"/>
                <a:ea typeface="+mn-ea"/>
                <a:cs typeface="+mn-cs"/>
              </a:rPr>
              <a:t>Fig. 2 Percent of Discharges with 15 or less DX in FY2017</a:t>
            </a:r>
            <a:endParaRPr lang="en-US" sz="1200" b="1" dirty="0">
              <a:solidFill>
                <a:srgbClr val="0070C0"/>
              </a:solidFill>
              <a:latin typeface="Calibri"/>
              <a:ea typeface="+mn-ea"/>
              <a:cs typeface="+mn-cs"/>
            </a:endParaRPr>
          </a:p>
        </p:txBody>
      </p:sp>
      <p:grpSp>
        <p:nvGrpSpPr>
          <p:cNvPr id="4" name="Group 3"/>
          <p:cNvGrpSpPr/>
          <p:nvPr/>
        </p:nvGrpSpPr>
        <p:grpSpPr>
          <a:xfrm>
            <a:off x="76200" y="4114800"/>
            <a:ext cx="3429000" cy="1193800"/>
            <a:chOff x="76200" y="4114800"/>
            <a:chExt cx="3429000" cy="1193800"/>
          </a:xfrm>
        </p:grpSpPr>
        <p:graphicFrame>
          <p:nvGraphicFramePr>
            <p:cNvPr id="19" name="Chart 18"/>
            <p:cNvGraphicFramePr/>
            <p:nvPr>
              <p:extLst>
                <p:ext uri="{D42A27DB-BD31-4B8C-83A1-F6EECF244321}">
                  <p14:modId xmlns:p14="http://schemas.microsoft.com/office/powerpoint/2010/main" val="401492476"/>
                </p:ext>
              </p:extLst>
            </p:nvPr>
          </p:nvGraphicFramePr>
          <p:xfrm>
            <a:off x="152400" y="4114800"/>
            <a:ext cx="3352800" cy="1193800"/>
          </p:xfrm>
          <a:graphic>
            <a:graphicData uri="http://schemas.openxmlformats.org/drawingml/2006/chart">
              <c:chart xmlns:c="http://schemas.openxmlformats.org/drawingml/2006/chart" xmlns:r="http://schemas.openxmlformats.org/officeDocument/2006/relationships" r:id="rId6"/>
            </a:graphicData>
          </a:graphic>
        </p:graphicFrame>
        <p:sp>
          <p:nvSpPr>
            <p:cNvPr id="14" name="TextBox 13"/>
            <p:cNvSpPr txBox="1"/>
            <p:nvPr/>
          </p:nvSpPr>
          <p:spPr>
            <a:xfrm>
              <a:off x="76200" y="4191000"/>
              <a:ext cx="736099" cy="938719"/>
            </a:xfrm>
            <a:prstGeom prst="rect">
              <a:avLst/>
            </a:prstGeom>
            <a:noFill/>
          </p:spPr>
          <p:txBody>
            <a:bodyPr wrap="none" rtlCol="0">
              <a:spAutoFit/>
            </a:bodyPr>
            <a:lstStyle/>
            <a:p>
              <a:pPr algn="ctr" defTabSz="914400" fontAlgn="auto">
                <a:spcBef>
                  <a:spcPts val="0"/>
                </a:spcBef>
                <a:spcAft>
                  <a:spcPts val="0"/>
                </a:spcAft>
              </a:pPr>
              <a:r>
                <a:rPr lang="en-US" sz="1100" dirty="0" smtClean="0">
                  <a:solidFill>
                    <a:srgbClr val="FF0000"/>
                  </a:solidFill>
                  <a:latin typeface="Calibri"/>
                  <a:ea typeface="+mn-ea"/>
                  <a:cs typeface="+mn-cs"/>
                </a:rPr>
                <a:t>Before</a:t>
              </a:r>
            </a:p>
            <a:p>
              <a:pPr algn="ctr" defTabSz="914400" fontAlgn="auto">
                <a:spcBef>
                  <a:spcPts val="0"/>
                </a:spcBef>
                <a:spcAft>
                  <a:spcPts val="0"/>
                </a:spcAft>
              </a:pPr>
              <a:r>
                <a:rPr lang="en-US" sz="1100" dirty="0" smtClean="0">
                  <a:solidFill>
                    <a:srgbClr val="FF0000"/>
                  </a:solidFill>
                  <a:latin typeface="Calibri"/>
                  <a:ea typeface="+mn-ea"/>
                  <a:cs typeface="+mn-cs"/>
                </a:rPr>
                <a:t>Limit</a:t>
              </a:r>
            </a:p>
            <a:p>
              <a:pPr algn="ctr" defTabSz="914400" fontAlgn="auto">
                <a:spcBef>
                  <a:spcPts val="0"/>
                </a:spcBef>
                <a:spcAft>
                  <a:spcPts val="0"/>
                </a:spcAft>
              </a:pPr>
              <a:r>
                <a:rPr lang="en-US" sz="1100" dirty="0" smtClean="0">
                  <a:solidFill>
                    <a:srgbClr val="FF0000"/>
                  </a:solidFill>
                  <a:latin typeface="Calibri"/>
                  <a:ea typeface="+mn-ea"/>
                  <a:cs typeface="+mn-cs"/>
                </a:rPr>
                <a:t>Lifted</a:t>
              </a:r>
            </a:p>
            <a:p>
              <a:pPr algn="ctr" defTabSz="914400" fontAlgn="auto">
                <a:spcBef>
                  <a:spcPts val="0"/>
                </a:spcBef>
                <a:spcAft>
                  <a:spcPts val="0"/>
                </a:spcAft>
              </a:pPr>
              <a:endParaRPr lang="en-US" sz="1100" dirty="0">
                <a:solidFill>
                  <a:srgbClr val="FF0000"/>
                </a:solidFill>
                <a:latin typeface="Calibri"/>
                <a:ea typeface="+mn-ea"/>
                <a:cs typeface="+mn-cs"/>
              </a:endParaRPr>
            </a:p>
            <a:p>
              <a:pPr algn="ctr" defTabSz="914400" fontAlgn="auto">
                <a:spcBef>
                  <a:spcPts val="0"/>
                </a:spcBef>
                <a:spcAft>
                  <a:spcPts val="0"/>
                </a:spcAft>
              </a:pPr>
              <a:r>
                <a:rPr lang="en-US" sz="1100" dirty="0" smtClean="0">
                  <a:solidFill>
                    <a:srgbClr val="FF0000"/>
                  </a:solidFill>
                  <a:latin typeface="Calibri"/>
                  <a:ea typeface="+mn-ea"/>
                  <a:cs typeface="+mn-cs"/>
                </a:rPr>
                <a:t>ICD-9-CM</a:t>
              </a:r>
              <a:endParaRPr lang="en-US" sz="1100" dirty="0">
                <a:solidFill>
                  <a:srgbClr val="FF0000"/>
                </a:solidFill>
                <a:latin typeface="Calibri"/>
                <a:ea typeface="+mn-ea"/>
                <a:cs typeface="+mn-cs"/>
              </a:endParaRPr>
            </a:p>
          </p:txBody>
        </p:sp>
      </p:grpSp>
      <p:sp>
        <p:nvSpPr>
          <p:cNvPr id="24" name="TextBox 23"/>
          <p:cNvSpPr txBox="1"/>
          <p:nvPr/>
        </p:nvSpPr>
        <p:spPr>
          <a:xfrm>
            <a:off x="76200" y="5562600"/>
            <a:ext cx="808235" cy="938719"/>
          </a:xfrm>
          <a:prstGeom prst="rect">
            <a:avLst/>
          </a:prstGeom>
          <a:noFill/>
        </p:spPr>
        <p:txBody>
          <a:bodyPr wrap="none" rtlCol="0">
            <a:spAutoFit/>
          </a:bodyPr>
          <a:lstStyle/>
          <a:p>
            <a:pPr algn="ctr" defTabSz="914400" fontAlgn="auto">
              <a:spcBef>
                <a:spcPts val="0"/>
              </a:spcBef>
              <a:spcAft>
                <a:spcPts val="0"/>
              </a:spcAft>
            </a:pPr>
            <a:r>
              <a:rPr lang="en-US" sz="1100" dirty="0" smtClean="0">
                <a:solidFill>
                  <a:srgbClr val="FF0000"/>
                </a:solidFill>
                <a:latin typeface="Calibri"/>
                <a:ea typeface="+mn-ea"/>
                <a:cs typeface="+mn-cs"/>
              </a:rPr>
              <a:t>After</a:t>
            </a:r>
          </a:p>
          <a:p>
            <a:pPr algn="ctr" defTabSz="914400" fontAlgn="auto">
              <a:spcBef>
                <a:spcPts val="0"/>
              </a:spcBef>
              <a:spcAft>
                <a:spcPts val="0"/>
              </a:spcAft>
            </a:pPr>
            <a:r>
              <a:rPr lang="en-US" sz="1100" dirty="0" smtClean="0">
                <a:solidFill>
                  <a:srgbClr val="FF0000"/>
                </a:solidFill>
                <a:latin typeface="Calibri"/>
                <a:ea typeface="+mn-ea"/>
                <a:cs typeface="+mn-cs"/>
              </a:rPr>
              <a:t>Limit</a:t>
            </a:r>
          </a:p>
          <a:p>
            <a:pPr algn="ctr" defTabSz="914400" fontAlgn="auto">
              <a:spcBef>
                <a:spcPts val="0"/>
              </a:spcBef>
              <a:spcAft>
                <a:spcPts val="0"/>
              </a:spcAft>
            </a:pPr>
            <a:r>
              <a:rPr lang="en-US" sz="1100" dirty="0" smtClean="0">
                <a:solidFill>
                  <a:srgbClr val="FF0000"/>
                </a:solidFill>
                <a:latin typeface="Calibri"/>
                <a:ea typeface="+mn-ea"/>
                <a:cs typeface="+mn-cs"/>
              </a:rPr>
              <a:t>Lifted</a:t>
            </a:r>
          </a:p>
          <a:p>
            <a:pPr algn="ctr" defTabSz="914400" fontAlgn="auto">
              <a:spcBef>
                <a:spcPts val="0"/>
              </a:spcBef>
              <a:spcAft>
                <a:spcPts val="0"/>
              </a:spcAft>
            </a:pPr>
            <a:endParaRPr lang="en-US" sz="1100" dirty="0">
              <a:solidFill>
                <a:srgbClr val="FF0000"/>
              </a:solidFill>
              <a:latin typeface="Calibri"/>
              <a:ea typeface="+mn-ea"/>
              <a:cs typeface="+mn-cs"/>
            </a:endParaRPr>
          </a:p>
          <a:p>
            <a:pPr algn="ctr" defTabSz="914400" fontAlgn="auto">
              <a:spcBef>
                <a:spcPts val="0"/>
              </a:spcBef>
              <a:spcAft>
                <a:spcPts val="0"/>
              </a:spcAft>
            </a:pPr>
            <a:r>
              <a:rPr lang="en-US" sz="1100" dirty="0" smtClean="0">
                <a:solidFill>
                  <a:srgbClr val="FF0000"/>
                </a:solidFill>
                <a:latin typeface="Calibri"/>
                <a:ea typeface="+mn-ea"/>
                <a:cs typeface="+mn-cs"/>
              </a:rPr>
              <a:t>ICD-10-CM</a:t>
            </a:r>
            <a:endParaRPr lang="en-US" sz="1100" dirty="0">
              <a:solidFill>
                <a:srgbClr val="FF0000"/>
              </a:solidFill>
              <a:latin typeface="Calibri"/>
              <a:ea typeface="+mn-ea"/>
              <a:cs typeface="+mn-cs"/>
            </a:endParaRPr>
          </a:p>
        </p:txBody>
      </p:sp>
    </p:spTree>
    <p:extLst>
      <p:ext uri="{BB962C8B-B14F-4D97-AF65-F5344CB8AC3E}">
        <p14:creationId xmlns:p14="http://schemas.microsoft.com/office/powerpoint/2010/main" val="18070414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6477000" cy="762000"/>
          </a:xfrm>
        </p:spPr>
        <p:txBody>
          <a:bodyPr>
            <a:noAutofit/>
          </a:bodyPr>
          <a:lstStyle/>
          <a:p>
            <a:r>
              <a:rPr lang="en-US" sz="2000" b="1" u="sng" dirty="0">
                <a:solidFill>
                  <a:srgbClr val="0070C0"/>
                </a:solidFill>
              </a:rPr>
              <a:t>Question</a:t>
            </a:r>
            <a:r>
              <a:rPr lang="en-US" sz="2000" dirty="0">
                <a:solidFill>
                  <a:srgbClr val="0070C0"/>
                </a:solidFill>
              </a:rPr>
              <a:t>: </a:t>
            </a:r>
            <a:r>
              <a:rPr lang="en-US" sz="2000" dirty="0" smtClean="0">
                <a:solidFill>
                  <a:srgbClr val="0070C0"/>
                </a:solidFill>
              </a:rPr>
              <a:t> </a:t>
            </a:r>
            <a:r>
              <a:rPr lang="en-US" sz="2000" dirty="0">
                <a:solidFill>
                  <a:srgbClr val="0070C0"/>
                </a:solidFill>
              </a:rPr>
              <a:t>W</a:t>
            </a:r>
            <a:r>
              <a:rPr lang="en-US" sz="2000" dirty="0" smtClean="0">
                <a:solidFill>
                  <a:srgbClr val="0070C0"/>
                </a:solidFill>
              </a:rPr>
              <a:t>hat about procedure codes? Would it significantly impact my study if I continued to use 15 procedure codes or less in FY2015, FY2016, and FY2017?</a:t>
            </a:r>
            <a:endParaRPr lang="en-US" sz="2000" dirty="0">
              <a:solidFill>
                <a:srgbClr val="0070C0"/>
              </a:solidFill>
            </a:endParaRPr>
          </a:p>
        </p:txBody>
      </p:sp>
      <p:sp>
        <p:nvSpPr>
          <p:cNvPr id="3" name="TextBox 2"/>
          <p:cNvSpPr txBox="1"/>
          <p:nvPr/>
        </p:nvSpPr>
        <p:spPr>
          <a:xfrm>
            <a:off x="152400" y="1143000"/>
            <a:ext cx="8915400" cy="1600438"/>
          </a:xfrm>
          <a:prstGeom prst="rect">
            <a:avLst/>
          </a:prstGeom>
          <a:noFill/>
        </p:spPr>
        <p:txBody>
          <a:bodyPr wrap="square" rtlCol="0">
            <a:spAutoFit/>
          </a:bodyPr>
          <a:lstStyle/>
          <a:p>
            <a:pPr algn="just" defTabSz="914400" fontAlgn="auto">
              <a:spcBef>
                <a:spcPts val="0"/>
              </a:spcBef>
              <a:spcAft>
                <a:spcPts val="0"/>
              </a:spcAft>
            </a:pPr>
            <a:r>
              <a:rPr lang="en-US" sz="1400" b="1" u="sng" dirty="0" smtClean="0">
                <a:solidFill>
                  <a:prstClr val="black"/>
                </a:solidFill>
                <a:latin typeface="Calibri"/>
                <a:ea typeface="+mn-ea"/>
                <a:cs typeface="+mn-cs"/>
              </a:rPr>
              <a:t>Answer</a:t>
            </a:r>
            <a:r>
              <a:rPr lang="en-US" sz="1400" b="1" dirty="0" smtClean="0">
                <a:solidFill>
                  <a:prstClr val="black"/>
                </a:solidFill>
                <a:latin typeface="Calibri"/>
                <a:ea typeface="+mn-ea"/>
                <a:cs typeface="+mn-cs"/>
              </a:rPr>
              <a:t>:  </a:t>
            </a:r>
            <a:r>
              <a:rPr lang="en-US" sz="1400" dirty="0">
                <a:solidFill>
                  <a:prstClr val="black"/>
                </a:solidFill>
                <a:latin typeface="Calibri"/>
                <a:ea typeface="+mn-ea"/>
                <a:cs typeface="+mn-cs"/>
              </a:rPr>
              <a:t>After the limit was lifted on the number of procedure codes, so far annually, less than 3,000 discharges have </a:t>
            </a:r>
            <a:r>
              <a:rPr lang="en-US" sz="1400" dirty="0" smtClean="0">
                <a:solidFill>
                  <a:prstClr val="black"/>
                </a:solidFill>
                <a:latin typeface="Calibri"/>
                <a:ea typeface="+mn-ea"/>
                <a:cs typeface="+mn-cs"/>
              </a:rPr>
              <a:t>had </a:t>
            </a:r>
            <a:r>
              <a:rPr lang="en-US" sz="1400" dirty="0">
                <a:solidFill>
                  <a:prstClr val="black"/>
                </a:solidFill>
                <a:latin typeface="Calibri"/>
                <a:ea typeface="+mn-ea"/>
                <a:cs typeface="+mn-cs"/>
              </a:rPr>
              <a:t>greater than 15 </a:t>
            </a:r>
            <a:r>
              <a:rPr lang="en-US" sz="1400" dirty="0" smtClean="0">
                <a:solidFill>
                  <a:prstClr val="black"/>
                </a:solidFill>
                <a:latin typeface="Calibri"/>
                <a:ea typeface="+mn-ea"/>
                <a:cs typeface="+mn-cs"/>
              </a:rPr>
              <a:t>procedures. </a:t>
            </a:r>
            <a:r>
              <a:rPr lang="en-US" sz="1400" dirty="0">
                <a:solidFill>
                  <a:prstClr val="black"/>
                </a:solidFill>
                <a:latin typeface="Calibri"/>
                <a:ea typeface="+mn-ea"/>
                <a:cs typeface="+mn-cs"/>
              </a:rPr>
              <a:t>See </a:t>
            </a:r>
            <a:r>
              <a:rPr lang="en-US" sz="1400" b="1" dirty="0">
                <a:solidFill>
                  <a:prstClr val="black"/>
                </a:solidFill>
                <a:latin typeface="Calibri"/>
                <a:ea typeface="+mn-ea"/>
                <a:cs typeface="+mn-cs"/>
              </a:rPr>
              <a:t>Table 1 </a:t>
            </a:r>
            <a:r>
              <a:rPr lang="en-US" sz="1400" dirty="0">
                <a:solidFill>
                  <a:prstClr val="black"/>
                </a:solidFill>
                <a:latin typeface="Calibri"/>
                <a:ea typeface="+mn-ea"/>
                <a:cs typeface="+mn-cs"/>
              </a:rPr>
              <a:t>below.</a:t>
            </a:r>
            <a:r>
              <a:rPr lang="en-US" sz="1400" dirty="0" smtClean="0">
                <a:solidFill>
                  <a:prstClr val="black"/>
                </a:solidFill>
                <a:latin typeface="Calibri"/>
                <a:ea typeface="+mn-ea"/>
                <a:cs typeface="+mn-cs"/>
              </a:rPr>
              <a:t> The shift to a higher number of procedure codes was seen in the code distributions for those undergoing complex transplant procedures, significant trauma and cardiac procedures, and infectious diseases patients who require operating room procedures. In both in ICD-9-CM and in ICD-10-CM, after the limit was lifted on procedure codes, this represents less than a half percent of the annual discharge volume. See </a:t>
            </a:r>
            <a:r>
              <a:rPr lang="en-US" sz="1400" b="1" dirty="0" smtClean="0">
                <a:solidFill>
                  <a:prstClr val="black"/>
                </a:solidFill>
                <a:latin typeface="Calibri"/>
                <a:ea typeface="+mn-ea"/>
                <a:cs typeface="+mn-cs"/>
              </a:rPr>
              <a:t>Table 2</a:t>
            </a:r>
            <a:r>
              <a:rPr lang="en-US" sz="1400" dirty="0" smtClean="0">
                <a:solidFill>
                  <a:prstClr val="black"/>
                </a:solidFill>
                <a:latin typeface="Calibri"/>
                <a:ea typeface="+mn-ea"/>
                <a:cs typeface="+mn-cs"/>
              </a:rPr>
              <a:t>.  While the number is small, the population with greater than 15 procedures could potentially include your study population and some of these patients do in fact have over 50 procedure codes.</a:t>
            </a:r>
          </a:p>
        </p:txBody>
      </p:sp>
      <p:sp>
        <p:nvSpPr>
          <p:cNvPr id="12" name="TextBox 11"/>
          <p:cNvSpPr txBox="1"/>
          <p:nvPr/>
        </p:nvSpPr>
        <p:spPr>
          <a:xfrm>
            <a:off x="228600" y="2743200"/>
            <a:ext cx="4343400" cy="276999"/>
          </a:xfrm>
          <a:prstGeom prst="rect">
            <a:avLst/>
          </a:prstGeom>
          <a:noFill/>
        </p:spPr>
        <p:txBody>
          <a:bodyPr wrap="square" rtlCol="0">
            <a:spAutoFit/>
          </a:bodyPr>
          <a:lstStyle/>
          <a:p>
            <a:pPr defTabSz="914400" fontAlgn="auto">
              <a:spcBef>
                <a:spcPts val="0"/>
              </a:spcBef>
              <a:spcAft>
                <a:spcPts val="0"/>
              </a:spcAft>
            </a:pPr>
            <a:r>
              <a:rPr lang="en-US" sz="1200" b="1" dirty="0" smtClean="0">
                <a:solidFill>
                  <a:srgbClr val="0070C0"/>
                </a:solidFill>
                <a:latin typeface="Calibri"/>
                <a:ea typeface="+mn-ea"/>
                <a:cs typeface="+mn-cs"/>
              </a:rPr>
              <a:t>Table 1. Discharge Volume by Number of Procedure Codes</a:t>
            </a:r>
            <a:endParaRPr lang="en-US" sz="1200" b="1" dirty="0">
              <a:solidFill>
                <a:srgbClr val="0070C0"/>
              </a:solidFill>
              <a:latin typeface="Calibri"/>
              <a:ea typeface="+mn-ea"/>
              <a:cs typeface="+mn-cs"/>
            </a:endParaRP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971800"/>
            <a:ext cx="4191000" cy="3654641"/>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2971801"/>
            <a:ext cx="4277100" cy="3657600"/>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Box 17"/>
          <p:cNvSpPr txBox="1"/>
          <p:nvPr/>
        </p:nvSpPr>
        <p:spPr>
          <a:xfrm>
            <a:off x="4724400" y="2743200"/>
            <a:ext cx="4343400" cy="276999"/>
          </a:xfrm>
          <a:prstGeom prst="rect">
            <a:avLst/>
          </a:prstGeom>
          <a:noFill/>
        </p:spPr>
        <p:txBody>
          <a:bodyPr wrap="square" rtlCol="0">
            <a:spAutoFit/>
          </a:bodyPr>
          <a:lstStyle/>
          <a:p>
            <a:pPr defTabSz="914400" fontAlgn="auto">
              <a:spcBef>
                <a:spcPts val="0"/>
              </a:spcBef>
              <a:spcAft>
                <a:spcPts val="0"/>
              </a:spcAft>
            </a:pPr>
            <a:r>
              <a:rPr lang="en-US" sz="1200" b="1" dirty="0" smtClean="0">
                <a:solidFill>
                  <a:srgbClr val="0070C0"/>
                </a:solidFill>
                <a:latin typeface="Calibri"/>
                <a:ea typeface="+mn-ea"/>
                <a:cs typeface="+mn-cs"/>
              </a:rPr>
              <a:t>Table 2. Discharge Volume by Percent of Procedure Codes</a:t>
            </a:r>
            <a:endParaRPr lang="en-US" sz="1200" b="1" dirty="0">
              <a:solidFill>
                <a:srgbClr val="0070C0"/>
              </a:solidFill>
              <a:latin typeface="Calibri"/>
              <a:ea typeface="+mn-ea"/>
              <a:cs typeface="+mn-cs"/>
            </a:endParaRPr>
          </a:p>
        </p:txBody>
      </p:sp>
      <p:pic>
        <p:nvPicPr>
          <p:cNvPr id="1031" name="Picture 7" descr="Image result for icd-9-cm and icd-10-cm procedure code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43800" y="35511"/>
            <a:ext cx="1229428" cy="917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76837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76200"/>
            <a:ext cx="7060708" cy="1066800"/>
          </a:xfrm>
        </p:spPr>
        <p:txBody>
          <a:bodyPr>
            <a:noAutofit/>
          </a:bodyPr>
          <a:lstStyle/>
          <a:p>
            <a:r>
              <a:rPr lang="en-US" sz="1600" b="1" u="sng" dirty="0">
                <a:solidFill>
                  <a:srgbClr val="0070C0"/>
                </a:solidFill>
              </a:rPr>
              <a:t>Question</a:t>
            </a:r>
            <a:r>
              <a:rPr lang="en-US" sz="1600" dirty="0" smtClean="0">
                <a:solidFill>
                  <a:srgbClr val="0070C0"/>
                </a:solidFill>
              </a:rPr>
              <a:t>: ICD-10-CM now has a coding option for hospitals to record a patient’s Glasgow Coma Scale (GCS). To what extent is GCS recorded in the Inpatient Hospital Discharge Data and Outpatient Emergency Department Data?</a:t>
            </a:r>
            <a:endParaRPr lang="en-US" sz="1600" dirty="0">
              <a:solidFill>
                <a:srgbClr val="0070C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004914836"/>
              </p:ext>
            </p:extLst>
          </p:nvPr>
        </p:nvGraphicFramePr>
        <p:xfrm>
          <a:off x="3886200" y="3352794"/>
          <a:ext cx="5080000" cy="3162306"/>
        </p:xfrm>
        <a:graphic>
          <a:graphicData uri="http://schemas.openxmlformats.org/drawingml/2006/table">
            <a:tbl>
              <a:tblPr firstRow="1" firstCol="1" bandRow="1">
                <a:tableStyleId>{5C22544A-7EE6-4342-B048-85BDC9FD1C3A}</a:tableStyleId>
              </a:tblPr>
              <a:tblGrid>
                <a:gridCol w="1117600"/>
                <a:gridCol w="3962400"/>
              </a:tblGrid>
              <a:tr h="186018">
                <a:tc>
                  <a:txBody>
                    <a:bodyPr/>
                    <a:lstStyle/>
                    <a:p>
                      <a:pPr marL="0" marR="0">
                        <a:lnSpc>
                          <a:spcPct val="115000"/>
                        </a:lnSpc>
                        <a:spcBef>
                          <a:spcPts val="0"/>
                        </a:spcBef>
                        <a:spcAft>
                          <a:spcPts val="0"/>
                        </a:spcAft>
                      </a:pPr>
                      <a:r>
                        <a:rPr lang="en-US" sz="1000" dirty="0">
                          <a:effectLst/>
                        </a:rPr>
                        <a:t>Diagnosis Code</a:t>
                      </a:r>
                      <a:endParaRPr lang="en-US" sz="10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000" dirty="0">
                          <a:effectLst/>
                        </a:rPr>
                        <a:t>Full Description</a:t>
                      </a:r>
                      <a:endParaRPr lang="en-US" sz="1000" dirty="0">
                        <a:effectLst/>
                        <a:latin typeface="Calibri"/>
                        <a:ea typeface="Calibri"/>
                        <a:cs typeface="Times New Roman"/>
                      </a:endParaRPr>
                    </a:p>
                  </a:txBody>
                  <a:tcPr marL="68580" marR="68580" marT="0" marB="0" anchor="b"/>
                </a:tc>
              </a:tr>
              <a:tr h="186018">
                <a:tc>
                  <a:txBody>
                    <a:bodyPr/>
                    <a:lstStyle/>
                    <a:p>
                      <a:pPr marL="0" marR="0">
                        <a:lnSpc>
                          <a:spcPct val="115000"/>
                        </a:lnSpc>
                        <a:spcBef>
                          <a:spcPts val="0"/>
                        </a:spcBef>
                        <a:spcAft>
                          <a:spcPts val="0"/>
                        </a:spcAft>
                      </a:pPr>
                      <a:r>
                        <a:rPr lang="en-US" sz="1000" dirty="0">
                          <a:effectLst/>
                        </a:rPr>
                        <a:t>R4024</a:t>
                      </a:r>
                      <a:endParaRPr lang="en-US" sz="10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000">
                          <a:effectLst/>
                        </a:rPr>
                        <a:t>Glasgow coma scale, total score</a:t>
                      </a:r>
                      <a:endParaRPr lang="en-US" sz="1000">
                        <a:effectLst/>
                        <a:latin typeface="Calibri"/>
                        <a:ea typeface="Calibri"/>
                        <a:cs typeface="Times New Roman"/>
                      </a:endParaRPr>
                    </a:p>
                  </a:txBody>
                  <a:tcPr marL="68580" marR="68580" marT="0" marB="0" anchor="b"/>
                </a:tc>
              </a:tr>
              <a:tr h="186018">
                <a:tc>
                  <a:txBody>
                    <a:bodyPr/>
                    <a:lstStyle/>
                    <a:p>
                      <a:pPr marL="0" marR="0">
                        <a:lnSpc>
                          <a:spcPct val="115000"/>
                        </a:lnSpc>
                        <a:spcBef>
                          <a:spcPts val="0"/>
                        </a:spcBef>
                        <a:spcAft>
                          <a:spcPts val="0"/>
                        </a:spcAft>
                      </a:pPr>
                      <a:r>
                        <a:rPr lang="en-US" sz="1000" dirty="0">
                          <a:effectLst/>
                        </a:rPr>
                        <a:t>R40241</a:t>
                      </a:r>
                      <a:endParaRPr lang="en-US" sz="10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000">
                          <a:effectLst/>
                        </a:rPr>
                        <a:t>Glasgow coma scale score 13-15</a:t>
                      </a:r>
                      <a:endParaRPr lang="en-US" sz="1000">
                        <a:effectLst/>
                        <a:latin typeface="Calibri"/>
                        <a:ea typeface="Calibri"/>
                        <a:cs typeface="Times New Roman"/>
                      </a:endParaRPr>
                    </a:p>
                  </a:txBody>
                  <a:tcPr marL="68580" marR="68580" marT="0" marB="0" anchor="b"/>
                </a:tc>
              </a:tr>
              <a:tr h="186018">
                <a:tc>
                  <a:txBody>
                    <a:bodyPr/>
                    <a:lstStyle/>
                    <a:p>
                      <a:pPr marL="0" marR="0">
                        <a:lnSpc>
                          <a:spcPct val="115000"/>
                        </a:lnSpc>
                        <a:spcBef>
                          <a:spcPts val="0"/>
                        </a:spcBef>
                        <a:spcAft>
                          <a:spcPts val="0"/>
                        </a:spcAft>
                      </a:pPr>
                      <a:r>
                        <a:rPr lang="en-US" sz="1000" dirty="0">
                          <a:effectLst/>
                        </a:rPr>
                        <a:t>R40242</a:t>
                      </a:r>
                      <a:endParaRPr lang="en-US" sz="10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000" dirty="0">
                          <a:effectLst/>
                        </a:rPr>
                        <a:t>Glasgow coma scale score 9-12</a:t>
                      </a:r>
                      <a:endParaRPr lang="en-US" sz="1000" dirty="0">
                        <a:effectLst/>
                        <a:latin typeface="Calibri"/>
                        <a:ea typeface="Calibri"/>
                        <a:cs typeface="Times New Roman"/>
                      </a:endParaRPr>
                    </a:p>
                  </a:txBody>
                  <a:tcPr marL="68580" marR="68580" marT="0" marB="0" anchor="b"/>
                </a:tc>
              </a:tr>
              <a:tr h="186018">
                <a:tc>
                  <a:txBody>
                    <a:bodyPr/>
                    <a:lstStyle/>
                    <a:p>
                      <a:pPr marL="0" marR="0">
                        <a:lnSpc>
                          <a:spcPct val="115000"/>
                        </a:lnSpc>
                        <a:spcBef>
                          <a:spcPts val="0"/>
                        </a:spcBef>
                        <a:spcAft>
                          <a:spcPts val="0"/>
                        </a:spcAft>
                      </a:pPr>
                      <a:r>
                        <a:rPr lang="en-US" sz="1000">
                          <a:effectLst/>
                        </a:rPr>
                        <a:t>R40243</a:t>
                      </a:r>
                      <a:endParaRPr lang="en-US" sz="10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000" dirty="0">
                          <a:effectLst/>
                        </a:rPr>
                        <a:t>Glasgow coma scale score 3-8</a:t>
                      </a:r>
                      <a:endParaRPr lang="en-US" sz="1000" dirty="0">
                        <a:effectLst/>
                        <a:latin typeface="Calibri"/>
                        <a:ea typeface="Calibri"/>
                        <a:cs typeface="Times New Roman"/>
                      </a:endParaRPr>
                    </a:p>
                  </a:txBody>
                  <a:tcPr marL="68580" marR="68580" marT="0" marB="0" anchor="b"/>
                </a:tc>
              </a:tr>
              <a:tr h="186018">
                <a:tc>
                  <a:txBody>
                    <a:bodyPr/>
                    <a:lstStyle/>
                    <a:p>
                      <a:pPr marL="0" marR="0">
                        <a:lnSpc>
                          <a:spcPct val="115000"/>
                        </a:lnSpc>
                        <a:spcBef>
                          <a:spcPts val="0"/>
                        </a:spcBef>
                        <a:spcAft>
                          <a:spcPts val="0"/>
                        </a:spcAft>
                      </a:pPr>
                      <a:r>
                        <a:rPr lang="en-US" sz="1000">
                          <a:effectLst/>
                        </a:rPr>
                        <a:t>R402410</a:t>
                      </a:r>
                      <a:endParaRPr lang="en-US" sz="10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000" dirty="0">
                          <a:effectLst/>
                        </a:rPr>
                        <a:t>Glasgow coma scale score 13-15, unspecified time</a:t>
                      </a:r>
                      <a:endParaRPr lang="en-US" sz="1000" dirty="0">
                        <a:effectLst/>
                        <a:latin typeface="Calibri"/>
                        <a:ea typeface="Calibri"/>
                        <a:cs typeface="Times New Roman"/>
                      </a:endParaRPr>
                    </a:p>
                  </a:txBody>
                  <a:tcPr marL="68580" marR="68580" marT="0" marB="0" anchor="b"/>
                </a:tc>
              </a:tr>
              <a:tr h="186018">
                <a:tc>
                  <a:txBody>
                    <a:bodyPr/>
                    <a:lstStyle/>
                    <a:p>
                      <a:pPr marL="0" marR="0">
                        <a:lnSpc>
                          <a:spcPct val="115000"/>
                        </a:lnSpc>
                        <a:spcBef>
                          <a:spcPts val="0"/>
                        </a:spcBef>
                        <a:spcAft>
                          <a:spcPts val="0"/>
                        </a:spcAft>
                      </a:pPr>
                      <a:r>
                        <a:rPr lang="en-US" sz="1000">
                          <a:effectLst/>
                        </a:rPr>
                        <a:t>R402411</a:t>
                      </a:r>
                      <a:endParaRPr lang="en-US" sz="10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000" dirty="0">
                          <a:effectLst/>
                        </a:rPr>
                        <a:t>Glasgow coma scale score 13-15, in the field [EMT or ambulance]</a:t>
                      </a:r>
                      <a:endParaRPr lang="en-US" sz="1000" dirty="0">
                        <a:effectLst/>
                        <a:latin typeface="Calibri"/>
                        <a:ea typeface="Calibri"/>
                        <a:cs typeface="Times New Roman"/>
                      </a:endParaRPr>
                    </a:p>
                  </a:txBody>
                  <a:tcPr marL="68580" marR="68580" marT="0" marB="0" anchor="b"/>
                </a:tc>
              </a:tr>
              <a:tr h="186018">
                <a:tc>
                  <a:txBody>
                    <a:bodyPr/>
                    <a:lstStyle/>
                    <a:p>
                      <a:pPr marL="0" marR="0">
                        <a:lnSpc>
                          <a:spcPct val="115000"/>
                        </a:lnSpc>
                        <a:spcBef>
                          <a:spcPts val="0"/>
                        </a:spcBef>
                        <a:spcAft>
                          <a:spcPts val="0"/>
                        </a:spcAft>
                      </a:pPr>
                      <a:r>
                        <a:rPr lang="en-US" sz="1000">
                          <a:effectLst/>
                        </a:rPr>
                        <a:t>R402412</a:t>
                      </a:r>
                      <a:endParaRPr lang="en-US" sz="10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000" dirty="0">
                          <a:effectLst/>
                        </a:rPr>
                        <a:t>Glasgow coma scale score 13-15, at arrival to emergency department</a:t>
                      </a:r>
                      <a:endParaRPr lang="en-US" sz="1000" dirty="0">
                        <a:effectLst/>
                        <a:latin typeface="Calibri"/>
                        <a:ea typeface="Calibri"/>
                        <a:cs typeface="Times New Roman"/>
                      </a:endParaRPr>
                    </a:p>
                  </a:txBody>
                  <a:tcPr marL="68580" marR="68580" marT="0" marB="0" anchor="b"/>
                </a:tc>
              </a:tr>
              <a:tr h="186018">
                <a:tc>
                  <a:txBody>
                    <a:bodyPr/>
                    <a:lstStyle/>
                    <a:p>
                      <a:pPr marL="0" marR="0">
                        <a:lnSpc>
                          <a:spcPct val="115000"/>
                        </a:lnSpc>
                        <a:spcBef>
                          <a:spcPts val="0"/>
                        </a:spcBef>
                        <a:spcAft>
                          <a:spcPts val="0"/>
                        </a:spcAft>
                      </a:pPr>
                      <a:r>
                        <a:rPr lang="en-US" sz="1000">
                          <a:effectLst/>
                        </a:rPr>
                        <a:t>R402413</a:t>
                      </a:r>
                      <a:endParaRPr lang="en-US" sz="10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000" dirty="0">
                          <a:effectLst/>
                        </a:rPr>
                        <a:t>Glasgow coma scale score 13-15, at hospital admission</a:t>
                      </a:r>
                      <a:endParaRPr lang="en-US" sz="1000" dirty="0">
                        <a:effectLst/>
                        <a:latin typeface="Calibri"/>
                        <a:ea typeface="Calibri"/>
                        <a:cs typeface="Times New Roman"/>
                      </a:endParaRPr>
                    </a:p>
                  </a:txBody>
                  <a:tcPr marL="68580" marR="68580" marT="0" marB="0" anchor="b"/>
                </a:tc>
              </a:tr>
              <a:tr h="186018">
                <a:tc>
                  <a:txBody>
                    <a:bodyPr/>
                    <a:lstStyle/>
                    <a:p>
                      <a:pPr marL="0" marR="0">
                        <a:lnSpc>
                          <a:spcPct val="115000"/>
                        </a:lnSpc>
                        <a:spcBef>
                          <a:spcPts val="0"/>
                        </a:spcBef>
                        <a:spcAft>
                          <a:spcPts val="0"/>
                        </a:spcAft>
                      </a:pPr>
                      <a:r>
                        <a:rPr lang="en-US" sz="1000">
                          <a:effectLst/>
                        </a:rPr>
                        <a:t>R402420</a:t>
                      </a:r>
                      <a:endParaRPr lang="en-US" sz="10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000" dirty="0">
                          <a:effectLst/>
                        </a:rPr>
                        <a:t>Glasgow coma scale score 9-12, unspecified time</a:t>
                      </a:r>
                      <a:endParaRPr lang="en-US" sz="1000" dirty="0">
                        <a:effectLst/>
                        <a:latin typeface="Calibri"/>
                        <a:ea typeface="Calibri"/>
                        <a:cs typeface="Times New Roman"/>
                      </a:endParaRPr>
                    </a:p>
                  </a:txBody>
                  <a:tcPr marL="68580" marR="68580" marT="0" marB="0" anchor="b"/>
                </a:tc>
              </a:tr>
              <a:tr h="186018">
                <a:tc>
                  <a:txBody>
                    <a:bodyPr/>
                    <a:lstStyle/>
                    <a:p>
                      <a:pPr marL="0" marR="0">
                        <a:lnSpc>
                          <a:spcPct val="115000"/>
                        </a:lnSpc>
                        <a:spcBef>
                          <a:spcPts val="0"/>
                        </a:spcBef>
                        <a:spcAft>
                          <a:spcPts val="0"/>
                        </a:spcAft>
                      </a:pPr>
                      <a:r>
                        <a:rPr lang="en-US" sz="1000">
                          <a:effectLst/>
                        </a:rPr>
                        <a:t>R402421</a:t>
                      </a:r>
                      <a:endParaRPr lang="en-US" sz="10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000" dirty="0">
                          <a:effectLst/>
                        </a:rPr>
                        <a:t>Glasgow coma scale score 9-12, in the field [EMT or ambulance]</a:t>
                      </a:r>
                      <a:endParaRPr lang="en-US" sz="1000" dirty="0">
                        <a:effectLst/>
                        <a:latin typeface="Calibri"/>
                        <a:ea typeface="Calibri"/>
                        <a:cs typeface="Times New Roman"/>
                      </a:endParaRPr>
                    </a:p>
                  </a:txBody>
                  <a:tcPr marL="68580" marR="68580" marT="0" marB="0" anchor="b"/>
                </a:tc>
              </a:tr>
              <a:tr h="186018">
                <a:tc>
                  <a:txBody>
                    <a:bodyPr/>
                    <a:lstStyle/>
                    <a:p>
                      <a:pPr marL="0" marR="0">
                        <a:lnSpc>
                          <a:spcPct val="115000"/>
                        </a:lnSpc>
                        <a:spcBef>
                          <a:spcPts val="0"/>
                        </a:spcBef>
                        <a:spcAft>
                          <a:spcPts val="0"/>
                        </a:spcAft>
                      </a:pPr>
                      <a:r>
                        <a:rPr lang="en-US" sz="1000">
                          <a:effectLst/>
                        </a:rPr>
                        <a:t>R402422</a:t>
                      </a:r>
                      <a:endParaRPr lang="en-US" sz="10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000" dirty="0">
                          <a:effectLst/>
                        </a:rPr>
                        <a:t>Glasgow coma scale score 9-12, at arrival to emergency department</a:t>
                      </a:r>
                      <a:endParaRPr lang="en-US" sz="1000" dirty="0">
                        <a:effectLst/>
                        <a:latin typeface="Calibri"/>
                        <a:ea typeface="Calibri"/>
                        <a:cs typeface="Times New Roman"/>
                      </a:endParaRPr>
                    </a:p>
                  </a:txBody>
                  <a:tcPr marL="68580" marR="68580" marT="0" marB="0" anchor="b"/>
                </a:tc>
              </a:tr>
              <a:tr h="186018">
                <a:tc>
                  <a:txBody>
                    <a:bodyPr/>
                    <a:lstStyle/>
                    <a:p>
                      <a:pPr marL="0" marR="0">
                        <a:lnSpc>
                          <a:spcPct val="115000"/>
                        </a:lnSpc>
                        <a:spcBef>
                          <a:spcPts val="0"/>
                        </a:spcBef>
                        <a:spcAft>
                          <a:spcPts val="0"/>
                        </a:spcAft>
                      </a:pPr>
                      <a:r>
                        <a:rPr lang="en-US" sz="1000">
                          <a:effectLst/>
                        </a:rPr>
                        <a:t>R402423</a:t>
                      </a:r>
                      <a:endParaRPr lang="en-US" sz="10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000" dirty="0">
                          <a:effectLst/>
                        </a:rPr>
                        <a:t>Glasgow coma scale score 9-12, at hospital admission</a:t>
                      </a:r>
                      <a:endParaRPr lang="en-US" sz="1000" dirty="0">
                        <a:effectLst/>
                        <a:latin typeface="Calibri"/>
                        <a:ea typeface="Calibri"/>
                        <a:cs typeface="Times New Roman"/>
                      </a:endParaRPr>
                    </a:p>
                  </a:txBody>
                  <a:tcPr marL="68580" marR="68580" marT="0" marB="0" anchor="b"/>
                </a:tc>
              </a:tr>
              <a:tr h="186018">
                <a:tc>
                  <a:txBody>
                    <a:bodyPr/>
                    <a:lstStyle/>
                    <a:p>
                      <a:pPr marL="0" marR="0">
                        <a:lnSpc>
                          <a:spcPct val="115000"/>
                        </a:lnSpc>
                        <a:spcBef>
                          <a:spcPts val="0"/>
                        </a:spcBef>
                        <a:spcAft>
                          <a:spcPts val="0"/>
                        </a:spcAft>
                      </a:pPr>
                      <a:r>
                        <a:rPr lang="en-US" sz="1000">
                          <a:effectLst/>
                        </a:rPr>
                        <a:t>R402430</a:t>
                      </a:r>
                      <a:endParaRPr lang="en-US" sz="10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000" dirty="0">
                          <a:effectLst/>
                        </a:rPr>
                        <a:t>Glasgow coma scale score 3-8, unspecified time</a:t>
                      </a:r>
                      <a:endParaRPr lang="en-US" sz="1000" dirty="0">
                        <a:effectLst/>
                        <a:latin typeface="Calibri"/>
                        <a:ea typeface="Calibri"/>
                        <a:cs typeface="Times New Roman"/>
                      </a:endParaRPr>
                    </a:p>
                  </a:txBody>
                  <a:tcPr marL="68580" marR="68580" marT="0" marB="0" anchor="b"/>
                </a:tc>
              </a:tr>
              <a:tr h="186018">
                <a:tc>
                  <a:txBody>
                    <a:bodyPr/>
                    <a:lstStyle/>
                    <a:p>
                      <a:pPr marL="0" marR="0">
                        <a:lnSpc>
                          <a:spcPct val="115000"/>
                        </a:lnSpc>
                        <a:spcBef>
                          <a:spcPts val="0"/>
                        </a:spcBef>
                        <a:spcAft>
                          <a:spcPts val="0"/>
                        </a:spcAft>
                      </a:pPr>
                      <a:r>
                        <a:rPr lang="en-US" sz="1000">
                          <a:effectLst/>
                        </a:rPr>
                        <a:t>R402431</a:t>
                      </a:r>
                      <a:endParaRPr lang="en-US" sz="10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000" dirty="0">
                          <a:effectLst/>
                        </a:rPr>
                        <a:t>Glasgow coma scale score 3-8, in the field [EMT or ambulance]</a:t>
                      </a:r>
                      <a:endParaRPr lang="en-US" sz="1000" dirty="0">
                        <a:effectLst/>
                        <a:latin typeface="Calibri"/>
                        <a:ea typeface="Calibri"/>
                        <a:cs typeface="Times New Roman"/>
                      </a:endParaRPr>
                    </a:p>
                  </a:txBody>
                  <a:tcPr marL="68580" marR="68580" marT="0" marB="0" anchor="b"/>
                </a:tc>
              </a:tr>
              <a:tr h="186018">
                <a:tc>
                  <a:txBody>
                    <a:bodyPr/>
                    <a:lstStyle/>
                    <a:p>
                      <a:pPr marL="0" marR="0">
                        <a:lnSpc>
                          <a:spcPct val="115000"/>
                        </a:lnSpc>
                        <a:spcBef>
                          <a:spcPts val="0"/>
                        </a:spcBef>
                        <a:spcAft>
                          <a:spcPts val="0"/>
                        </a:spcAft>
                      </a:pPr>
                      <a:r>
                        <a:rPr lang="en-US" sz="1000">
                          <a:effectLst/>
                        </a:rPr>
                        <a:t>R402432</a:t>
                      </a:r>
                      <a:endParaRPr lang="en-US" sz="10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000" dirty="0">
                          <a:effectLst/>
                        </a:rPr>
                        <a:t>Glasgow coma scale score 3-8, at arrival to emergency department</a:t>
                      </a:r>
                      <a:endParaRPr lang="en-US" sz="1000" dirty="0">
                        <a:effectLst/>
                        <a:latin typeface="Calibri"/>
                        <a:ea typeface="Calibri"/>
                        <a:cs typeface="Times New Roman"/>
                      </a:endParaRPr>
                    </a:p>
                  </a:txBody>
                  <a:tcPr marL="68580" marR="68580" marT="0" marB="0" anchor="b"/>
                </a:tc>
              </a:tr>
              <a:tr h="186018">
                <a:tc>
                  <a:txBody>
                    <a:bodyPr/>
                    <a:lstStyle/>
                    <a:p>
                      <a:pPr marL="0" marR="0">
                        <a:lnSpc>
                          <a:spcPct val="115000"/>
                        </a:lnSpc>
                        <a:spcBef>
                          <a:spcPts val="0"/>
                        </a:spcBef>
                        <a:spcAft>
                          <a:spcPts val="0"/>
                        </a:spcAft>
                      </a:pPr>
                      <a:r>
                        <a:rPr lang="en-US" sz="1000" dirty="0">
                          <a:effectLst/>
                        </a:rPr>
                        <a:t>R402433</a:t>
                      </a:r>
                      <a:endParaRPr lang="en-US" sz="10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000" dirty="0">
                          <a:effectLst/>
                        </a:rPr>
                        <a:t>Glasgow coma scale score 3-8, at hospital admission</a:t>
                      </a:r>
                      <a:endParaRPr lang="en-US" sz="1000" dirty="0">
                        <a:effectLst/>
                        <a:latin typeface="Calibri"/>
                        <a:ea typeface="Calibri"/>
                        <a:cs typeface="Times New Roman"/>
                      </a:endParaRPr>
                    </a:p>
                  </a:txBody>
                  <a:tcPr marL="68580" marR="68580" marT="0" marB="0" anchor="b"/>
                </a:tc>
              </a:tr>
            </a:tbl>
          </a:graphicData>
        </a:graphic>
      </p:graphicFrame>
      <p:sp>
        <p:nvSpPr>
          <p:cNvPr id="8" name="TextBox 7"/>
          <p:cNvSpPr txBox="1"/>
          <p:nvPr/>
        </p:nvSpPr>
        <p:spPr>
          <a:xfrm>
            <a:off x="3886200" y="3048000"/>
            <a:ext cx="4986558" cy="338554"/>
          </a:xfrm>
          <a:prstGeom prst="rect">
            <a:avLst/>
          </a:prstGeom>
          <a:noFill/>
        </p:spPr>
        <p:txBody>
          <a:bodyPr wrap="none" rtlCol="0">
            <a:spAutoFit/>
          </a:bodyPr>
          <a:lstStyle/>
          <a:p>
            <a:pPr defTabSz="914400" fontAlgn="auto">
              <a:spcBef>
                <a:spcPts val="0"/>
              </a:spcBef>
              <a:spcAft>
                <a:spcPts val="0"/>
              </a:spcAft>
            </a:pPr>
            <a:r>
              <a:rPr lang="en-US" sz="1600" b="1" dirty="0" smtClean="0">
                <a:solidFill>
                  <a:srgbClr val="0070C0"/>
                </a:solidFill>
                <a:latin typeface="Calibri"/>
                <a:ea typeface="+mn-ea"/>
                <a:cs typeface="+mn-cs"/>
              </a:rPr>
              <a:t>Table 2. ICD-10-CM  Glasgow Coma Scale Coding Options</a:t>
            </a:r>
            <a:endParaRPr lang="en-US" sz="1600" b="1" dirty="0">
              <a:solidFill>
                <a:srgbClr val="0070C0"/>
              </a:solidFill>
              <a:latin typeface="Calibri"/>
              <a:ea typeface="+mn-ea"/>
              <a:cs typeface="+mn-cs"/>
            </a:endParaRPr>
          </a:p>
        </p:txBody>
      </p:sp>
      <p:sp>
        <p:nvSpPr>
          <p:cNvPr id="9" name="TextBox 8"/>
          <p:cNvSpPr txBox="1"/>
          <p:nvPr/>
        </p:nvSpPr>
        <p:spPr>
          <a:xfrm>
            <a:off x="40689" y="1066800"/>
            <a:ext cx="9067800" cy="1892826"/>
          </a:xfrm>
          <a:prstGeom prst="rect">
            <a:avLst/>
          </a:prstGeom>
          <a:noFill/>
        </p:spPr>
        <p:txBody>
          <a:bodyPr wrap="square" rtlCol="0">
            <a:spAutoFit/>
          </a:bodyPr>
          <a:lstStyle/>
          <a:p>
            <a:pPr defTabSz="914400" fontAlgn="auto">
              <a:spcBef>
                <a:spcPts val="0"/>
              </a:spcBef>
              <a:spcAft>
                <a:spcPts val="0"/>
              </a:spcAft>
            </a:pPr>
            <a:r>
              <a:rPr lang="en-US" sz="1300" b="1" u="sng" dirty="0" smtClean="0">
                <a:solidFill>
                  <a:prstClr val="black"/>
                </a:solidFill>
                <a:latin typeface="Calibri"/>
                <a:ea typeface="+mn-ea"/>
                <a:cs typeface="+mn-cs"/>
              </a:rPr>
              <a:t>Answer</a:t>
            </a:r>
            <a:r>
              <a:rPr lang="en-US" sz="1300" dirty="0" smtClean="0">
                <a:solidFill>
                  <a:prstClr val="black"/>
                </a:solidFill>
                <a:latin typeface="Calibri"/>
                <a:ea typeface="+mn-ea"/>
                <a:cs typeface="+mn-cs"/>
              </a:rPr>
              <a:t>: The GCS is used to quantify levels of consciousness and the neurological status of patient’s who have possibly sustained a brain injury (See </a:t>
            </a:r>
            <a:r>
              <a:rPr lang="en-US" sz="1300" b="1" dirty="0" smtClean="0">
                <a:solidFill>
                  <a:prstClr val="black"/>
                </a:solidFill>
                <a:latin typeface="Calibri"/>
                <a:ea typeface="+mn-ea"/>
                <a:cs typeface="+mn-cs"/>
              </a:rPr>
              <a:t>Table 1 </a:t>
            </a:r>
            <a:r>
              <a:rPr lang="en-US" sz="1300" dirty="0" smtClean="0">
                <a:solidFill>
                  <a:prstClr val="black"/>
                </a:solidFill>
                <a:latin typeface="Calibri"/>
                <a:ea typeface="+mn-ea"/>
                <a:cs typeface="+mn-cs"/>
              </a:rPr>
              <a:t>below). ICD-10-CM has sixteen coding options for GCS (see </a:t>
            </a:r>
            <a:r>
              <a:rPr lang="en-US" sz="1300" b="1" dirty="0" smtClean="0">
                <a:solidFill>
                  <a:prstClr val="black"/>
                </a:solidFill>
                <a:latin typeface="Calibri"/>
                <a:ea typeface="+mn-ea"/>
                <a:cs typeface="+mn-cs"/>
              </a:rPr>
              <a:t>Table 2 </a:t>
            </a:r>
            <a:r>
              <a:rPr lang="en-US" sz="1300" dirty="0" smtClean="0">
                <a:solidFill>
                  <a:prstClr val="black"/>
                </a:solidFill>
                <a:latin typeface="Calibri"/>
                <a:ea typeface="+mn-ea"/>
                <a:cs typeface="+mn-cs"/>
              </a:rPr>
              <a:t>below). In the newest FY2017 Inpatient Discharge Data, GCS was recorded on 4,145 patients who fell into 211 different DRGs. The Top 3 DRGs were patients with severe head trauma with coma  &gt; 1 hour,  those with multiple significant trauma, and those with cerebral infarctions.  The FY2016 Outpatient ED data  includes GCS on 1,386 patients, some of the leading diagnoses included concussions, alcohol intoxication, and heroin overdose. </a:t>
            </a:r>
            <a:r>
              <a:rPr lang="en-US" sz="1300" dirty="0">
                <a:solidFill>
                  <a:prstClr val="black"/>
                </a:solidFill>
                <a:latin typeface="Calibri"/>
                <a:ea typeface="+mn-ea"/>
                <a:cs typeface="+mn-cs"/>
              </a:rPr>
              <a:t> </a:t>
            </a:r>
            <a:r>
              <a:rPr lang="en-US" sz="1300" dirty="0" smtClean="0">
                <a:solidFill>
                  <a:prstClr val="black"/>
                </a:solidFill>
                <a:latin typeface="Calibri"/>
                <a:ea typeface="+mn-ea"/>
                <a:cs typeface="+mn-cs"/>
              </a:rPr>
              <a:t>Please note that the FY2017 inpatient data now includes data on the admitted patient’s ED date and time of arrival. Eighty-five percent of inpatient admissions with GCS arrived through the ED. The absolute beauty of the data is that you will find on some patients the EMT field GCS, the ED arrival GCS and the hospital admission GCS which allows you to track across care settings levels of physiological deterioration or improvement. </a:t>
            </a:r>
            <a:endParaRPr lang="en-US" sz="1300" dirty="0">
              <a:solidFill>
                <a:prstClr val="black"/>
              </a:solidFill>
              <a:latin typeface="Calibri"/>
              <a:ea typeface="+mn-ea"/>
              <a:cs typeface="+mn-cs"/>
            </a:endParaRPr>
          </a:p>
        </p:txBody>
      </p:sp>
      <p:pic>
        <p:nvPicPr>
          <p:cNvPr id="1030" name="Picture 6" descr="http://2.bp.blogspot.com/-STjKOXIrUws/UMjGEHRrh8I/AAAAAAAAAD4/NeeUnUobDK8/s640/GC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276600"/>
            <a:ext cx="2819400" cy="32512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brain injur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2800" y="76200"/>
            <a:ext cx="1870513" cy="990600"/>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533400" y="3048000"/>
            <a:ext cx="2352119" cy="338554"/>
          </a:xfrm>
          <a:prstGeom prst="rect">
            <a:avLst/>
          </a:prstGeom>
          <a:noFill/>
        </p:spPr>
        <p:txBody>
          <a:bodyPr wrap="none" rtlCol="0">
            <a:spAutoFit/>
          </a:bodyPr>
          <a:lstStyle/>
          <a:p>
            <a:pPr defTabSz="914400" fontAlgn="auto">
              <a:spcBef>
                <a:spcPts val="0"/>
              </a:spcBef>
              <a:spcAft>
                <a:spcPts val="0"/>
              </a:spcAft>
            </a:pPr>
            <a:r>
              <a:rPr lang="en-US" sz="1600" b="1" dirty="0" smtClean="0">
                <a:solidFill>
                  <a:srgbClr val="0070C0"/>
                </a:solidFill>
                <a:latin typeface="Calibri"/>
                <a:ea typeface="+mn-ea"/>
                <a:cs typeface="+mn-cs"/>
              </a:rPr>
              <a:t>Table 1. GCS Components</a:t>
            </a:r>
            <a:endParaRPr lang="en-US" sz="1600" b="1" dirty="0">
              <a:solidFill>
                <a:srgbClr val="0070C0"/>
              </a:solidFill>
              <a:latin typeface="Calibri"/>
              <a:ea typeface="+mn-ea"/>
              <a:cs typeface="+mn-cs"/>
            </a:endParaRPr>
          </a:p>
        </p:txBody>
      </p:sp>
    </p:spTree>
    <p:extLst>
      <p:ext uri="{BB962C8B-B14F-4D97-AF65-F5344CB8AC3E}">
        <p14:creationId xmlns:p14="http://schemas.microsoft.com/office/powerpoint/2010/main" val="26634780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Where can I find old User </a:t>
            </a:r>
            <a:r>
              <a:rPr lang="en-US" sz="2800" smtClean="0"/>
              <a:t>Workgroup presentations</a:t>
            </a:r>
            <a:r>
              <a:rPr lang="en-US" sz="2800" dirty="0" smtClean="0"/>
              <a:t>?</a:t>
            </a:r>
            <a:endParaRPr lang="en-US" sz="2800" dirty="0"/>
          </a:p>
        </p:txBody>
      </p:sp>
      <p:sp>
        <p:nvSpPr>
          <p:cNvPr id="3" name="Subtitle 2"/>
          <p:cNvSpPr>
            <a:spLocks noGrp="1"/>
          </p:cNvSpPr>
          <p:nvPr>
            <p:ph type="subTitle" idx="1"/>
          </p:nvPr>
        </p:nvSpPr>
        <p:spPr/>
        <p:txBody>
          <a:bodyPr/>
          <a:lstStyle/>
          <a:p>
            <a:r>
              <a:rPr lang="en-US" sz="1600" dirty="0">
                <a:hlinkClick r:id="rId3"/>
              </a:rPr>
              <a:t>http://www.chiamass.gov/ma-apcd-and-case-mix-user-workgroup-information</a:t>
            </a:r>
            <a:r>
              <a:rPr lang="en-US" sz="1600" dirty="0" smtClean="0">
                <a:hlinkClick r:id="rId3"/>
              </a:rPr>
              <a:t>/</a:t>
            </a:r>
            <a:r>
              <a:rPr lang="en-US" sz="1600" dirty="0" smtClean="0"/>
              <a:t> </a:t>
            </a:r>
            <a:endParaRPr lang="en-US" sz="16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3225" y="2336224"/>
            <a:ext cx="6711745" cy="4439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664812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mn-lt"/>
              </a:rPr>
              <a:t>Questions </a:t>
            </a:r>
            <a:r>
              <a:rPr lang="en-US" sz="3200" dirty="0">
                <a:latin typeface="+mn-lt"/>
              </a:rPr>
              <a:t>related to APCD </a:t>
            </a:r>
            <a:r>
              <a:rPr lang="en-US" sz="3200" dirty="0" smtClean="0">
                <a:latin typeface="+mn-lt"/>
              </a:rPr>
              <a:t>: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mn-lt"/>
              </a:rPr>
              <a:t>Questions related to </a:t>
            </a:r>
            <a:r>
              <a:rPr lang="en-US" sz="3200" dirty="0" smtClean="0">
                <a:latin typeface="+mn-lt"/>
              </a:rPr>
              <a:t>Case Mix</a:t>
            </a:r>
            <a:r>
              <a:rPr lang="en-US" sz="3200" dirty="0">
                <a:latin typeface="+mn-lt"/>
              </a:rPr>
              <a:t>: (</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mn-lt"/>
            </a:endParaRPr>
          </a:p>
          <a:p>
            <a:pPr lvl="0" fontAlgn="auto">
              <a:spcAft>
                <a:spcPts val="0"/>
              </a:spcAft>
            </a:pPr>
            <a:r>
              <a:rPr lang="en-US" sz="3200" u="sng" dirty="0" smtClean="0">
                <a:latin typeface="+mn-lt"/>
              </a:rPr>
              <a:t>REMINDER</a:t>
            </a:r>
            <a:r>
              <a:rPr lang="en-US" sz="3200" dirty="0" smtClean="0">
                <a:latin typeface="+mn-lt"/>
              </a:rPr>
              <a:t>: Please include your </a:t>
            </a:r>
            <a:r>
              <a:rPr lang="en-US" sz="3200" b="1" dirty="0" smtClean="0">
                <a:latin typeface="+mn-lt"/>
              </a:rPr>
              <a:t>IRBNet ID#</a:t>
            </a:r>
            <a:r>
              <a:rPr lang="en-US" sz="3200" dirty="0" smtClean="0">
                <a:latin typeface="+mn-lt"/>
              </a:rPr>
              <a:t>, if you currently have a project using CHIA data</a:t>
            </a:r>
            <a:endParaRPr lang="en-US" sz="3200" dirty="0">
              <a:latin typeface="+mn-lt"/>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Announcements</a:t>
            </a:r>
          </a:p>
          <a:p>
            <a:pPr marL="1028700" lvl="1" indent="-5715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Updates on FY17 Case Mix Data Release</a:t>
            </a:r>
            <a:endParaRPr lang="en-US" sz="2400" dirty="0" smtClean="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Summarized Data Reports</a:t>
            </a:r>
          </a:p>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User Questions:</a:t>
            </a:r>
          </a:p>
          <a:p>
            <a:pPr marL="1028700" lvl="1" indent="-571500" algn="l">
              <a:buFont typeface="Wingdings" panose="05000000000000000000" pitchFamily="2" charset="2"/>
              <a:buChar char="ü"/>
            </a:pPr>
            <a:r>
              <a:rPr lang="en-US" sz="1600" dirty="0" smtClean="0">
                <a:solidFill>
                  <a:schemeClr val="tx2"/>
                </a:solidFill>
                <a:latin typeface="Arial" panose="020B0604020202020204" pitchFamily="34" charset="0"/>
                <a:cs typeface="Arial" panose="020B0604020202020204" pitchFamily="34" charset="0"/>
              </a:rPr>
              <a:t>Impacts of lifting the limits on Case Mix diagnosis and procedure codes</a:t>
            </a:r>
          </a:p>
          <a:p>
            <a:pPr marL="1028700" lvl="1" indent="-571500" algn="l">
              <a:buFont typeface="Wingdings" panose="05000000000000000000" pitchFamily="2" charset="2"/>
              <a:buChar char="ü"/>
            </a:pPr>
            <a:r>
              <a:rPr lang="en-US" sz="1600" dirty="0" smtClean="0">
                <a:solidFill>
                  <a:schemeClr val="tx2"/>
                </a:solidFill>
                <a:latin typeface="Arial" panose="020B0604020202020204" pitchFamily="34" charset="0"/>
                <a:cs typeface="Arial" panose="020B0604020202020204" pitchFamily="34" charset="0"/>
              </a:rPr>
              <a:t>Use </a:t>
            </a:r>
            <a:r>
              <a:rPr lang="en-US" sz="1600" dirty="0">
                <a:solidFill>
                  <a:schemeClr val="tx2"/>
                </a:solidFill>
                <a:latin typeface="Arial" panose="020B0604020202020204" pitchFamily="34" charset="0"/>
                <a:cs typeface="Arial" panose="020B0604020202020204" pitchFamily="34" charset="0"/>
              </a:rPr>
              <a:t>of Glasgow Coma Score in Case Mix </a:t>
            </a:r>
            <a:r>
              <a:rPr lang="en-US" sz="1600" dirty="0" smtClean="0">
                <a:solidFill>
                  <a:schemeClr val="tx2"/>
                </a:solidFill>
                <a:latin typeface="Arial" panose="020B0604020202020204" pitchFamily="34" charset="0"/>
                <a:cs typeface="Arial" panose="020B0604020202020204" pitchFamily="34" charset="0"/>
              </a:rPr>
              <a:t>data</a:t>
            </a:r>
            <a:endParaRPr lang="en-US" sz="1600" dirty="0" smtClean="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Q&amp;A</a:t>
            </a: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Case Mix FY17 Release Calendar</a:t>
            </a:r>
            <a:endParaRPr lang="en-US" sz="3200" dirty="0"/>
          </a:p>
        </p:txBody>
      </p:sp>
      <p:sp>
        <p:nvSpPr>
          <p:cNvPr id="3" name="Subtitle 2"/>
          <p:cNvSpPr>
            <a:spLocks noGrp="1"/>
          </p:cNvSpPr>
          <p:nvPr>
            <p:ph type="subTitle" idx="1"/>
          </p:nvPr>
        </p:nvSpPr>
        <p:spPr>
          <a:ln>
            <a:noFill/>
          </a:ln>
        </p:spPr>
        <p:txBody>
          <a:bodyPr/>
          <a:lstStyle/>
          <a:p>
            <a:pPr lvl="1" algn="l"/>
            <a:r>
              <a:rPr lang="en-US" sz="2000" u="sng" dirty="0" smtClean="0">
                <a:solidFill>
                  <a:schemeClr val="tx2"/>
                </a:solidFill>
                <a:latin typeface="Arial" panose="020B0604020202020204" pitchFamily="34" charset="0"/>
                <a:cs typeface="Arial" panose="020B0604020202020204" pitchFamily="34" charset="0"/>
              </a:rPr>
              <a:t>*CURRENT* RELEASE TIMEFRAMES FOR EACH FILE</a:t>
            </a:r>
            <a:r>
              <a:rPr lang="en-US" sz="2000" dirty="0" smtClean="0">
                <a:solidFill>
                  <a:schemeClr val="tx2"/>
                </a:solidFill>
                <a:latin typeface="Arial" panose="020B0604020202020204" pitchFamily="34" charset="0"/>
                <a:cs typeface="Arial" panose="020B0604020202020204" pitchFamily="34" charset="0"/>
              </a:rPr>
              <a:t>:</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Inpatient (HIDD)</a:t>
            </a:r>
            <a:r>
              <a:rPr lang="en-US" dirty="0" smtClean="0">
                <a:solidFill>
                  <a:schemeClr val="tx2"/>
                </a:solidFill>
                <a:latin typeface="Arial" panose="020B0604020202020204" pitchFamily="34" charset="0"/>
                <a:cs typeface="Arial" panose="020B0604020202020204" pitchFamily="34" charset="0"/>
              </a:rPr>
              <a:t> </a:t>
            </a:r>
          </a:p>
          <a:p>
            <a:pPr lvl="1" algn="l"/>
            <a:r>
              <a:rPr lang="en-US" sz="1600" b="1"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JUNE</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Emergency Department (ED)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AUGUST</a:t>
            </a:r>
            <a:endParaRPr lang="en-US" sz="1600" b="1" dirty="0" smtClean="0">
              <a:solidFill>
                <a:schemeClr val="tx2"/>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Outpatient Observation (OOD)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SEPTEMBER</a:t>
            </a:r>
            <a:endParaRPr lang="en-US" sz="1600" b="1" dirty="0" smtClean="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6513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Case Mix FY17 Data Release</a:t>
            </a:r>
            <a:endParaRPr lang="en-US" dirty="0"/>
          </a:p>
        </p:txBody>
      </p:sp>
      <p:sp>
        <p:nvSpPr>
          <p:cNvPr id="3" name="Subtitle 2"/>
          <p:cNvSpPr>
            <a:spLocks noGrp="1"/>
          </p:cNvSpPr>
          <p:nvPr>
            <p:ph type="subTitle" idx="1"/>
          </p:nvPr>
        </p:nvSpPr>
        <p:spPr/>
        <p:txBody>
          <a:bodyPr/>
          <a:lstStyle/>
          <a:p>
            <a:r>
              <a:rPr lang="en-US" u="sng" dirty="0" smtClean="0"/>
              <a:t>REPEAT APPLICANTS</a:t>
            </a:r>
          </a:p>
          <a:p>
            <a:pPr marL="342900" indent="-342900">
              <a:buFont typeface="Arial" panose="020B0604020202020204" pitchFamily="34" charset="0"/>
              <a:buChar char="•"/>
            </a:pPr>
            <a:r>
              <a:rPr lang="en-US" dirty="0" smtClean="0"/>
              <a:t>For those applicants with previously approved projects who indicated they would like to receive data annually, we began accepting </a:t>
            </a:r>
            <a:r>
              <a:rPr lang="en-US" b="1" dirty="0" smtClean="0"/>
              <a:t>Certificates of Continued Need and Compliance </a:t>
            </a:r>
            <a:r>
              <a:rPr lang="en-US" dirty="0" smtClean="0"/>
              <a:t>(Exhibit B of your DUA) starting on </a:t>
            </a:r>
            <a:r>
              <a:rPr lang="en-US" b="1" dirty="0" smtClean="0"/>
              <a:t>May 1</a:t>
            </a:r>
            <a:r>
              <a:rPr lang="en-US" b="1" baseline="30000" dirty="0" smtClean="0"/>
              <a:t>st</a:t>
            </a:r>
            <a:r>
              <a:rPr lang="en-US" dirty="0" smtClean="0"/>
              <a:t>.</a:t>
            </a:r>
          </a:p>
          <a:p>
            <a:pPr marL="342900" indent="-342900">
              <a:buFont typeface="Arial" panose="020B0604020202020204" pitchFamily="34" charset="0"/>
              <a:buChar char="•"/>
            </a:pPr>
            <a:r>
              <a:rPr lang="en-US" dirty="0" smtClean="0"/>
              <a:t>After receiving this, we will send you an invoice for the FY17 data and release data to you once payment is received and the data is ready</a:t>
            </a:r>
          </a:p>
          <a:p>
            <a:pPr marL="342900" indent="-342900">
              <a:buFont typeface="Arial" panose="020B0604020202020204" pitchFamily="34" charset="0"/>
              <a:buChar char="•"/>
            </a:pPr>
            <a:r>
              <a:rPr lang="en-US" dirty="0" smtClean="0"/>
              <a:t>If you are making any changes to your project, you must go through the amendment process first</a:t>
            </a:r>
            <a:endParaRPr lang="en-US" dirty="0"/>
          </a:p>
        </p:txBody>
      </p:sp>
    </p:spTree>
    <p:extLst>
      <p:ext uri="{BB962C8B-B14F-4D97-AF65-F5344CB8AC3E}">
        <p14:creationId xmlns:p14="http://schemas.microsoft.com/office/powerpoint/2010/main" val="3767909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Case Mix FY17 Data Release</a:t>
            </a:r>
            <a:endParaRPr lang="en-US" dirty="0"/>
          </a:p>
        </p:txBody>
      </p:sp>
      <p:sp>
        <p:nvSpPr>
          <p:cNvPr id="3" name="Subtitle 2"/>
          <p:cNvSpPr>
            <a:spLocks noGrp="1"/>
          </p:cNvSpPr>
          <p:nvPr>
            <p:ph type="subTitle" idx="1"/>
          </p:nvPr>
        </p:nvSpPr>
        <p:spPr/>
        <p:txBody>
          <a:bodyPr/>
          <a:lstStyle/>
          <a:p>
            <a:r>
              <a:rPr lang="en-US" u="sng" dirty="0" smtClean="0"/>
              <a:t>NEW APPLICANTS / NEW PROJECTS</a:t>
            </a:r>
          </a:p>
          <a:p>
            <a:pPr marL="342900" indent="-342900">
              <a:buFont typeface="Arial" panose="020B0604020202020204" pitchFamily="34" charset="0"/>
              <a:buChar char="•"/>
            </a:pPr>
            <a:r>
              <a:rPr lang="en-US" dirty="0" smtClean="0"/>
              <a:t>We will continue to accept new applications on a rolling basis.</a:t>
            </a:r>
          </a:p>
          <a:p>
            <a:pPr marL="342900" indent="-342900">
              <a:buFont typeface="Arial" panose="020B0604020202020204" pitchFamily="34" charset="0"/>
              <a:buChar char="•"/>
            </a:pPr>
            <a:r>
              <a:rPr lang="en-US" dirty="0" smtClean="0"/>
              <a:t>If you are requesting FY17 data, just click the box for “Subscription” on p. 3 of the application form:</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3720" y="3429000"/>
            <a:ext cx="7286625" cy="2486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0234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6.0</a:t>
            </a:r>
            <a:endParaRPr lang="en-US" dirty="0"/>
          </a:p>
        </p:txBody>
      </p:sp>
      <p:sp>
        <p:nvSpPr>
          <p:cNvPr id="3" name="Subtitle 2"/>
          <p:cNvSpPr>
            <a:spLocks noGrp="1"/>
          </p:cNvSpPr>
          <p:nvPr>
            <p:ph type="subTitle" idx="1"/>
          </p:nvPr>
        </p:nvSpPr>
        <p:spPr/>
        <p:txBody>
          <a:bodyPr/>
          <a:lstStyle/>
          <a:p>
            <a:pPr marL="342900" lvl="0" indent="-342900">
              <a:buFont typeface="Arial" panose="020B0604020202020204" pitchFamily="34" charset="0"/>
              <a:buChar char="•"/>
            </a:pPr>
            <a:r>
              <a:rPr lang="en-US" sz="2400" dirty="0" smtClean="0"/>
              <a:t>Release 6.0 is available NOW </a:t>
            </a:r>
          </a:p>
          <a:p>
            <a:pPr marL="342900" lvl="0" indent="-342900">
              <a:buFont typeface="Arial" panose="020B0604020202020204" pitchFamily="34" charset="0"/>
              <a:buChar char="•"/>
            </a:pPr>
            <a:r>
              <a:rPr lang="en-US" sz="2400" dirty="0" smtClean="0"/>
              <a:t>Encompasses </a:t>
            </a:r>
            <a:r>
              <a:rPr lang="en-US" sz="2400" dirty="0"/>
              <a:t>data from January 2012 – December 2016 with six months of claim </a:t>
            </a:r>
            <a:r>
              <a:rPr lang="en-US" sz="2400" dirty="0" smtClean="0"/>
              <a:t>runout</a:t>
            </a:r>
            <a:endParaRPr lang="en-US" sz="2400" dirty="0" smtClean="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Application form has been updated</a:t>
            </a:r>
          </a:p>
          <a:p>
            <a:r>
              <a:rPr lang="en-US" sz="2400" dirty="0">
                <a:solidFill>
                  <a:schemeClr val="tx2"/>
                </a:solidFill>
                <a:latin typeface="Arial" panose="020B0604020202020204" pitchFamily="34" charset="0"/>
                <a:cs typeface="Arial" panose="020B0604020202020204" pitchFamily="34" charset="0"/>
              </a:rPr>
              <a:t>	</a:t>
            </a:r>
            <a:r>
              <a:rPr lang="en-US" sz="1800" dirty="0">
                <a:solidFill>
                  <a:schemeClr val="tx2"/>
                </a:solidFill>
                <a:latin typeface="Arial" panose="020B0604020202020204" pitchFamily="34" charset="0"/>
                <a:cs typeface="Arial" panose="020B0604020202020204" pitchFamily="34" charset="0"/>
              </a:rPr>
              <a:t>Available here: </a:t>
            </a:r>
            <a:r>
              <a:rPr lang="en-US" sz="1800" dirty="0">
                <a:solidFill>
                  <a:schemeClr val="tx2"/>
                </a:solidFill>
                <a:latin typeface="Arial" panose="020B0604020202020204" pitchFamily="34" charset="0"/>
                <a:cs typeface="Arial" panose="020B0604020202020204" pitchFamily="34" charset="0"/>
                <a:hlinkClick r:id="rId3"/>
              </a:rPr>
              <a:t>http://</a:t>
            </a:r>
            <a:r>
              <a:rPr lang="en-US" sz="1800" dirty="0" smtClean="0">
                <a:solidFill>
                  <a:schemeClr val="tx2"/>
                </a:solidFill>
                <a:latin typeface="Arial" panose="020B0604020202020204" pitchFamily="34" charset="0"/>
                <a:cs typeface="Arial" panose="020B0604020202020204" pitchFamily="34" charset="0"/>
                <a:hlinkClick r:id="rId3"/>
              </a:rPr>
              <a:t>www.chiamass.gov/application-documents</a:t>
            </a:r>
            <a:r>
              <a:rPr lang="en-US" sz="1800" dirty="0" smtClean="0">
                <a:solidFill>
                  <a:schemeClr val="tx2"/>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7559074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Summarized Data Reports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CHIA has updated our </a:t>
            </a:r>
            <a:r>
              <a:rPr lang="en-US" dirty="0" smtClean="0">
                <a:hlinkClick r:id="rId3"/>
              </a:rPr>
              <a:t>Data Release Regulations</a:t>
            </a:r>
            <a:r>
              <a:rPr lang="en-US" dirty="0" smtClean="0"/>
              <a:t> to allow for </a:t>
            </a:r>
            <a:r>
              <a:rPr lang="en-US" b="1" i="1" dirty="0"/>
              <a:t>S</a:t>
            </a:r>
            <a:r>
              <a:rPr lang="en-US" b="1" i="1" dirty="0" smtClean="0"/>
              <a:t>ummarized </a:t>
            </a:r>
            <a:r>
              <a:rPr lang="en-US" b="1" i="1" dirty="0"/>
              <a:t>D</a:t>
            </a:r>
            <a:r>
              <a:rPr lang="en-US" b="1" i="1" dirty="0" smtClean="0"/>
              <a:t>ata Reports</a:t>
            </a:r>
            <a:r>
              <a:rPr lang="en-US" sz="1600" b="1" dirty="0" smtClean="0"/>
              <a:t>			</a:t>
            </a:r>
          </a:p>
          <a:p>
            <a:pPr marL="342900" indent="-342900">
              <a:buFont typeface="Arial" panose="020B0604020202020204" pitchFamily="34" charset="0"/>
              <a:buChar char="•"/>
            </a:pPr>
            <a:r>
              <a:rPr lang="en-US" dirty="0" smtClean="0"/>
              <a:t>Will contain only aggregate data (data summaries) and De-identified Data, sourced from MA APCD and Case Mix data  </a:t>
            </a:r>
          </a:p>
          <a:p>
            <a:pPr marL="800100" lvl="1" indent="-3429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Examples </a:t>
            </a:r>
            <a:r>
              <a:rPr lang="en-US" sz="2000" dirty="0">
                <a:solidFill>
                  <a:schemeClr val="tx2"/>
                </a:solidFill>
                <a:latin typeface="Arial" panose="020B0604020202020204" pitchFamily="34" charset="0"/>
                <a:cs typeface="Arial" panose="020B0604020202020204" pitchFamily="34" charset="0"/>
              </a:rPr>
              <a:t>of Summarized Data Reports include: counts; totals; rates per thousand; index values; and other standardized metrics. </a:t>
            </a:r>
            <a:endParaRPr lang="en-US" sz="2000" dirty="0" smtClean="0">
              <a:solidFill>
                <a:schemeClr val="tx2"/>
              </a:solidFill>
              <a:latin typeface="Arial" panose="020B0604020202020204" pitchFamily="34" charset="0"/>
              <a:cs typeface="Arial" panose="020B0604020202020204" pitchFamily="34" charset="0"/>
            </a:endParaRPr>
          </a:p>
          <a:p>
            <a:pPr marL="800100" lvl="1" indent="-342900" algn="l">
              <a:buFont typeface="Arial" panose="020B0604020202020204" pitchFamily="34" charset="0"/>
              <a:buChar char="•"/>
            </a:pPr>
            <a:r>
              <a:rPr lang="en-US" sz="2000" dirty="0">
                <a:solidFill>
                  <a:schemeClr val="tx2"/>
                </a:solidFill>
                <a:latin typeface="Arial" panose="020B0604020202020204" pitchFamily="34" charset="0"/>
                <a:cs typeface="Arial" panose="020B0604020202020204" pitchFamily="34" charset="0"/>
              </a:rPr>
              <a:t>W</a:t>
            </a:r>
            <a:r>
              <a:rPr lang="en-US" sz="2000" dirty="0" smtClean="0">
                <a:solidFill>
                  <a:schemeClr val="tx2"/>
                </a:solidFill>
                <a:latin typeface="Arial" panose="020B0604020202020204" pitchFamily="34" charset="0"/>
                <a:cs typeface="Arial" panose="020B0604020202020204" pitchFamily="34" charset="0"/>
              </a:rPr>
              <a:t>ill </a:t>
            </a:r>
            <a:r>
              <a:rPr lang="en-US" sz="2000" dirty="0">
                <a:solidFill>
                  <a:schemeClr val="tx2"/>
                </a:solidFill>
                <a:latin typeface="Arial" panose="020B0604020202020204" pitchFamily="34" charset="0"/>
                <a:cs typeface="Arial" panose="020B0604020202020204" pitchFamily="34" charset="0"/>
              </a:rPr>
              <a:t>be subject to CHIA’s cell suppression policy </a:t>
            </a:r>
            <a:r>
              <a:rPr lang="en-US" sz="2000" dirty="0" smtClean="0">
                <a:solidFill>
                  <a:schemeClr val="tx2"/>
                </a:solidFill>
                <a:latin typeface="Arial" panose="020B0604020202020204" pitchFamily="34" charset="0"/>
                <a:cs typeface="Arial" panose="020B0604020202020204" pitchFamily="34" charset="0"/>
              </a:rPr>
              <a:t>(no cell less than 11 will be displayed)</a:t>
            </a:r>
          </a:p>
          <a:p>
            <a:pPr marL="34290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Request form can be found on the MA APCD </a:t>
            </a:r>
            <a:r>
              <a:rPr lang="en-US" dirty="0">
                <a:solidFill>
                  <a:schemeClr val="tx2"/>
                </a:solidFill>
                <a:latin typeface="Arial" panose="020B0604020202020204" pitchFamily="34" charset="0"/>
                <a:cs typeface="Arial" panose="020B0604020202020204" pitchFamily="34" charset="0"/>
              </a:rPr>
              <a:t>Application Documents page: </a:t>
            </a:r>
            <a:r>
              <a:rPr lang="en-US" dirty="0">
                <a:solidFill>
                  <a:schemeClr val="tx2"/>
                </a:solidFill>
                <a:latin typeface="Arial" panose="020B0604020202020204" pitchFamily="34" charset="0"/>
                <a:cs typeface="Arial" panose="020B0604020202020204" pitchFamily="34" charset="0"/>
                <a:hlinkClick r:id="rId4"/>
              </a:rPr>
              <a:t>http://</a:t>
            </a:r>
            <a:r>
              <a:rPr lang="en-US" dirty="0" smtClean="0">
                <a:solidFill>
                  <a:schemeClr val="tx2"/>
                </a:solidFill>
                <a:latin typeface="Arial" panose="020B0604020202020204" pitchFamily="34" charset="0"/>
                <a:cs typeface="Arial" panose="020B0604020202020204" pitchFamily="34" charset="0"/>
                <a:hlinkClick r:id="rId4"/>
              </a:rPr>
              <a:t>www.chiamass.gov/application-documents</a:t>
            </a:r>
            <a:r>
              <a:rPr lang="en-US" dirty="0" smtClean="0">
                <a:solidFill>
                  <a:schemeClr val="tx2"/>
                </a:solidFill>
                <a:latin typeface="Arial" panose="020B0604020202020204" pitchFamily="34" charset="0"/>
                <a:cs typeface="Arial" panose="020B0604020202020204" pitchFamily="34" charset="0"/>
              </a:rPr>
              <a:t> </a:t>
            </a:r>
            <a:endParaRPr lang="en-US"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2230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Summarized Data Reports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a:t>In determining whether to compile such a report, CHIA will consider the </a:t>
            </a:r>
            <a:r>
              <a:rPr lang="en-US" b="1" dirty="0"/>
              <a:t>public interest served</a:t>
            </a:r>
            <a:r>
              <a:rPr lang="en-US" dirty="0"/>
              <a:t>, the </a:t>
            </a:r>
            <a:r>
              <a:rPr lang="en-US" b="1" dirty="0"/>
              <a:t>availability of its resources</a:t>
            </a:r>
            <a:r>
              <a:rPr lang="en-US" dirty="0"/>
              <a:t>, the </a:t>
            </a:r>
            <a:r>
              <a:rPr lang="en-US" b="1" dirty="0"/>
              <a:t>complexity</a:t>
            </a:r>
            <a:r>
              <a:rPr lang="en-US" dirty="0"/>
              <a:t> of the request, and </a:t>
            </a:r>
            <a:r>
              <a:rPr lang="en-US" b="1" dirty="0"/>
              <a:t>privacy </a:t>
            </a:r>
            <a:r>
              <a:rPr lang="en-US" b="1" dirty="0" smtClean="0"/>
              <a:t>concerns</a:t>
            </a:r>
            <a:r>
              <a:rPr lang="en-US" dirty="0" smtClean="0"/>
              <a:t> (i.e</a:t>
            </a:r>
            <a:r>
              <a:rPr lang="en-US" dirty="0"/>
              <a:t>. that there is no more than a minimal risk to individual privacy in the public release of the </a:t>
            </a:r>
            <a:r>
              <a:rPr lang="en-US" dirty="0" smtClean="0"/>
              <a:t>report)</a:t>
            </a:r>
          </a:p>
          <a:p>
            <a:pPr marL="342900" indent="-342900">
              <a:buFont typeface="Arial" panose="020B0604020202020204" pitchFamily="34" charset="0"/>
              <a:buChar char="•"/>
            </a:pPr>
            <a:r>
              <a:rPr lang="en-US" dirty="0" smtClean="0"/>
              <a:t>Submit the request via the new form – please provide as much information as you can, including mock-ups of what you expect the reports to look like</a:t>
            </a:r>
          </a:p>
          <a:p>
            <a:pPr marL="914400" lvl="1" indent="-457200" algn="l">
              <a:buFont typeface="Courier New" panose="02070309020205020404" pitchFamily="49" charset="0"/>
              <a:buChar char="o"/>
            </a:pPr>
            <a:r>
              <a:rPr lang="en-US" sz="1800" dirty="0" smtClean="0">
                <a:solidFill>
                  <a:schemeClr val="tx2"/>
                </a:solidFill>
                <a:latin typeface="Arial" panose="020B0604020202020204" pitchFamily="34" charset="0"/>
                <a:cs typeface="Arial" panose="020B0604020202020204" pitchFamily="34" charset="0"/>
              </a:rPr>
              <a:t>Data Use Agreement and Data Management Plan not required</a:t>
            </a:r>
          </a:p>
          <a:p>
            <a:pPr marL="342900" indent="-342900">
              <a:buFont typeface="Arial" panose="020B0604020202020204" pitchFamily="34" charset="0"/>
              <a:buChar char="•"/>
            </a:pPr>
            <a:r>
              <a:rPr lang="en-US" dirty="0" smtClean="0"/>
              <a:t>The </a:t>
            </a:r>
            <a:r>
              <a:rPr lang="en-US" dirty="0"/>
              <a:t>Executive Director </a:t>
            </a:r>
            <a:r>
              <a:rPr lang="en-US" dirty="0" smtClean="0"/>
              <a:t>(or </a:t>
            </a:r>
            <a:r>
              <a:rPr lang="en-US" dirty="0"/>
              <a:t>his/her </a:t>
            </a:r>
            <a:r>
              <a:rPr lang="en-US" dirty="0" smtClean="0"/>
              <a:t>designee) </a:t>
            </a:r>
            <a:r>
              <a:rPr lang="en-US" dirty="0"/>
              <a:t>will approve or deny such requests.  Such approval/denial is final and not subject to further review or </a:t>
            </a:r>
            <a:r>
              <a:rPr lang="en-US" dirty="0" smtClean="0"/>
              <a:t>appeal.</a:t>
            </a:r>
          </a:p>
          <a:p>
            <a:pPr marL="342900" indent="-342900">
              <a:buFont typeface="Arial" panose="020B0604020202020204" pitchFamily="34" charset="0"/>
              <a:buChar char="•"/>
            </a:pPr>
            <a:r>
              <a:rPr lang="en-US" dirty="0" smtClean="0"/>
              <a:t>A support/production fee of $140/hour will be charged</a:t>
            </a:r>
          </a:p>
          <a:p>
            <a:pPr marL="342900" indent="-342900">
              <a:buFont typeface="Arial" panose="020B0604020202020204" pitchFamily="34" charset="0"/>
              <a:buChar char="•"/>
            </a:pPr>
            <a:endParaRPr lang="en-US" dirty="0" smtClean="0"/>
          </a:p>
        </p:txBody>
      </p:sp>
    </p:spTree>
    <p:extLst>
      <p:ext uri="{BB962C8B-B14F-4D97-AF65-F5344CB8AC3E}">
        <p14:creationId xmlns:p14="http://schemas.microsoft.com/office/powerpoint/2010/main" val="3516134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QUESTIONS?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22305</TotalTime>
  <Words>1312</Words>
  <Application>Microsoft Office PowerPoint</Application>
  <PresentationFormat>On-screen Show (4:3)</PresentationFormat>
  <Paragraphs>132</Paragraphs>
  <Slides>15</Slides>
  <Notes>15</Notes>
  <HiddenSlides>0</HiddenSlides>
  <MMClips>0</MMClips>
  <ScaleCrop>false</ScaleCrop>
  <HeadingPairs>
    <vt:vector size="4" baseType="variant">
      <vt:variant>
        <vt:lpstr>Theme</vt:lpstr>
      </vt:variant>
      <vt:variant>
        <vt:i4>4</vt:i4>
      </vt:variant>
      <vt:variant>
        <vt:lpstr>Slide Titles</vt:lpstr>
      </vt:variant>
      <vt:variant>
        <vt:i4>15</vt:i4>
      </vt:variant>
    </vt:vector>
  </HeadingPairs>
  <TitlesOfParts>
    <vt:vector size="19" baseType="lpstr">
      <vt:lpstr>content option A</vt:lpstr>
      <vt:lpstr>HIT January 2014</vt:lpstr>
      <vt:lpstr>1_content option A</vt:lpstr>
      <vt:lpstr>Office Theme</vt:lpstr>
      <vt:lpstr>MA Center for Health Information &amp; Analysis  Case Mix User Workgroup</vt:lpstr>
      <vt:lpstr>Agenda</vt:lpstr>
      <vt:lpstr>Case Mix FY17 Release Calendar</vt:lpstr>
      <vt:lpstr>Case Mix FY17 Data Release</vt:lpstr>
      <vt:lpstr>Case Mix FY17 Data Release</vt:lpstr>
      <vt:lpstr>MA APCD Release 6.0</vt:lpstr>
      <vt:lpstr>Summarized Data Reports</vt:lpstr>
      <vt:lpstr>Summarized Data Reports</vt:lpstr>
      <vt:lpstr> QUESTIONS?</vt:lpstr>
      <vt:lpstr>Question:  I am using the Inpatient Hospital Discharge Data.  Since CHIA lifted the limit on diagnosis codes in FY2015 and switched to ICD-10-CM in FY2016, would it significantly impact my study if I continued to use 15 diagnosis codes or less in FY2015, FY2016, and FY2017?</vt:lpstr>
      <vt:lpstr>Question:  What about procedure codes? Would it significantly impact my study if I continued to use 15 procedure codes or less in FY2015, FY2016, and FY2017?</vt:lpstr>
      <vt:lpstr>Question: ICD-10-CM now has a coding option for hospitals to record a patient’s Glasgow Coma Scale (GCS). To what extent is GCS recorded in the Inpatient Hospital Discharge Data and Outpatient Emergency Department Data?</vt:lpstr>
      <vt:lpstr>Where can I find old User Workgroup presentations?</vt:lpstr>
      <vt:lpstr>Questions?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Vogel, Rick</cp:lastModifiedBy>
  <cp:revision>463</cp:revision>
  <cp:lastPrinted>2018-06-26T18:50:14Z</cp:lastPrinted>
  <dcterms:created xsi:type="dcterms:W3CDTF">2014-04-22T00:14:56Z</dcterms:created>
  <dcterms:modified xsi:type="dcterms:W3CDTF">2018-06-27T12:22:22Z</dcterms:modified>
</cp:coreProperties>
</file>