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9" r:id="rId2"/>
    <p:sldId id="274" r:id="rId3"/>
    <p:sldId id="321" r:id="rId4"/>
    <p:sldId id="324" r:id="rId5"/>
    <p:sldId id="325" r:id="rId6"/>
    <p:sldId id="327" r:id="rId7"/>
    <p:sldId id="337" r:id="rId8"/>
    <p:sldId id="338" r:id="rId9"/>
    <p:sldId id="339" r:id="rId10"/>
    <p:sldId id="340" r:id="rId11"/>
    <p:sldId id="341" r:id="rId12"/>
    <p:sldId id="306" r:id="rId13"/>
    <p:sldId id="328" r:id="rId14"/>
    <p:sldId id="319" r:id="rId15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66A"/>
    <a:srgbClr val="005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23"/>
    <p:restoredTop sz="94731"/>
  </p:normalViewPr>
  <p:slideViewPr>
    <p:cSldViewPr snapToGrid="0" snapToObjects="1" showGuides="1">
      <p:cViewPr varScale="1">
        <p:scale>
          <a:sx n="53" d="100"/>
          <a:sy n="53" d="100"/>
        </p:scale>
        <p:origin x="-1012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4B5B5A-35CA-47A7-A939-85D0392BE8B0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A031CC-D268-4AB4-ADE9-6A894518A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819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38486FE-A5DD-4311-AFBA-6655621CCDF4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EC809B1-F9BB-4DFF-A65F-C33C0E523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38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C809B1-F9BB-4DFF-A65F-C33C0E523A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8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7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2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2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25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2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7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9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9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7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9084-C52A-F94C-A0C4-07451512D6CE}" type="datetimeFigureOut">
              <a:rPr lang="en-US" smtClean="0"/>
              <a:t>6/27/2019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A6123-CB18-7F45-A55A-50B480F99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chiamass.gov/assets/Uploads/Case-Mix-User-Workgroup-April-2019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chiamass.gov/ma-apcd-and-case-mix-user-workgroup-informati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asemix.data@state.ma.us" TargetMode="External"/><Relationship Id="rId2" Type="http://schemas.openxmlformats.org/officeDocument/2006/relationships/hyperlink" Target="mailto:apcd.data@state.ma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amass.gov/application-documents" TargetMode="External"/><Relationship Id="rId2" Type="http://schemas.openxmlformats.org/officeDocument/2006/relationships/hyperlink" Target="http://www.chiamass.gov/ma-apcd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hyperlink" Target="http://www.chiamass.gov/ma-apcd-and-case-mix-user-workgroup-information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61229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Case Mix user workgroup</a:t>
            </a:r>
            <a:endParaRPr lang="en-US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85799" y="5698557"/>
            <a:ext cx="7626781" cy="5222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i="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kern="0" spc="200" dirty="0" smtClean="0">
                <a:solidFill>
                  <a:schemeClr val="accent4"/>
                </a:solidFill>
                <a:latin typeface="Arial Narrow" charset="0"/>
                <a:ea typeface="Arial Narrow" charset="0"/>
                <a:cs typeface="Arial Narrow" charset="0"/>
              </a:rPr>
              <a:t>CENTER FOR HEALTH INFORMATION AND ANALYSIS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375025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1800" b="0" cap="none" spc="2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Adam Tapply (Manager of Accounts)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Scott Curley (Manager of Privacy &amp; Compliance)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 smtClean="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rPr>
              <a:t>Sylvia Hobbs (Manager of User Support)</a:t>
            </a:r>
          </a:p>
          <a:p>
            <a:pPr>
              <a:lnSpc>
                <a:spcPct val="130000"/>
              </a:lnSpc>
            </a:pPr>
            <a:r>
              <a:rPr lang="en-US" sz="1800" b="0" cap="none" spc="20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June 25, 2019</a:t>
            </a:r>
            <a:endParaRPr lang="en-US" sz="1800" b="0" cap="none" spc="20" dirty="0">
              <a:solidFill>
                <a:schemeClr val="tx2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05" y="5464598"/>
            <a:ext cx="756246" cy="75624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38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418241"/>
            <a:ext cx="816291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rgbClr val="000000"/>
                </a:solidFill>
                <a:cs typeface="Arial"/>
              </a:rPr>
              <a:t>You are only allowed to use CHIA data for the approved purposes described in your application.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cs typeface="Arial"/>
              </a:rPr>
              <a:t>All individuals, whether they are employees, contractors or agents of your organization, who </a:t>
            </a:r>
            <a:r>
              <a:rPr lang="en-US" sz="1900" dirty="0" smtClean="0">
                <a:solidFill>
                  <a:srgbClr val="000000"/>
                </a:solidFill>
                <a:cs typeface="Arial"/>
              </a:rPr>
              <a:t>will have access </a:t>
            </a:r>
            <a:r>
              <a:rPr lang="en-US" sz="1900" dirty="0">
                <a:solidFill>
                  <a:srgbClr val="000000"/>
                </a:solidFill>
                <a:cs typeface="Arial"/>
              </a:rPr>
              <a:t>or </a:t>
            </a:r>
            <a:r>
              <a:rPr lang="en-US" sz="1900" dirty="0" smtClean="0">
                <a:solidFill>
                  <a:srgbClr val="000000"/>
                </a:solidFill>
                <a:cs typeface="Arial"/>
              </a:rPr>
              <a:t>use </a:t>
            </a:r>
            <a:r>
              <a:rPr lang="en-US" sz="1900" dirty="0">
                <a:solidFill>
                  <a:srgbClr val="000000"/>
                </a:solidFill>
                <a:cs typeface="Arial"/>
              </a:rPr>
              <a:t>the data, must sign a Confidentiality </a:t>
            </a:r>
            <a:r>
              <a:rPr lang="en-US" sz="1900" dirty="0" smtClean="0">
                <a:solidFill>
                  <a:srgbClr val="000000"/>
                </a:solidFill>
                <a:cs typeface="Arial"/>
              </a:rPr>
              <a:t>Agreement</a:t>
            </a:r>
            <a:r>
              <a:rPr lang="en-US" sz="1900" dirty="0">
                <a:solidFill>
                  <a:srgbClr val="000000"/>
                </a:solidFill>
                <a:cs typeface="Arial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cs typeface="Arial"/>
              </a:rPr>
              <a:t>prior to accessing the data.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rgbClr val="000000"/>
                </a:solidFill>
                <a:cs typeface="Arial"/>
              </a:rPr>
              <a:t>You must maintain an up-to-date access log of individuals who use or access the data.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rgbClr val="000000"/>
                </a:solidFill>
                <a:cs typeface="Arial"/>
              </a:rPr>
              <a:t>You are not allowed to move, transmit, or disclose your data except as authorized by your DUA and approved data management plan. 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cs typeface="Arial"/>
              </a:rPr>
              <a:t>Absent express written authorization from CHIA, </a:t>
            </a:r>
            <a:r>
              <a:rPr lang="en-US" sz="1900" dirty="0" smtClean="0">
                <a:solidFill>
                  <a:srgbClr val="000000"/>
                </a:solidFill>
                <a:cs typeface="Arial"/>
              </a:rPr>
              <a:t>you shall </a:t>
            </a:r>
            <a:r>
              <a:rPr lang="en-US" sz="1900" dirty="0">
                <a:solidFill>
                  <a:srgbClr val="000000"/>
                </a:solidFill>
                <a:cs typeface="Arial"/>
              </a:rPr>
              <a:t>not attempt to link records included in the Data to any other information</a:t>
            </a:r>
            <a:r>
              <a:rPr lang="en-US" sz="1900" dirty="0" smtClean="0">
                <a:solidFill>
                  <a:srgbClr val="000000"/>
                </a:solidFill>
                <a:cs typeface="Arial"/>
              </a:rPr>
              <a:t>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rgbClr val="000000"/>
                </a:solidFill>
                <a:cs typeface="Arial"/>
              </a:rPr>
              <a:t>Adhere to CHIA cell suppression policies when you publish research.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1900" dirty="0" smtClean="0">
                <a:solidFill>
                  <a:srgbClr val="000000"/>
                </a:solidFill>
                <a:cs typeface="Arial"/>
              </a:rPr>
              <a:t>Respond to CHIA data audits in a timely manner.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cs typeface="Arial"/>
              </a:rPr>
              <a:t>Top Compliance Reminders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>
                <a:solidFill>
                  <a:srgbClr val="000000"/>
                </a:solidFill>
              </a:rPr>
              <a:pPr/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63666A"/>
                </a:solidFill>
              </a:rPr>
              <a:t>APCD User Workgroup |  CHIA User Support |  </a:t>
            </a:r>
            <a:r>
              <a:rPr lang="en-US" dirty="0" smtClean="0">
                <a:solidFill>
                  <a:srgbClr val="63666A"/>
                </a:solidFill>
              </a:rPr>
              <a:t>6/25/19</a:t>
            </a:r>
            <a:endParaRPr lang="en-US" dirty="0">
              <a:solidFill>
                <a:srgbClr val="63666A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58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467630"/>
            <a:ext cx="81629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cs typeface="Arial"/>
              </a:rPr>
              <a:t>Additional information on CHIA’s data compliance efforts and recent DUA audits can be found in the last Case Mix workgroup presentation from April 2019: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lvl="1">
              <a:buClr>
                <a:schemeClr val="accent1"/>
              </a:buClr>
            </a:pPr>
            <a:r>
              <a:rPr lang="en-US" sz="2000" dirty="0">
                <a:cs typeface="Arial"/>
                <a:hlinkClick r:id="rId2"/>
              </a:rPr>
              <a:t>http://</a:t>
            </a:r>
            <a:r>
              <a:rPr lang="en-US" sz="2000" dirty="0" smtClean="0">
                <a:cs typeface="Arial"/>
                <a:hlinkClick r:id="rId2"/>
              </a:rPr>
              <a:t>www.chiamass.gov/assets/Uploads/Case-Mix-User-Workgroup-April-2019.pdf</a:t>
            </a:r>
            <a:r>
              <a:rPr lang="en-US" sz="2000" dirty="0" smtClean="0">
                <a:cs typeface="Arial"/>
              </a:rPr>
              <a:t> </a:t>
            </a:r>
            <a:endParaRPr lang="en-US" sz="2000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Compliance Reminders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</a:t>
            </a:r>
            <a:r>
              <a:rPr lang="en-US" dirty="0" smtClean="0">
                <a:solidFill>
                  <a:schemeClr val="accent4"/>
                </a:solidFill>
              </a:rPr>
              <a:t>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2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08954"/>
            <a:ext cx="816291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://www.chiamass.gov/ma-apcd-and-case-mix-user-workgroup-information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296188"/>
            <a:ext cx="8030931" cy="95410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Where can I find old User Workgroup Presentations?</a:t>
            </a:r>
            <a:endParaRPr lang="en-US" sz="2800" b="1" dirty="0">
              <a:solidFill>
                <a:srgbClr val="005480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</a:t>
            </a:r>
            <a:r>
              <a:rPr lang="en-US" dirty="0" smtClean="0">
                <a:solidFill>
                  <a:schemeClr val="accent4"/>
                </a:solidFill>
              </a:rPr>
              <a:t>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36" y="2255285"/>
            <a:ext cx="5325233" cy="228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247" y="4685084"/>
            <a:ext cx="2620593" cy="13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9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08954"/>
            <a:ext cx="81629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related to MA APCD: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apcd.data@state.ma.us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Questions related to Case Mix: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casemix.data@state.ma.us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REMINDER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Please include your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IRBNet ID#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if you currently have a project using CHIA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Questions?</a:t>
            </a:r>
            <a:endParaRPr lang="en-US" sz="2800" b="1" dirty="0">
              <a:solidFill>
                <a:srgbClr val="005480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</a:t>
            </a:r>
            <a:r>
              <a:rPr lang="en-US" dirty="0" smtClean="0">
                <a:solidFill>
                  <a:schemeClr val="accent4"/>
                </a:solidFill>
              </a:rPr>
              <a:t>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08954"/>
            <a:ext cx="816291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buClr>
                <a:schemeClr val="accent1"/>
              </a:buClr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there is a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that you would like to see discussed at an MA APCD or Case Mix workgroup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Adam Tapply [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adam.tapply@state.ma.us]</a:t>
            </a: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you are interested in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 an MA APCD or Case Mix workgroup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2019,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Adam Tapply [adam.tapply@state.ma.us]</a:t>
            </a:r>
          </a:p>
          <a:p>
            <a:pPr>
              <a:lnSpc>
                <a:spcPct val="130000"/>
              </a:lnSpc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You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present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remotely,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or in-person at CHIA.</a:t>
            </a:r>
          </a:p>
          <a:p>
            <a:pPr marL="342900" indent="-342900">
              <a:lnSpc>
                <a:spcPct val="130000"/>
              </a:lnSpc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7075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Call for Topics and Presenters</a:t>
            </a:r>
            <a:endParaRPr lang="en-US" sz="2800" b="1" dirty="0">
              <a:solidFill>
                <a:srgbClr val="005480"/>
              </a:solidFill>
              <a:latin typeface="Arial"/>
              <a:cs typeface="Arial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</a:t>
            </a:r>
            <a:r>
              <a:rPr lang="en-US" dirty="0" smtClean="0">
                <a:solidFill>
                  <a:schemeClr val="accent4"/>
                </a:solidFill>
              </a:rPr>
              <a:t>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2570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61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Announcements: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Timeline for FY18 Case Mix Release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APCD Release 7.0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Application Reminders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Compliance Reminders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/>
                <a:cs typeface="Arial"/>
              </a:rPr>
              <a:t>Q&amp;A</a:t>
            </a:r>
            <a:endParaRPr lang="en-US" sz="2000" dirty="0">
              <a:latin typeface="Arial"/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1000" dirty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Agenda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>
                <a:solidFill>
                  <a:schemeClr val="accent4"/>
                </a:solidFill>
              </a:rPr>
              <a:t>Case Mix User Workgroup|  CHIA User Support |  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5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*CURRENT* RELEASE TIMEFRAMES FOR EACH FILE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Inpatient (HIDD</a:t>
            </a:r>
            <a:r>
              <a:rPr lang="en-US" sz="2000" dirty="0">
                <a:latin typeface="Arial"/>
                <a:cs typeface="Arial"/>
              </a:rPr>
              <a:t>)</a:t>
            </a:r>
            <a:endParaRPr lang="en-US" sz="2000" dirty="0" smtClean="0">
              <a:latin typeface="Arial"/>
              <a:cs typeface="Arial"/>
            </a:endParaRP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FFC000"/>
                </a:solidFill>
                <a:latin typeface="Arial"/>
                <a:cs typeface="Arial"/>
              </a:rPr>
              <a:t>End of June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Emergency Department (ED)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August</a:t>
            </a:r>
          </a:p>
          <a:p>
            <a:pPr marL="742950" lvl="1" indent="-285750">
              <a:lnSpc>
                <a:spcPct val="150000"/>
              </a:lnSpc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latin typeface="Arial"/>
                <a:cs typeface="Arial"/>
              </a:rPr>
              <a:t>Outpatient Observation (OOD)</a:t>
            </a:r>
          </a:p>
          <a:p>
            <a:pPr lvl="1">
              <a:lnSpc>
                <a:spcPct val="150000"/>
              </a:lnSpc>
              <a:buClr>
                <a:schemeClr val="accent1"/>
              </a:buClr>
            </a:pPr>
            <a:r>
              <a:rPr lang="en-US" sz="2000" dirty="0">
                <a:latin typeface="Arial"/>
                <a:cs typeface="Arial"/>
              </a:rPr>
              <a:t>	</a:t>
            </a:r>
            <a:r>
              <a:rPr lang="en-US" b="1" dirty="0" smtClean="0">
                <a:solidFill>
                  <a:srgbClr val="00B050"/>
                </a:solidFill>
                <a:latin typeface="Arial"/>
                <a:cs typeface="Arial"/>
              </a:rPr>
              <a:t>September</a:t>
            </a:r>
            <a:r>
              <a:rPr lang="en-US" sz="2000" dirty="0">
                <a:latin typeface="Arial"/>
                <a:cs typeface="Arial"/>
              </a:rPr>
              <a:t>	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Case Mix FY18 Release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</a:t>
            </a:r>
            <a:r>
              <a:rPr lang="en-US" dirty="0" smtClean="0">
                <a:solidFill>
                  <a:schemeClr val="accent4"/>
                </a:solidFill>
              </a:rPr>
              <a:t>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47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REPEAT APPLICANTS: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For those applicants with previously approved projects who indicated they would like to receive data annually, we </a:t>
            </a:r>
            <a:r>
              <a:rPr lang="en-US" sz="2000" dirty="0" smtClean="0">
                <a:cs typeface="Arial"/>
              </a:rPr>
              <a:t>are currently </a:t>
            </a:r>
            <a:r>
              <a:rPr lang="en-US" sz="2000" dirty="0">
                <a:cs typeface="Arial"/>
              </a:rPr>
              <a:t>accepting Certificates of Continued Need and Compliance (Exhibit B of your DUA) </a:t>
            </a:r>
            <a:endParaRPr lang="en-US" sz="2000" dirty="0" smtClean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cs typeface="Arial"/>
              </a:rPr>
              <a:t>After </a:t>
            </a:r>
            <a:r>
              <a:rPr lang="en-US" sz="2000" dirty="0">
                <a:cs typeface="Arial"/>
              </a:rPr>
              <a:t>receiving this, we will send you an invoice for the </a:t>
            </a:r>
            <a:r>
              <a:rPr lang="en-US" sz="2000" dirty="0" smtClean="0">
                <a:cs typeface="Arial"/>
              </a:rPr>
              <a:t>FY18 </a:t>
            </a:r>
            <a:r>
              <a:rPr lang="en-US" sz="2000" dirty="0">
                <a:cs typeface="Arial"/>
              </a:rPr>
              <a:t>data and release data to you once payment is received and the data is </a:t>
            </a:r>
            <a:r>
              <a:rPr lang="en-US" sz="2000" dirty="0" smtClean="0">
                <a:cs typeface="Arial"/>
              </a:rPr>
              <a:t>ready.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If you are making any changes to your project, you must go through the amendment process </a:t>
            </a:r>
            <a:r>
              <a:rPr lang="en-US" sz="2000" dirty="0" smtClean="0">
                <a:cs typeface="Arial"/>
              </a:rPr>
              <a:t>first.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 smtClean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Case Mix FY18 Release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</a:t>
            </a:r>
            <a:r>
              <a:rPr lang="en-US" dirty="0" smtClean="0">
                <a:solidFill>
                  <a:schemeClr val="accent4"/>
                </a:solidFill>
              </a:rPr>
              <a:t>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81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666104"/>
            <a:ext cx="816291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NEW APPLICANTS / NEW PROJECTS:</a:t>
            </a:r>
            <a:endParaRPr lang="en-US" sz="2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We will continue to accept new applications on a rolling basis.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If you are requesting </a:t>
            </a:r>
            <a:r>
              <a:rPr lang="en-US" sz="2000" dirty="0" smtClean="0">
                <a:cs typeface="Arial"/>
              </a:rPr>
              <a:t>FY18 </a:t>
            </a:r>
            <a:r>
              <a:rPr lang="en-US" sz="2000" dirty="0">
                <a:cs typeface="Arial"/>
              </a:rPr>
              <a:t>data, just click the box for “Subscription” on p. 3 of the application form:</a:t>
            </a:r>
          </a:p>
          <a:p>
            <a:pPr lvl="1">
              <a:buClr>
                <a:schemeClr val="accent1"/>
              </a:buClr>
            </a:pP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 smtClean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Case Mix FY18 Release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</a:t>
            </a:r>
            <a:r>
              <a:rPr lang="en-US" dirty="0" smtClean="0">
                <a:solidFill>
                  <a:schemeClr val="accent4"/>
                </a:solidFill>
              </a:rPr>
              <a:t>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11" y="3198628"/>
            <a:ext cx="71818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2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467630"/>
            <a:ext cx="81629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 smtClean="0">
                <a:cs typeface="Arial"/>
              </a:rPr>
              <a:t>Available NOW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Encompasses data from January 2013 – December 2017 with six months of claim runout (includes paid claims through 6/30/18)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Release Documentation and Data Specifications have been posted to the website: </a:t>
            </a:r>
            <a:r>
              <a:rPr lang="en-US" sz="2000" dirty="0">
                <a:cs typeface="Arial"/>
                <a:hlinkClick r:id="rId2"/>
              </a:rPr>
              <a:t>http://www.chiamass.gov/ma-apcd</a:t>
            </a:r>
            <a:r>
              <a:rPr lang="en-US" sz="2000" dirty="0" smtClean="0">
                <a:cs typeface="Arial"/>
                <a:hlinkClick r:id="rId2"/>
              </a:rPr>
              <a:t>/</a:t>
            </a:r>
            <a:r>
              <a:rPr lang="en-US" sz="2000" dirty="0" smtClean="0">
                <a:cs typeface="Arial"/>
              </a:rPr>
              <a:t>  </a:t>
            </a: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r>
              <a:rPr lang="en-US" sz="2000" dirty="0">
                <a:cs typeface="Arial"/>
              </a:rPr>
              <a:t>Apply now by listing 2017 (and any other years you want from Release 7.0) in the “Years Requested” section of the current application form</a:t>
            </a:r>
          </a:p>
          <a:p>
            <a:pPr lvl="1">
              <a:buClr>
                <a:schemeClr val="accent1"/>
              </a:buClr>
            </a:pPr>
            <a:r>
              <a:rPr lang="en-US" sz="2000" dirty="0" smtClean="0">
                <a:cs typeface="Arial"/>
              </a:rPr>
              <a:t>Available </a:t>
            </a:r>
            <a:r>
              <a:rPr lang="en-US" sz="2000" dirty="0">
                <a:cs typeface="Arial"/>
              </a:rPr>
              <a:t>here: </a:t>
            </a:r>
            <a:r>
              <a:rPr lang="en-US" sz="2000" dirty="0">
                <a:cs typeface="Arial"/>
                <a:hlinkClick r:id="rId3"/>
              </a:rPr>
              <a:t>http://</a:t>
            </a:r>
            <a:r>
              <a:rPr lang="en-US" sz="2000" dirty="0" smtClean="0">
                <a:cs typeface="Arial"/>
                <a:hlinkClick r:id="rId3"/>
              </a:rPr>
              <a:t>www.chiamass.gov/application-documents</a:t>
            </a:r>
            <a:r>
              <a:rPr lang="en-US" sz="2000" dirty="0" smtClean="0">
                <a:cs typeface="Arial"/>
              </a:rPr>
              <a:t>  </a:t>
            </a:r>
            <a:endParaRPr lang="en-US" sz="2000" dirty="0">
              <a:cs typeface="Arial"/>
            </a:endParaRP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  <a:p>
            <a:pPr lvl="1">
              <a:buClr>
                <a:schemeClr val="accent1"/>
              </a:buClr>
            </a:pPr>
            <a:r>
              <a:rPr lang="en-US" sz="1600" dirty="0" smtClean="0">
                <a:cs typeface="Arial"/>
              </a:rPr>
              <a:t>Additional Release 7.0 details and highlights can be found in the January 2018 APCD User Workgroup </a:t>
            </a:r>
            <a:r>
              <a:rPr lang="en-US" sz="1600" dirty="0">
                <a:cs typeface="Arial"/>
              </a:rPr>
              <a:t>presentation available here: </a:t>
            </a:r>
            <a:r>
              <a:rPr lang="en-US" sz="1600" dirty="0">
                <a:cs typeface="Arial"/>
                <a:hlinkClick r:id="rId4"/>
              </a:rPr>
              <a:t>http://www.chiamass.gov/ma-apcd-and-case-mix-user-workgroup-information</a:t>
            </a:r>
            <a:r>
              <a:rPr lang="en-US" sz="1600" dirty="0" smtClean="0">
                <a:cs typeface="Arial"/>
                <a:hlinkClick r:id="rId4"/>
              </a:rPr>
              <a:t>/</a:t>
            </a:r>
            <a:r>
              <a:rPr lang="en-US" sz="1600" dirty="0" smtClean="0">
                <a:cs typeface="Arial"/>
              </a:rPr>
              <a:t> </a:t>
            </a:r>
          </a:p>
          <a:p>
            <a:pPr marL="742950" lvl="1" indent="-285750">
              <a:buClr>
                <a:schemeClr val="accent1"/>
              </a:buClr>
              <a:buFont typeface="Wingdings" charset="2"/>
              <a:buChar char="§"/>
            </a:pPr>
            <a:endParaRPr lang="en-US" sz="2000" dirty="0"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latin typeface="Arial"/>
                <a:cs typeface="Arial"/>
              </a:rPr>
              <a:t>MA APCD Release 7.0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Case Mix User Workgroup|  CHIA User Support |  </a:t>
            </a:r>
            <a:r>
              <a:rPr lang="en-US" dirty="0" smtClean="0">
                <a:solidFill>
                  <a:schemeClr val="accent4"/>
                </a:solidFill>
              </a:rPr>
              <a:t>6/25/19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6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19954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600" dirty="0" smtClean="0">
                <a:solidFill>
                  <a:srgbClr val="005480"/>
                </a:solidFill>
                <a:latin typeface="Arial" charset="0"/>
                <a:ea typeface="Arial" charset="0"/>
                <a:cs typeface="Arial" charset="0"/>
              </a:rPr>
              <a:t>Application reminders</a:t>
            </a:r>
            <a:endParaRPr lang="en-US" sz="3600" dirty="0">
              <a:solidFill>
                <a:srgbClr val="00548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58971" y="1452459"/>
            <a:ext cx="816291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Answer EVERY question on the Application form and Data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M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anagement </a:t>
            </a:r>
            <a:r>
              <a:rPr lang="en-US" sz="2000" dirty="0">
                <a:solidFill>
                  <a:srgbClr val="000000"/>
                </a:solidFill>
                <a:cs typeface="Arial"/>
              </a:rPr>
              <a:t>P</a:t>
            </a:r>
            <a:r>
              <a:rPr lang="en-US" sz="2000" dirty="0" smtClean="0">
                <a:solidFill>
                  <a:srgbClr val="000000"/>
                </a:solidFill>
                <a:cs typeface="Arial"/>
              </a:rPr>
              <a:t>lan.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Remember to submit your Research Methodology or IRB Protocol (not just the IRB approval letter) (per Section IV in the Application form).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Make sure your IRB approval is up-to-date.  If it’s expiring soon, let us know of your plans to make sure it’s renewed.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Submit Data Management Plans for any organization that will be storing CHIA data (including contractors).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Provide as much information on proposed linkages as possible (per Section IX), including data elements that will be involved.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Make sure your Application and Data Management Plan have the required signatures before submitting on IRBNet.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rgbClr val="000000"/>
                </a:solidFill>
                <a:cs typeface="Arial"/>
              </a:rPr>
              <a:t>If requesting a financial hardship waiver, make sure you submit supporting documentation.</a:t>
            </a: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marL="914400" lvl="1" indent="-457200">
              <a:buClr>
                <a:srgbClr val="F8921E"/>
              </a:buClr>
              <a:buFont typeface="+mj-lt"/>
              <a:buAutoNum type="arabicPeriod"/>
            </a:pPr>
            <a:endParaRPr lang="en-US" sz="2000" dirty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Clr>
                <a:srgbClr val="F8921E"/>
              </a:buClr>
              <a:buFont typeface="Wingdings" charset="2"/>
              <a:buChar char="§"/>
            </a:pPr>
            <a:endParaRPr lang="en-US" sz="2000" dirty="0" smtClean="0">
              <a:solidFill>
                <a:srgbClr val="000000"/>
              </a:solidFill>
              <a:cs typeface="Arial"/>
            </a:endParaRPr>
          </a:p>
          <a:p>
            <a:pPr marL="742950" lvl="1" indent="-285750">
              <a:buClr>
                <a:srgbClr val="F8921E"/>
              </a:buClr>
              <a:buFont typeface="Wingdings" charset="2"/>
              <a:buChar char="§"/>
            </a:pPr>
            <a:endParaRPr lang="en-US" sz="20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971" y="724813"/>
            <a:ext cx="803093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 smtClean="0">
                <a:solidFill>
                  <a:srgbClr val="005480"/>
                </a:solidFill>
                <a:cs typeface="Arial"/>
              </a:rPr>
              <a:t>Top Application Reminders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63090" y="6405853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0532C6E-236F-4DB2-A3F8-7E6325D185F8}" type="slidenum">
              <a:rPr lang="en-US" smtClean="0">
                <a:solidFill>
                  <a:srgbClr val="000000"/>
                </a:solidFill>
              </a:rPr>
              <a:pPr/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6699" y="6405853"/>
            <a:ext cx="647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63666A"/>
                </a:solidFill>
              </a:rPr>
              <a:t>APCD User Workgroup |  CHIA User Support |  </a:t>
            </a:r>
            <a:r>
              <a:rPr lang="en-US" dirty="0" smtClean="0">
                <a:solidFill>
                  <a:srgbClr val="63666A"/>
                </a:solidFill>
              </a:rPr>
              <a:t>6/25/19</a:t>
            </a:r>
            <a:endParaRPr lang="en-US" dirty="0">
              <a:solidFill>
                <a:srgbClr val="63666A"/>
              </a:solidFill>
            </a:endParaRPr>
          </a:p>
        </p:txBody>
      </p:sp>
      <p:pic>
        <p:nvPicPr>
          <p:cNvPr id="10" name="Picture 9" descr="CHIAlogoSQ.ai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881" y="6331113"/>
            <a:ext cx="457200" cy="457200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335171" y="6257470"/>
            <a:ext cx="8521704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7867" y="1340308"/>
            <a:ext cx="8521704" cy="0"/>
          </a:xfrm>
          <a:prstGeom prst="line">
            <a:avLst/>
          </a:prstGeom>
          <a:ln w="28575" cmpd="sng">
            <a:solidFill>
              <a:srgbClr val="F792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73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1519954"/>
            <a:ext cx="7772400" cy="14255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2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r>
              <a:rPr lang="en-US" sz="3600" dirty="0" smtClean="0">
                <a:solidFill>
                  <a:srgbClr val="005480"/>
                </a:solidFill>
                <a:latin typeface="Arial" charset="0"/>
                <a:ea typeface="Arial" charset="0"/>
                <a:cs typeface="Arial" charset="0"/>
              </a:rPr>
              <a:t>COMPLIANCE reminders</a:t>
            </a:r>
            <a:endParaRPr lang="en-US" sz="3600" dirty="0">
              <a:solidFill>
                <a:srgbClr val="005480"/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705" y="3009398"/>
            <a:ext cx="7648495" cy="0"/>
          </a:xfrm>
          <a:prstGeom prst="line">
            <a:avLst/>
          </a:prstGeom>
          <a:ln w="1905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HIA PPT 2018">
      <a:dk1>
        <a:srgbClr val="000000"/>
      </a:dk1>
      <a:lt1>
        <a:srgbClr val="FFFFFF"/>
      </a:lt1>
      <a:dk2>
        <a:srgbClr val="005480"/>
      </a:dk2>
      <a:lt2>
        <a:srgbClr val="C8C9CE"/>
      </a:lt2>
      <a:accent1>
        <a:srgbClr val="F8921E"/>
      </a:accent1>
      <a:accent2>
        <a:srgbClr val="005480"/>
      </a:accent2>
      <a:accent3>
        <a:srgbClr val="A0A0A4"/>
      </a:accent3>
      <a:accent4>
        <a:srgbClr val="63666A"/>
      </a:accent4>
      <a:accent5>
        <a:srgbClr val="C8C9CE"/>
      </a:accent5>
      <a:accent6>
        <a:srgbClr val="00B5E2"/>
      </a:accent6>
      <a:hlink>
        <a:srgbClr val="00B5E2"/>
      </a:hlink>
      <a:folHlink>
        <a:srgbClr val="00B5E2"/>
      </a:folHlink>
    </a:clrScheme>
    <a:fontScheme name="CHIA PPT 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</TotalTime>
  <Words>827</Words>
  <Application>Microsoft Office PowerPoint</Application>
  <PresentationFormat>On-screen Show (4:3)</PresentationFormat>
  <Paragraphs>102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DiGioia</dc:creator>
  <cp:lastModifiedBy>Vogel, Rick</cp:lastModifiedBy>
  <cp:revision>86</cp:revision>
  <cp:lastPrinted>2019-06-25T18:50:04Z</cp:lastPrinted>
  <dcterms:created xsi:type="dcterms:W3CDTF">2018-01-09T20:21:29Z</dcterms:created>
  <dcterms:modified xsi:type="dcterms:W3CDTF">2019-06-27T14:07:32Z</dcterms:modified>
</cp:coreProperties>
</file>