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</p:sldMasterIdLst>
  <p:notesMasterIdLst>
    <p:notesMasterId r:id="rId39"/>
  </p:notesMasterIdLst>
  <p:handoutMasterIdLst>
    <p:handoutMasterId r:id="rId40"/>
  </p:handoutMasterIdLst>
  <p:sldIdLst>
    <p:sldId id="317" r:id="rId4"/>
    <p:sldId id="264" r:id="rId5"/>
    <p:sldId id="557" r:id="rId6"/>
    <p:sldId id="573" r:id="rId7"/>
    <p:sldId id="552" r:id="rId8"/>
    <p:sldId id="572" r:id="rId9"/>
    <p:sldId id="569" r:id="rId10"/>
    <p:sldId id="570" r:id="rId11"/>
    <p:sldId id="571" r:id="rId12"/>
    <p:sldId id="507" r:id="rId13"/>
    <p:sldId id="566" r:id="rId14"/>
    <p:sldId id="574" r:id="rId15"/>
    <p:sldId id="577" r:id="rId16"/>
    <p:sldId id="578" r:id="rId17"/>
    <p:sldId id="579" r:id="rId18"/>
    <p:sldId id="580" r:id="rId19"/>
    <p:sldId id="581" r:id="rId20"/>
    <p:sldId id="582" r:id="rId21"/>
    <p:sldId id="583" r:id="rId22"/>
    <p:sldId id="584" r:id="rId23"/>
    <p:sldId id="585" r:id="rId24"/>
    <p:sldId id="586" r:id="rId25"/>
    <p:sldId id="587" r:id="rId26"/>
    <p:sldId id="588" r:id="rId27"/>
    <p:sldId id="589" r:id="rId28"/>
    <p:sldId id="590" r:id="rId29"/>
    <p:sldId id="591" r:id="rId30"/>
    <p:sldId id="592" r:id="rId31"/>
    <p:sldId id="593" r:id="rId32"/>
    <p:sldId id="594" r:id="rId33"/>
    <p:sldId id="595" r:id="rId34"/>
    <p:sldId id="596" r:id="rId35"/>
    <p:sldId id="296" r:id="rId36"/>
    <p:sldId id="560" r:id="rId37"/>
    <p:sldId id="576" r:id="rId3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1" autoAdjust="0"/>
    <p:restoredTop sz="80686" autoAdjust="0"/>
  </p:normalViewPr>
  <p:slideViewPr>
    <p:cSldViewPr snapToGrid="0" snapToObjects="1" showGuides="1">
      <p:cViewPr>
        <p:scale>
          <a:sx n="97" d="100"/>
          <a:sy n="97" d="100"/>
        </p:scale>
        <p:origin x="-2034" y="-72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30" y="1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95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16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0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85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12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935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99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98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65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44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75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796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234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923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42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484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819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 lines indicate hospitals with risk-standardized rates significantly different from the statewide rate.</a:t>
            </a:r>
          </a:p>
          <a:p>
            <a:endParaRPr lang="en-US" dirty="0"/>
          </a:p>
          <a:p>
            <a:r>
              <a:rPr lang="en-US" dirty="0"/>
              <a:t>Triangles</a:t>
            </a:r>
            <a:r>
              <a:rPr lang="en-US" baseline="0" dirty="0"/>
              <a:t> indicate specialty hospitals (New England Baptist and Mass Eye and Ear).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823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70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777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86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6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96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76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61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5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Title 2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Name, Position Title  |  Date</a:t>
            </a:r>
          </a:p>
        </p:txBody>
      </p:sp>
    </p:spTree>
    <p:extLst>
      <p:ext uri="{BB962C8B-B14F-4D97-AF65-F5344CB8AC3E}">
        <p14:creationId xmlns:p14="http://schemas.microsoft.com/office/powerpoint/2010/main" val="110099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4561" y="188220"/>
            <a:ext cx="7772400" cy="85377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5146" y="1225647"/>
            <a:ext cx="8768733" cy="5387803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742950" indent="-285750" algn="l">
              <a:spcBef>
                <a:spcPts val="576"/>
              </a:spcBef>
              <a:buFont typeface="Arial" panose="020B0604020202020204" pitchFamily="34" charset="0"/>
              <a:buChar char="•"/>
              <a:defRPr sz="2400">
                <a:solidFill>
                  <a:srgbClr val="00436E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7113A3C-C39A-40FB-9B47-1AC3F363E57E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 algn="r"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5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473" y="166053"/>
            <a:ext cx="9159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1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ahdo.us2.list-manage1.com/track/click?u=53d6a039fa2e0e4a0cd40c228&amp;id=a39e1f024f&amp;e=80567850b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asemix.data@state.ma.us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-and-case-mix-user-workgroup-inform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Center for Health Information &amp; Analysis</a:t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sz="32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User Workgroup</a:t>
            </a:r>
            <a:endParaRPr lang="en-US" sz="3200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22, 2016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NAHDO: Call for Abstracts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the 31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/>
              <a:t>Annual Meeting in October: NAHDO is soliciting abstracts that demonstrate best practices in health care data management &amp; dissemination protocols; data analysis &amp; applications; new technologies to drive system transformation.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Submissions accepted through </a:t>
            </a:r>
            <a:r>
              <a:rPr lang="en-US" u="sng" dirty="0"/>
              <a:t>Friday April 22nd</a:t>
            </a:r>
            <a:r>
              <a:rPr lang="en-US" dirty="0"/>
              <a:t>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more information view the call for abstracts: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nahdo.us2.list-manage1.com/track/click?u=53d6a039fa2e0e4a0cd40c228&amp;id=a39e1f024f&amp;e=80567850b7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CHIA </a:t>
            </a:r>
            <a:r>
              <a:rPr lang="en-US" dirty="0" smtClean="0"/>
              <a:t>is </a:t>
            </a:r>
            <a:r>
              <a:rPr lang="en-US" dirty="0"/>
              <a:t>a member of NAHDO and would welcome the opportunity to co-present with our users.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Reminders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need CVs of the PI(s) and at least the Lead Programmer/Analysts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make sure you are </a:t>
            </a:r>
            <a:r>
              <a:rPr lang="en-US" sz="2400" b="1" u="sng" dirty="0" smtClean="0"/>
              <a:t>authorized</a:t>
            </a:r>
            <a:r>
              <a:rPr lang="en-US" sz="2400" dirty="0" smtClean="0"/>
              <a:t> to sign the Data Use Agreement on behalf of your organization.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you’re not sure if you’re an authorized signatory, there’s a good chance you aren’t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housing the data is the entity being bound in the DUA, not the researcher.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institutions (especially universities) have a Research Coordinator that is an authorized signatory and can sign agreements binding the organization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18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QUESTIONS?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0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body" sz="quarter" idx="10"/>
          </p:nvPr>
        </p:nvSpPr>
        <p:spPr>
          <a:xfrm>
            <a:off x="330926" y="3982065"/>
            <a:ext cx="8447313" cy="2153264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Nick Huntington and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Workg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roup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22, 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8091" y="2289786"/>
            <a:ext cx="76888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W" sz="32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</a:t>
            </a:r>
            <a:r>
              <a:rPr lang="en-ZW" sz="32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Hospital </a:t>
            </a:r>
            <a:r>
              <a:rPr lang="en-ZW" sz="32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Inpatient Discharge Database to Report on All-Payer Readmissions in Massachusetts</a:t>
            </a:r>
            <a:endParaRPr lang="en-US" sz="32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15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Today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866" y="2568876"/>
            <a:ext cx="4962525" cy="190643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5581"/>
                </a:solidFill>
              </a:rPr>
              <a:t>Readmissions background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5581"/>
                </a:solidFill>
              </a:rPr>
              <a:t>Measure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5581"/>
                </a:solidFill>
              </a:rPr>
              <a:t>Using </a:t>
            </a:r>
            <a:r>
              <a:rPr lang="en-US" dirty="0" smtClean="0">
                <a:solidFill>
                  <a:srgbClr val="005581"/>
                </a:solidFill>
              </a:rPr>
              <a:t> Case Mix HIDD </a:t>
            </a:r>
            <a:r>
              <a:rPr lang="en-US" dirty="0">
                <a:solidFill>
                  <a:srgbClr val="005581"/>
                </a:solidFill>
              </a:rPr>
              <a:t>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5581"/>
                </a:solidFill>
              </a:rPr>
              <a:t>Findings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72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5581"/>
                </a:solidFill>
              </a:rPr>
              <a:t>All-Payer Readmissions Background</a:t>
            </a:r>
            <a:endParaRPr lang="en-US" dirty="0">
              <a:solidFill>
                <a:srgbClr val="00558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017378" y="1147313"/>
            <a:ext cx="648586" cy="5242854"/>
          </a:xfrm>
          <a:prstGeom prst="downArrow">
            <a:avLst/>
          </a:prstGeom>
          <a:solidFill>
            <a:srgbClr val="00436E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625" y="1275907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6627" y="237903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626" y="3482163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560" y="4585291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4561" y="5688419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6902" y="1880149"/>
            <a:ext cx="7006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started reporting disease-specific measures for Medicare FFS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6902" y="2881998"/>
            <a:ext cx="72734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</a:t>
            </a:r>
            <a:r>
              <a:rPr lang="en-US" sz="22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HWR </a:t>
            </a:r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for Medicare FFS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0289" y="3331358"/>
            <a:ext cx="5951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started penalizing hospitals (HRRP);</a:t>
            </a:r>
          </a:p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SQAC recommended HWR measure for 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517108" y="2095592"/>
            <a:ext cx="297712" cy="1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1"/>
          </p:cNvCxnSpPr>
          <p:nvPr/>
        </p:nvCxnSpPr>
        <p:spPr>
          <a:xfrm>
            <a:off x="1524392" y="3097441"/>
            <a:ext cx="272510" cy="1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517108" y="3712995"/>
            <a:ext cx="297712" cy="3084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43349" y="4400624"/>
            <a:ext cx="4837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adapted HWR measure </a:t>
            </a:r>
          </a:p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use w/ HIDD, all-payer population 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524392" y="5919251"/>
            <a:ext cx="2588732" cy="0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24392" y="5411972"/>
            <a:ext cx="2618957" cy="1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ight Brace 40"/>
          <p:cNvSpPr/>
          <p:nvPr/>
        </p:nvSpPr>
        <p:spPr>
          <a:xfrm>
            <a:off x="1517108" y="4231758"/>
            <a:ext cx="726362" cy="1073889"/>
          </a:xfrm>
          <a:prstGeom prst="rightBrac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42" name="Straight Connector 41"/>
          <p:cNvCxnSpPr>
            <a:stCxn id="41" idx="1"/>
            <a:endCxn id="25" idx="1"/>
          </p:cNvCxnSpPr>
          <p:nvPr/>
        </p:nvCxnSpPr>
        <p:spPr>
          <a:xfrm>
            <a:off x="2243470" y="4768703"/>
            <a:ext cx="1899879" cy="16642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43349" y="5196529"/>
            <a:ext cx="4837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1</a:t>
            </a:r>
            <a:r>
              <a:rPr lang="en-US" sz="2200" baseline="30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readmission report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143349" y="5703807"/>
            <a:ext cx="4837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2</a:t>
            </a:r>
            <a:r>
              <a:rPr lang="en-US" sz="2200" baseline="30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2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readmission report</a:t>
            </a:r>
          </a:p>
        </p:txBody>
      </p:sp>
      <p:sp>
        <p:nvSpPr>
          <p:cNvPr id="13" name="Left Brace 12"/>
          <p:cNvSpPr/>
          <p:nvPr/>
        </p:nvSpPr>
        <p:spPr>
          <a:xfrm>
            <a:off x="1725277" y="3360032"/>
            <a:ext cx="292232" cy="712094"/>
          </a:xfrm>
          <a:prstGeom prst="leftBrac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79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005581"/>
                </a:solidFill>
              </a:rPr>
              <a:t>CHIA Readmissions Products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39" y="1518437"/>
            <a:ext cx="2752521" cy="3470570"/>
          </a:xfrm>
          <a:prstGeom prst="rect">
            <a:avLst/>
          </a:prstGeom>
          <a:noFill/>
          <a:ln w="9525">
            <a:solidFill>
              <a:srgbClr val="0043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294" y="1518437"/>
            <a:ext cx="3579413" cy="2762751"/>
          </a:xfrm>
          <a:prstGeom prst="rect">
            <a:avLst/>
          </a:prstGeom>
          <a:noFill/>
          <a:ln w="9525">
            <a:solidFill>
              <a:srgbClr val="0043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700" y="2547303"/>
            <a:ext cx="3578635" cy="2762751"/>
          </a:xfrm>
          <a:prstGeom prst="rect">
            <a:avLst/>
          </a:prstGeom>
          <a:noFill/>
          <a:ln w="9525">
            <a:solidFill>
              <a:srgbClr val="0043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67" y="2777277"/>
            <a:ext cx="2793127" cy="3605782"/>
          </a:xfrm>
          <a:prstGeom prst="rect">
            <a:avLst/>
          </a:prstGeom>
          <a:noFill/>
          <a:ln w="9525">
            <a:solidFill>
              <a:srgbClr val="0043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57453" y="1623973"/>
            <a:ext cx="1540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6911E"/>
                </a:solidFill>
              </a:rPr>
              <a:t>Annual Statewide Reports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07347" y="5334529"/>
            <a:ext cx="3115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6911E"/>
                </a:solidFill>
              </a:rPr>
              <a:t>Hospital Readmissions Profiles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86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5581"/>
                </a:solidFill>
              </a:rPr>
              <a:t>Yale/CMS Readmissions Measure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914" y="1164566"/>
            <a:ext cx="7783286" cy="466473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Measure’s official title: </a:t>
            </a:r>
            <a:r>
              <a:rPr lang="en-US" i="1" dirty="0">
                <a:solidFill>
                  <a:srgbClr val="00436E"/>
                </a:solidFill>
              </a:rPr>
              <a:t>“Hospital-Wide All-Cause Unplanned Readmissions Measure”</a:t>
            </a:r>
          </a:p>
          <a:p>
            <a:pPr lvl="1"/>
            <a:r>
              <a:rPr lang="en-US" dirty="0"/>
              <a:t>Hospital-wide</a:t>
            </a:r>
          </a:p>
          <a:p>
            <a:pPr lvl="1"/>
            <a:r>
              <a:rPr lang="en-US" dirty="0"/>
              <a:t>All-cause</a:t>
            </a:r>
          </a:p>
          <a:p>
            <a:pPr lvl="1"/>
            <a:r>
              <a:rPr lang="en-US" dirty="0"/>
              <a:t>30-day</a:t>
            </a:r>
          </a:p>
          <a:p>
            <a:pPr lvl="1"/>
            <a:r>
              <a:rPr lang="en-US" dirty="0" smtClean="0"/>
              <a:t>Unplanned</a:t>
            </a:r>
            <a:endParaRPr lang="en-US" dirty="0"/>
          </a:p>
          <a:p>
            <a:pPr lvl="1"/>
            <a:r>
              <a:rPr lang="en-US" dirty="0" smtClean="0"/>
              <a:t>Adult (18+)</a:t>
            </a:r>
            <a:endParaRPr lang="en-US" dirty="0"/>
          </a:p>
          <a:p>
            <a:r>
              <a:rPr lang="en-US" dirty="0" smtClean="0"/>
              <a:t>Two </a:t>
            </a:r>
            <a:r>
              <a:rPr lang="en-US" dirty="0"/>
              <a:t>types of </a:t>
            </a:r>
            <a:r>
              <a:rPr lang="en-US" dirty="0" smtClean="0"/>
              <a:t>readmission rates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Observed (“raw</a:t>
            </a:r>
            <a:r>
              <a:rPr lang="en-US" dirty="0" smtClean="0"/>
              <a:t>”) readmission rates</a:t>
            </a:r>
            <a:endParaRPr lang="en-US" dirty="0"/>
          </a:p>
          <a:p>
            <a:pPr lvl="1"/>
            <a:r>
              <a:rPr lang="en-US" dirty="0" smtClean="0"/>
              <a:t>Risk-standardized readmission rates (RSRRs)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41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5581"/>
                </a:solidFill>
              </a:rPr>
              <a:t>CHIA’s Adaptations to the Measure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63430"/>
              </p:ext>
            </p:extLst>
          </p:nvPr>
        </p:nvGraphicFramePr>
        <p:xfrm>
          <a:off x="1257300" y="2400300"/>
          <a:ext cx="6515100" cy="3087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57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Yale/CMS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Measure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CHIA’s Adapted Version</a:t>
                      </a:r>
                    </a:p>
                  </a:txBody>
                  <a:tcPr anchor="b">
                    <a:solidFill>
                      <a:srgbClr val="0043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6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Medicare</a:t>
                      </a:r>
                      <a:r>
                        <a:rPr lang="en-US" sz="2400" baseline="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FFS population, 65+</a:t>
                      </a:r>
                      <a:endParaRPr lang="en-US" sz="2400" dirty="0">
                        <a:solidFill>
                          <a:srgbClr val="00436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40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ll-payer</a:t>
                      </a:r>
                      <a:r>
                        <a:rPr lang="en-US" sz="2400" baseline="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population, 18+</a:t>
                      </a:r>
                      <a:endParaRPr lang="en-US" sz="2400" dirty="0">
                        <a:solidFill>
                          <a:srgbClr val="00436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6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Based on Medicare claims &amp; enrollment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Based on </a:t>
                      </a:r>
                      <a:r>
                        <a:rPr lang="en-US" sz="2400" dirty="0" smtClean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</a:t>
                      </a:r>
                      <a:r>
                        <a:rPr lang="en-US" sz="2400" baseline="0" dirty="0" smtClean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Mix </a:t>
                      </a:r>
                      <a:r>
                        <a:rPr lang="en-US" sz="2400" dirty="0" smtClean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HIDD </a:t>
                      </a:r>
                      <a:r>
                        <a:rPr lang="en-US" sz="2400" dirty="0">
                          <a:solidFill>
                            <a:srgbClr val="00436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35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dirty="0" smtClean="0">
                <a:solidFill>
                  <a:srgbClr val="005581"/>
                </a:solidFill>
              </a:rPr>
              <a:t>Calculating </a:t>
            </a:r>
            <a:r>
              <a:rPr lang="en-US" dirty="0">
                <a:solidFill>
                  <a:srgbClr val="005581"/>
                </a:solidFill>
              </a:rPr>
              <a:t>Observed (“raw</a:t>
            </a:r>
            <a:r>
              <a:rPr lang="en-US" dirty="0" smtClean="0">
                <a:solidFill>
                  <a:srgbClr val="005581"/>
                </a:solidFill>
              </a:rPr>
              <a:t>”) Readmission</a:t>
            </a:r>
            <a:r>
              <a:rPr lang="en-US" dirty="0">
                <a:solidFill>
                  <a:srgbClr val="005581"/>
                </a:solidFill>
              </a:rPr>
              <a:t> </a:t>
            </a:r>
            <a:r>
              <a:rPr lang="en-US" dirty="0" smtClean="0">
                <a:solidFill>
                  <a:srgbClr val="005581"/>
                </a:solidFill>
              </a:rPr>
              <a:t>Rates</a:t>
            </a:r>
            <a:endParaRPr lang="en-US" dirty="0">
              <a:solidFill>
                <a:srgbClr val="00558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0736" y="289306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</a:t>
            </a:r>
          </a:p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Readmissions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8900" y="3929474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Eligible (“Index”)</a:t>
            </a:r>
          </a:p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199" y="3814027"/>
            <a:ext cx="4334978" cy="0"/>
          </a:xfrm>
          <a:prstGeom prst="line">
            <a:avLst/>
          </a:prstGeom>
          <a:ln w="25400">
            <a:solidFill>
              <a:srgbClr val="00436E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4389" y="3156397"/>
            <a:ext cx="233504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Observed Readmission</a:t>
            </a:r>
          </a:p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52752" y="3528242"/>
            <a:ext cx="3946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5100" y="3577579"/>
            <a:ext cx="233504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1657" y="5222612"/>
            <a:ext cx="16515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u="sng" dirty="0">
                <a:solidFill>
                  <a:srgbClr val="F6911E"/>
                </a:solidFill>
              </a:rPr>
              <a:t>Step 1</a:t>
            </a:r>
            <a:r>
              <a:rPr lang="en-US" sz="2000" dirty="0">
                <a:solidFill>
                  <a:srgbClr val="F6911E"/>
                </a:solidFill>
              </a:rPr>
              <a:t> </a:t>
            </a:r>
          </a:p>
          <a:p>
            <a:pPr algn="r"/>
            <a:r>
              <a:rPr lang="en-US" sz="2000" dirty="0">
                <a:solidFill>
                  <a:srgbClr val="F6911E"/>
                </a:solidFill>
              </a:rPr>
              <a:t>Count “index”</a:t>
            </a:r>
          </a:p>
          <a:p>
            <a:pPr algn="r"/>
            <a:r>
              <a:rPr lang="en-US" sz="2000" dirty="0">
                <a:solidFill>
                  <a:srgbClr val="F6911E"/>
                </a:solidFill>
              </a:rPr>
              <a:t>admissions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628900" y="4950469"/>
            <a:ext cx="571499" cy="400873"/>
          </a:xfrm>
          <a:prstGeom prst="straightConnector1">
            <a:avLst/>
          </a:prstGeom>
          <a:ln>
            <a:solidFill>
              <a:srgbClr val="F6911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31082" y="1499697"/>
            <a:ext cx="1935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6911E"/>
                </a:solidFill>
              </a:rPr>
              <a:t>Step 2</a:t>
            </a:r>
            <a:endParaRPr lang="en-US" sz="2000" dirty="0">
              <a:solidFill>
                <a:srgbClr val="F6911E"/>
              </a:solidFill>
            </a:endParaRPr>
          </a:p>
          <a:p>
            <a:r>
              <a:rPr lang="en-US" sz="2000" dirty="0">
                <a:solidFill>
                  <a:srgbClr val="F6911E"/>
                </a:solidFill>
              </a:rPr>
              <a:t>Count re-admissions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761265" y="2515360"/>
            <a:ext cx="389164" cy="241896"/>
          </a:xfrm>
          <a:prstGeom prst="straightConnector1">
            <a:avLst/>
          </a:prstGeom>
          <a:ln>
            <a:solidFill>
              <a:srgbClr val="F6911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2216" y="1602727"/>
            <a:ext cx="22657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6911E"/>
                </a:solidFill>
              </a:rPr>
              <a:t>Step 3</a:t>
            </a:r>
            <a:r>
              <a:rPr lang="en-US" sz="2000" dirty="0">
                <a:solidFill>
                  <a:srgbClr val="F6911E"/>
                </a:solidFill>
              </a:rPr>
              <a:t> </a:t>
            </a:r>
          </a:p>
          <a:p>
            <a:r>
              <a:rPr lang="en-US" sz="2000" dirty="0">
                <a:solidFill>
                  <a:srgbClr val="F6911E"/>
                </a:solidFill>
              </a:rPr>
              <a:t>Divide one by the other and multiply by 100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15070" y="2893060"/>
            <a:ext cx="1" cy="345440"/>
          </a:xfrm>
          <a:prstGeom prst="straightConnector1">
            <a:avLst/>
          </a:prstGeom>
          <a:ln>
            <a:solidFill>
              <a:srgbClr val="F6911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68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from Previous Workgroups Now Posted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Limited Data Sets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Presentation: CHIA Work on Readmissions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User Poll – Preferred Case Mix Formats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180975"/>
            <a:ext cx="7599363" cy="895350"/>
          </a:xfrm>
        </p:spPr>
        <p:txBody>
          <a:bodyPr>
            <a:noAutofit/>
          </a:bodyPr>
          <a:lstStyle/>
          <a:p>
            <a:pPr algn="r"/>
            <a:r>
              <a:rPr lang="en-US" dirty="0" smtClean="0">
                <a:solidFill>
                  <a:srgbClr val="005581"/>
                </a:solidFill>
              </a:rPr>
              <a:t>Calculating Risk-Standardized Readmission Rates (RSRRs)</a:t>
            </a:r>
            <a:endParaRPr lang="en-US" dirty="0">
              <a:solidFill>
                <a:srgbClr val="00558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1371600"/>
            <a:ext cx="7509071" cy="4743450"/>
          </a:xfrm>
        </p:spPr>
        <p:txBody>
          <a:bodyPr/>
          <a:lstStyle/>
          <a:p>
            <a:r>
              <a:rPr lang="en-US" dirty="0" smtClean="0"/>
              <a:t>RSRRs calculated </a:t>
            </a:r>
            <a:r>
              <a:rPr lang="en-US" dirty="0"/>
              <a:t>at the hospital level</a:t>
            </a:r>
          </a:p>
          <a:p>
            <a:r>
              <a:rPr lang="en-US" dirty="0" smtClean="0"/>
              <a:t>Derived from statistical model</a:t>
            </a:r>
          </a:p>
          <a:p>
            <a:r>
              <a:rPr lang="en-US" dirty="0" smtClean="0"/>
              <a:t>Control for 3 background factors: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Comorbidities</a:t>
            </a:r>
          </a:p>
          <a:p>
            <a:pPr lvl="1"/>
            <a:r>
              <a:rPr lang="en-US" dirty="0" smtClean="0"/>
              <a:t>Discharge condition</a:t>
            </a:r>
          </a:p>
          <a:p>
            <a:r>
              <a:rPr lang="en-US" dirty="0" smtClean="0"/>
              <a:t>Compares two quantities for each hospital: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“Predicted” # of readmissions, given 3 background factors plus hospital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“Expected” # of readmissions, given 3  background factors </a:t>
            </a:r>
            <a:r>
              <a:rPr lang="en-US" i="1" dirty="0" smtClean="0"/>
              <a:t>without hospital</a:t>
            </a:r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2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76" y="62000"/>
            <a:ext cx="7858508" cy="1017981"/>
          </a:xfrm>
        </p:spPr>
        <p:txBody>
          <a:bodyPr>
            <a:noAutofit/>
          </a:bodyPr>
          <a:lstStyle/>
          <a:p>
            <a:pPr algn="r"/>
            <a:r>
              <a:rPr lang="en-US" b="0" dirty="0">
                <a:solidFill>
                  <a:srgbClr val="005581"/>
                </a:solidFill>
              </a:rPr>
              <a:t>Adapting </a:t>
            </a:r>
            <a:r>
              <a:rPr lang="en-US" dirty="0">
                <a:solidFill>
                  <a:srgbClr val="005581"/>
                </a:solidFill>
              </a:rPr>
              <a:t>Data Processing</a:t>
            </a:r>
            <a:br>
              <a:rPr lang="en-US" dirty="0">
                <a:solidFill>
                  <a:srgbClr val="005581"/>
                </a:solidFill>
              </a:rPr>
            </a:br>
            <a:r>
              <a:rPr lang="en-US" dirty="0">
                <a:solidFill>
                  <a:srgbClr val="005581"/>
                </a:solidFill>
              </a:rPr>
              <a:t>to the </a:t>
            </a:r>
            <a:r>
              <a:rPr lang="en-US" b="0" dirty="0">
                <a:solidFill>
                  <a:srgbClr val="005581"/>
                </a:solidFill>
              </a:rPr>
              <a:t>HIDD Data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6521" y="3069832"/>
            <a:ext cx="3374908" cy="321346"/>
          </a:xfrm>
          <a:prstGeom prst="round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Collapse interim claims</a:t>
            </a:r>
          </a:p>
        </p:txBody>
      </p:sp>
      <p:sp>
        <p:nvSpPr>
          <p:cNvPr id="1026" name="TextBox 1025"/>
          <p:cNvSpPr txBox="1"/>
          <p:nvPr/>
        </p:nvSpPr>
        <p:spPr>
          <a:xfrm>
            <a:off x="517004" y="1827484"/>
            <a:ext cx="3439352" cy="3442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Original CMS Processing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550373" y="1826168"/>
            <a:ext cx="3365810" cy="3455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u="sng" dirty="0">
                <a:solidFill>
                  <a:srgbClr val="00436E"/>
                </a:solidFill>
              </a:rPr>
              <a:t>CHIA Processing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525618" y="4457700"/>
            <a:ext cx="3356714" cy="321346"/>
          </a:xfrm>
          <a:prstGeom prst="round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Determine diagnosis history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516521" y="3524758"/>
            <a:ext cx="3374908" cy="321346"/>
          </a:xfrm>
          <a:prstGeom prst="round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Collapse overlapping stays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525619" y="3984232"/>
            <a:ext cx="3356712" cy="321346"/>
          </a:xfrm>
          <a:prstGeom prst="round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Determine eligibility/enrollment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516521" y="4917884"/>
            <a:ext cx="3356713" cy="562355"/>
          </a:xfrm>
          <a:prstGeom prst="round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Create index, diagnosis, and follow-up files 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4554921" y="4457700"/>
            <a:ext cx="3356714" cy="321346"/>
          </a:xfrm>
          <a:prstGeom prst="roundRect">
            <a:avLst/>
          </a:prstGeom>
          <a:noFill/>
          <a:ln>
            <a:solidFill>
              <a:srgbClr val="0043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436E"/>
                </a:solidFill>
              </a:rPr>
              <a:t>Determine diagnosis history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4545824" y="3524758"/>
            <a:ext cx="3374908" cy="321346"/>
          </a:xfrm>
          <a:prstGeom prst="roundRect">
            <a:avLst/>
          </a:prstGeom>
          <a:noFill/>
          <a:ln>
            <a:solidFill>
              <a:srgbClr val="0043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436E"/>
                </a:solidFill>
              </a:rPr>
              <a:t>Collapse overlapping stays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4545824" y="4917883"/>
            <a:ext cx="3356713" cy="562355"/>
          </a:xfrm>
          <a:prstGeom prst="roundRect">
            <a:avLst/>
          </a:prstGeom>
          <a:noFill/>
          <a:ln>
            <a:solidFill>
              <a:srgbClr val="0043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436E"/>
                </a:solidFill>
              </a:rPr>
              <a:t>Create index, diagnosis, and follow-up files 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4545824" y="2400300"/>
            <a:ext cx="3374908" cy="562355"/>
          </a:xfrm>
          <a:prstGeom prst="roundRect">
            <a:avLst/>
          </a:prstGeom>
          <a:noFill/>
          <a:ln>
            <a:solidFill>
              <a:srgbClr val="0043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>
                <a:solidFill>
                  <a:srgbClr val="00436E"/>
                </a:solidFill>
              </a:rPr>
              <a:t>Rename/recode to match CMS files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2203975" y="3391178"/>
            <a:ext cx="0" cy="133580"/>
          </a:xfrm>
          <a:prstGeom prst="straightConnector1">
            <a:avLst/>
          </a:prstGeom>
          <a:ln w="12700">
            <a:solidFill>
              <a:srgbClr val="00B050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2203975" y="4305578"/>
            <a:ext cx="0" cy="152122"/>
          </a:xfrm>
          <a:prstGeom prst="straightConnector1">
            <a:avLst/>
          </a:prstGeom>
          <a:ln w="12700">
            <a:solidFill>
              <a:srgbClr val="00B050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2203975" y="3846104"/>
            <a:ext cx="0" cy="138128"/>
          </a:xfrm>
          <a:prstGeom prst="straightConnector1">
            <a:avLst/>
          </a:prstGeom>
          <a:ln w="12700">
            <a:solidFill>
              <a:srgbClr val="00B050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endCxn id="85" idx="0"/>
          </p:cNvCxnSpPr>
          <p:nvPr/>
        </p:nvCxnSpPr>
        <p:spPr>
          <a:xfrm>
            <a:off x="2194878" y="4797422"/>
            <a:ext cx="0" cy="120462"/>
          </a:xfrm>
          <a:prstGeom prst="straightConnector1">
            <a:avLst/>
          </a:prstGeom>
          <a:ln w="12700">
            <a:solidFill>
              <a:srgbClr val="00B050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89" idx="0"/>
          </p:cNvCxnSpPr>
          <p:nvPr/>
        </p:nvCxnSpPr>
        <p:spPr>
          <a:xfrm>
            <a:off x="6233278" y="2962655"/>
            <a:ext cx="0" cy="562103"/>
          </a:xfrm>
          <a:prstGeom prst="straightConnector1">
            <a:avLst/>
          </a:prstGeom>
          <a:ln w="12700">
            <a:solidFill>
              <a:srgbClr val="00436E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6233278" y="3846104"/>
            <a:ext cx="0" cy="611596"/>
          </a:xfrm>
          <a:prstGeom prst="straightConnector1">
            <a:avLst/>
          </a:prstGeom>
          <a:ln w="12700">
            <a:solidFill>
              <a:srgbClr val="00436E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6224180" y="4797421"/>
            <a:ext cx="0" cy="120462"/>
          </a:xfrm>
          <a:prstGeom prst="straightConnector1">
            <a:avLst/>
          </a:prstGeom>
          <a:ln w="12700">
            <a:solidFill>
              <a:srgbClr val="00436E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21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8417" y="120992"/>
            <a:ext cx="7772400" cy="1017981"/>
          </a:xfrm>
        </p:spPr>
        <p:txBody>
          <a:bodyPr>
            <a:noAutofit/>
          </a:bodyPr>
          <a:lstStyle/>
          <a:p>
            <a:pPr algn="r"/>
            <a:r>
              <a:rPr lang="en-US" b="0" dirty="0">
                <a:solidFill>
                  <a:srgbClr val="005581"/>
                </a:solidFill>
              </a:rPr>
              <a:t>Forming Analytic Cohort </a:t>
            </a:r>
            <a:r>
              <a:rPr lang="en-US" b="0" dirty="0" smtClean="0">
                <a:solidFill>
                  <a:srgbClr val="005581"/>
                </a:solidFill>
              </a:rPr>
              <a:t>with </a:t>
            </a:r>
            <a:br>
              <a:rPr lang="en-US" b="0" dirty="0" smtClean="0">
                <a:solidFill>
                  <a:srgbClr val="005581"/>
                </a:solidFill>
              </a:rPr>
            </a:br>
            <a:r>
              <a:rPr lang="en-US" b="0" dirty="0" smtClean="0">
                <a:solidFill>
                  <a:srgbClr val="005581"/>
                </a:solidFill>
              </a:rPr>
              <a:t>HIDD Data </a:t>
            </a:r>
            <a:r>
              <a:rPr lang="en-US" dirty="0" smtClean="0">
                <a:solidFill>
                  <a:srgbClr val="005581"/>
                </a:solidFill>
              </a:rPr>
              <a:t>(SFY14)</a:t>
            </a:r>
            <a:endParaRPr lang="en-US" b="0" dirty="0">
              <a:solidFill>
                <a:srgbClr val="00558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3475" y="1519824"/>
            <a:ext cx="2628900" cy="707886"/>
          </a:xfrm>
          <a:prstGeom prst="rect">
            <a:avLst/>
          </a:prstGeom>
          <a:noFill/>
          <a:ln>
            <a:solidFill>
              <a:srgbClr val="0043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436E"/>
                </a:solidFill>
              </a:rPr>
              <a:t>Adult </a:t>
            </a:r>
            <a:r>
              <a:rPr lang="en-US" sz="2000" dirty="0" smtClean="0">
                <a:solidFill>
                  <a:srgbClr val="00436E"/>
                </a:solidFill>
              </a:rPr>
              <a:t>(18+) Discharges</a:t>
            </a:r>
            <a:endParaRPr lang="en-US" sz="2000" dirty="0">
              <a:solidFill>
                <a:srgbClr val="00436E"/>
              </a:solidFill>
            </a:endParaRPr>
          </a:p>
          <a:p>
            <a:pPr algn="ctr"/>
            <a:r>
              <a:rPr lang="en-US" sz="2000" dirty="0" smtClean="0">
                <a:solidFill>
                  <a:srgbClr val="00436E"/>
                </a:solidFill>
              </a:rPr>
              <a:t>677,379</a:t>
            </a:r>
            <a:endParaRPr lang="en-US" sz="2000" dirty="0">
              <a:solidFill>
                <a:srgbClr val="00436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2380" y="5497014"/>
            <a:ext cx="2468608" cy="707886"/>
          </a:xfrm>
          <a:prstGeom prst="rect">
            <a:avLst/>
          </a:prstGeom>
          <a:noFill/>
          <a:ln>
            <a:solidFill>
              <a:srgbClr val="0043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436E"/>
                </a:solidFill>
              </a:rPr>
              <a:t>Base Index Cohort</a:t>
            </a:r>
          </a:p>
          <a:p>
            <a:pPr algn="ctr"/>
            <a:r>
              <a:rPr lang="en-US" sz="2000" dirty="0">
                <a:solidFill>
                  <a:srgbClr val="00436E"/>
                </a:solidFill>
              </a:rPr>
              <a:t>603,469 – 89.1%</a:t>
            </a:r>
          </a:p>
        </p:txBody>
      </p:sp>
      <p:cxnSp>
        <p:nvCxnSpPr>
          <p:cNvPr id="9" name="Straight Arrow Connector 8"/>
          <p:cNvCxnSpPr>
            <a:stCxn id="4" idx="2"/>
            <a:endCxn id="7" idx="0"/>
          </p:cNvCxnSpPr>
          <p:nvPr/>
        </p:nvCxnSpPr>
        <p:spPr>
          <a:xfrm>
            <a:off x="2447925" y="2227710"/>
            <a:ext cx="8759" cy="3269304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39234" y="2210986"/>
            <a:ext cx="409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Missing/Invalid </a:t>
            </a:r>
            <a:r>
              <a:rPr lang="en-US" sz="2000" dirty="0" smtClean="0">
                <a:solidFill>
                  <a:srgbClr val="00436E"/>
                </a:solidFill>
              </a:rPr>
              <a:t>UHIN </a:t>
            </a:r>
            <a:r>
              <a:rPr lang="en-US" sz="2000" dirty="0">
                <a:solidFill>
                  <a:srgbClr val="00436E"/>
                </a:solidFill>
              </a:rPr>
              <a:t>(45,897 – 6.8%)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39234" y="2799383"/>
            <a:ext cx="4549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Record Cleaning/Collapsing (1,305 - 0.2%)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39235" y="3419585"/>
            <a:ext cx="4279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Pediatric </a:t>
            </a:r>
            <a:r>
              <a:rPr lang="en-US" sz="2000" dirty="0" smtClean="0">
                <a:solidFill>
                  <a:srgbClr val="00436E"/>
                </a:solidFill>
              </a:rPr>
              <a:t>Hospitals* (</a:t>
            </a:r>
            <a:r>
              <a:rPr lang="en-US" sz="2000" dirty="0">
                <a:solidFill>
                  <a:srgbClr val="00436E"/>
                </a:solidFill>
              </a:rPr>
              <a:t>1,806 - 0.3%)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39235" y="3984127"/>
            <a:ext cx="4279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Cancer Hospitals (1,027 - 0.2%)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39235" y="4524815"/>
            <a:ext cx="3380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436E"/>
                </a:solidFill>
              </a:rPr>
              <a:t>Transfers** (11,524 </a:t>
            </a:r>
            <a:r>
              <a:rPr lang="en-US" sz="2000" dirty="0">
                <a:solidFill>
                  <a:srgbClr val="00436E"/>
                </a:solidFill>
              </a:rPr>
              <a:t>- 1.7%)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39235" y="5093038"/>
            <a:ext cx="3380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436E"/>
                </a:solidFill>
              </a:rPr>
              <a:t>Deaths** </a:t>
            </a:r>
            <a:r>
              <a:rPr lang="en-US" sz="2000" dirty="0">
                <a:solidFill>
                  <a:srgbClr val="00436E"/>
                </a:solidFill>
              </a:rPr>
              <a:t>(13,238 - 2.0%)</a:t>
            </a:r>
          </a:p>
        </p:txBody>
      </p:sp>
      <p:cxnSp>
        <p:nvCxnSpPr>
          <p:cNvPr id="29" name="Straight Arrow Connector 28"/>
          <p:cNvCxnSpPr>
            <a:endCxn id="22" idx="1"/>
          </p:cNvCxnSpPr>
          <p:nvPr/>
        </p:nvCxnSpPr>
        <p:spPr>
          <a:xfrm>
            <a:off x="2456684" y="2411041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456684" y="2999438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456684" y="3619640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456684" y="4184182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456685" y="4730752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456685" y="5293093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87400" y="5593782"/>
            <a:ext cx="31432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5581"/>
                </a:solidFill>
              </a:rPr>
              <a:t>Note: </a:t>
            </a:r>
            <a:r>
              <a:rPr lang="en-US" sz="1400" smtClean="0">
                <a:solidFill>
                  <a:srgbClr val="005581"/>
                </a:solidFill>
              </a:rPr>
              <a:t>Exclusions not </a:t>
            </a:r>
            <a:r>
              <a:rPr lang="en-US" sz="1400" dirty="0" smtClean="0">
                <a:solidFill>
                  <a:srgbClr val="005581"/>
                </a:solidFill>
              </a:rPr>
              <a:t>mutually exclusive</a:t>
            </a:r>
          </a:p>
          <a:p>
            <a:r>
              <a:rPr lang="en-US" sz="1400" dirty="0" smtClean="0">
                <a:solidFill>
                  <a:srgbClr val="005581"/>
                </a:solidFill>
              </a:rPr>
              <a:t>  * Children’s and Shriners</a:t>
            </a:r>
          </a:p>
          <a:p>
            <a:r>
              <a:rPr lang="en-US" sz="1400" dirty="0" smtClean="0">
                <a:solidFill>
                  <a:srgbClr val="005581"/>
                </a:solidFill>
              </a:rPr>
              <a:t>  ** Applied after first four exclusions</a:t>
            </a:r>
            <a:endParaRPr lang="en-US" sz="14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885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68273" y="120992"/>
            <a:ext cx="7898042" cy="1017981"/>
          </a:xfrm>
        </p:spPr>
        <p:txBody>
          <a:bodyPr>
            <a:noAutofit/>
          </a:bodyPr>
          <a:lstStyle/>
          <a:p>
            <a:pPr algn="r"/>
            <a:r>
              <a:rPr lang="en-US" dirty="0">
                <a:solidFill>
                  <a:srgbClr val="005581"/>
                </a:solidFill>
              </a:rPr>
              <a:t>Forming Analytic Cohort </a:t>
            </a:r>
            <a:r>
              <a:rPr lang="en-US">
                <a:solidFill>
                  <a:srgbClr val="005581"/>
                </a:solidFill>
              </a:rPr>
              <a:t>with </a:t>
            </a:r>
            <a:r>
              <a:rPr lang="en-US" smtClean="0">
                <a:solidFill>
                  <a:srgbClr val="005581"/>
                </a:solidFill>
              </a:rPr>
              <a:t/>
            </a:r>
            <a:br>
              <a:rPr lang="en-US" smtClean="0">
                <a:solidFill>
                  <a:srgbClr val="005581"/>
                </a:solidFill>
              </a:rPr>
            </a:br>
            <a:r>
              <a:rPr lang="en-US" smtClean="0">
                <a:solidFill>
                  <a:srgbClr val="005581"/>
                </a:solidFill>
              </a:rPr>
              <a:t>HIDD </a:t>
            </a:r>
            <a:r>
              <a:rPr lang="en-US">
                <a:solidFill>
                  <a:srgbClr val="005581"/>
                </a:solidFill>
              </a:rPr>
              <a:t>Data </a:t>
            </a:r>
            <a:r>
              <a:rPr lang="en-US" smtClean="0">
                <a:solidFill>
                  <a:srgbClr val="005581"/>
                </a:solidFill>
              </a:rPr>
              <a:t>(SFY14)</a:t>
            </a:r>
            <a:endParaRPr lang="en-US" b="0" dirty="0">
              <a:solidFill>
                <a:srgbClr val="00558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630" y="5214926"/>
            <a:ext cx="2468608" cy="707886"/>
          </a:xfrm>
          <a:prstGeom prst="rect">
            <a:avLst/>
          </a:prstGeom>
          <a:noFill/>
          <a:ln>
            <a:solidFill>
              <a:srgbClr val="0043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436E"/>
                </a:solidFill>
              </a:rPr>
              <a:t>Analytic Cohort</a:t>
            </a:r>
          </a:p>
          <a:p>
            <a:pPr algn="ctr"/>
            <a:r>
              <a:rPr lang="en-US" sz="2000" dirty="0">
                <a:solidFill>
                  <a:srgbClr val="00436E"/>
                </a:solidFill>
              </a:rPr>
              <a:t>483,892 - 80.2%</a:t>
            </a:r>
          </a:p>
        </p:txBody>
      </p:sp>
      <p:cxnSp>
        <p:nvCxnSpPr>
          <p:cNvPr id="9" name="Straight Arrow Connector 8"/>
          <p:cNvCxnSpPr>
            <a:stCxn id="20" idx="2"/>
          </p:cNvCxnSpPr>
          <p:nvPr/>
        </p:nvCxnSpPr>
        <p:spPr>
          <a:xfrm>
            <a:off x="2551934" y="2317309"/>
            <a:ext cx="0" cy="2897617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34483" y="2317309"/>
            <a:ext cx="4501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Obstetric Admissions (64,308 - 10.7%)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34484" y="2905706"/>
            <a:ext cx="439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Psychiatric Admissions (31,759 - 5.3%)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34483" y="3525908"/>
            <a:ext cx="4279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Cancer Treatment (12,162 - 2.0%)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34484" y="4090450"/>
            <a:ext cx="439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Against Medical Advice (9,513 - 1.6%)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34484" y="4631138"/>
            <a:ext cx="4796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436E"/>
                </a:solidFill>
              </a:rPr>
              <a:t>Rehabilitation Admissions (2,281 - 0.4%)</a:t>
            </a:r>
          </a:p>
        </p:txBody>
      </p:sp>
      <p:cxnSp>
        <p:nvCxnSpPr>
          <p:cNvPr id="29" name="Straight Arrow Connector 28"/>
          <p:cNvCxnSpPr>
            <a:endCxn id="22" idx="1"/>
          </p:cNvCxnSpPr>
          <p:nvPr/>
        </p:nvCxnSpPr>
        <p:spPr>
          <a:xfrm>
            <a:off x="2551933" y="2517364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551933" y="3105761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51933" y="3725963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551933" y="4290505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551934" y="4837075"/>
            <a:ext cx="1382550" cy="0"/>
          </a:xfrm>
          <a:prstGeom prst="straightConnector1">
            <a:avLst/>
          </a:prstGeom>
          <a:ln>
            <a:solidFill>
              <a:srgbClr val="00436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17630" y="1609423"/>
            <a:ext cx="2468608" cy="707886"/>
          </a:xfrm>
          <a:prstGeom prst="rect">
            <a:avLst/>
          </a:prstGeom>
          <a:noFill/>
          <a:ln>
            <a:solidFill>
              <a:srgbClr val="0043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436E"/>
                </a:solidFill>
              </a:rPr>
              <a:t>Base Index Cohort</a:t>
            </a:r>
          </a:p>
          <a:p>
            <a:pPr algn="ctr"/>
            <a:r>
              <a:rPr lang="en-US" sz="2000" dirty="0">
                <a:solidFill>
                  <a:srgbClr val="00436E"/>
                </a:solidFill>
              </a:rPr>
              <a:t>603,469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87400" y="5593782"/>
            <a:ext cx="3143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5581"/>
                </a:solidFill>
              </a:rPr>
              <a:t>Note: Exclusions not mutually exclusive</a:t>
            </a:r>
          </a:p>
        </p:txBody>
      </p:sp>
    </p:spTree>
    <p:extLst>
      <p:ext uri="{BB962C8B-B14F-4D97-AF65-F5344CB8AC3E}">
        <p14:creationId xmlns:p14="http://schemas.microsoft.com/office/powerpoint/2010/main" val="2997182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Potential for Hospital Feedback</a:t>
            </a:r>
          </a:p>
        </p:txBody>
      </p:sp>
      <p:sp>
        <p:nvSpPr>
          <p:cNvPr id="5" name="Donut 4"/>
          <p:cNvSpPr/>
          <p:nvPr/>
        </p:nvSpPr>
        <p:spPr>
          <a:xfrm>
            <a:off x="1738993" y="1041992"/>
            <a:ext cx="5445578" cy="5445578"/>
          </a:xfrm>
          <a:prstGeom prst="donut">
            <a:avLst>
              <a:gd name="adj" fmla="val 10429"/>
            </a:avLst>
          </a:prstGeom>
          <a:noFill/>
          <a:ln>
            <a:solidFill>
              <a:srgbClr val="00417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4" name="TextBox 3"/>
          <p:cNvSpPr txBox="1"/>
          <p:nvPr/>
        </p:nvSpPr>
        <p:spPr>
          <a:xfrm>
            <a:off x="3316741" y="930729"/>
            <a:ext cx="2926898" cy="2308324"/>
          </a:xfrm>
          <a:prstGeom prst="rect">
            <a:avLst/>
          </a:prstGeom>
          <a:ln>
            <a:solidFill>
              <a:srgbClr val="004178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4178"/>
                </a:solidFill>
              </a:rPr>
              <a:t>Hospital Question:</a:t>
            </a:r>
            <a:r>
              <a:rPr lang="en-US" dirty="0">
                <a:solidFill>
                  <a:srgbClr val="004178"/>
                </a:solidFill>
              </a:rPr>
              <a:t> E.g. Do calculations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Patients in swing beds?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Patients in both medical and behavioral health units?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Patients admitted for hospice care?</a:t>
            </a:r>
          </a:p>
        </p:txBody>
      </p:sp>
      <p:sp>
        <p:nvSpPr>
          <p:cNvPr id="6" name="Chevron 5"/>
          <p:cNvSpPr/>
          <p:nvPr/>
        </p:nvSpPr>
        <p:spPr>
          <a:xfrm rot="4365090">
            <a:off x="6592660" y="2781853"/>
            <a:ext cx="400050" cy="530680"/>
          </a:xfrm>
          <a:prstGeom prst="chevron">
            <a:avLst/>
          </a:prstGeom>
          <a:noFill/>
          <a:ln>
            <a:solidFill>
              <a:srgbClr val="00417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7" name="TextBox 6"/>
          <p:cNvSpPr txBox="1"/>
          <p:nvPr/>
        </p:nvSpPr>
        <p:spPr>
          <a:xfrm>
            <a:off x="5529260" y="4124009"/>
            <a:ext cx="2926898" cy="923330"/>
          </a:xfrm>
          <a:prstGeom prst="rect">
            <a:avLst/>
          </a:prstGeom>
          <a:ln>
            <a:solidFill>
              <a:srgbClr val="004178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4178"/>
                </a:solidFill>
              </a:rPr>
              <a:t>CHIA Data Analysis:</a:t>
            </a:r>
            <a:r>
              <a:rPr lang="en-US" dirty="0">
                <a:solidFill>
                  <a:srgbClr val="004178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Evaluate scope of issue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Examine impact on rates</a:t>
            </a:r>
          </a:p>
        </p:txBody>
      </p:sp>
      <p:sp>
        <p:nvSpPr>
          <p:cNvPr id="9" name="Chevron 8"/>
          <p:cNvSpPr/>
          <p:nvPr/>
        </p:nvSpPr>
        <p:spPr>
          <a:xfrm rot="8705027">
            <a:off x="5514977" y="5606696"/>
            <a:ext cx="400050" cy="530680"/>
          </a:xfrm>
          <a:prstGeom prst="chevron">
            <a:avLst/>
          </a:prstGeom>
          <a:noFill/>
          <a:ln>
            <a:solidFill>
              <a:srgbClr val="00417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0" name="TextBox 9"/>
          <p:cNvSpPr txBox="1"/>
          <p:nvPr/>
        </p:nvSpPr>
        <p:spPr>
          <a:xfrm>
            <a:off x="788180" y="4000559"/>
            <a:ext cx="2821795" cy="1477328"/>
          </a:xfrm>
          <a:prstGeom prst="rect">
            <a:avLst/>
          </a:prstGeom>
          <a:ln>
            <a:solidFill>
              <a:srgbClr val="004178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4178"/>
                </a:solidFill>
              </a:rPr>
              <a:t>Feedback/Discussion with Hospital:</a:t>
            </a:r>
            <a:endParaRPr lang="en-US" b="1" dirty="0">
              <a:solidFill>
                <a:srgbClr val="00417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Clarify coding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178"/>
                </a:solidFill>
              </a:rPr>
              <a:t>Hospitals work w/ </a:t>
            </a:r>
            <a:r>
              <a:rPr lang="en-US" dirty="0" smtClean="0">
                <a:solidFill>
                  <a:srgbClr val="004178"/>
                </a:solidFill>
              </a:rPr>
              <a:t>Liaisons</a:t>
            </a:r>
          </a:p>
        </p:txBody>
      </p:sp>
      <p:sp>
        <p:nvSpPr>
          <p:cNvPr id="12" name="Chevron 11"/>
          <p:cNvSpPr/>
          <p:nvPr/>
        </p:nvSpPr>
        <p:spPr>
          <a:xfrm rot="18113023">
            <a:off x="2234585" y="2149358"/>
            <a:ext cx="400050" cy="530680"/>
          </a:xfrm>
          <a:prstGeom prst="chevron">
            <a:avLst/>
          </a:prstGeom>
          <a:noFill/>
          <a:ln>
            <a:solidFill>
              <a:srgbClr val="00417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1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Potential Data Issue: Missing </a:t>
            </a:r>
            <a:r>
              <a:rPr lang="en-US" dirty="0" smtClean="0"/>
              <a:t>UHIN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0" y="1152514"/>
            <a:ext cx="8229617" cy="54864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16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dirty="0"/>
              <a:t>Trend in All-Payer Readmission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067675" cy="49892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32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All-Payer Readmissions by Payer Type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6" y="1103723"/>
            <a:ext cx="7978070" cy="50444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1893" y="5840429"/>
            <a:ext cx="4372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white">
                    <a:lumMod val="50000"/>
                  </a:prstClr>
                </a:solidFill>
              </a:rPr>
              <a:t>Size of squares is proportional to number of readmissions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74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dirty="0"/>
              <a:t>Readmissions by Discharge Setting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70" y="1235400"/>
            <a:ext cx="7798506" cy="49309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4425" y="6012457"/>
            <a:ext cx="4372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white">
                    <a:lumMod val="50000"/>
                  </a:prstClr>
                </a:solidFill>
              </a:rPr>
              <a:t>Size of squares is proportional to number of readmissions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11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Top Readmissions Diagnoses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2329" y="1571105"/>
            <a:ext cx="1310043" cy="408986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02329" y="1571105"/>
            <a:ext cx="1310043" cy="1296787"/>
          </a:xfrm>
          <a:prstGeom prst="rect">
            <a:avLst/>
          </a:prstGeom>
          <a:solidFill>
            <a:srgbClr val="00436E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Top 10 Diagnoses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(32%)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8310" y="3612534"/>
            <a:ext cx="1294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436E"/>
                </a:solidFill>
              </a:rPr>
              <a:t>All</a:t>
            </a:r>
          </a:p>
          <a:p>
            <a:pPr algn="ctr"/>
            <a:r>
              <a:rPr lang="en-US" dirty="0">
                <a:solidFill>
                  <a:srgbClr val="00436E"/>
                </a:solidFill>
              </a:rPr>
              <a:t>Remaining Diagnoses</a:t>
            </a:r>
          </a:p>
          <a:p>
            <a:pPr algn="ctr"/>
            <a:r>
              <a:rPr lang="en-US" dirty="0">
                <a:solidFill>
                  <a:srgbClr val="00436E"/>
                </a:solidFill>
              </a:rPr>
              <a:t>(68%)</a:t>
            </a:r>
          </a:p>
        </p:txBody>
      </p:sp>
      <p:sp>
        <p:nvSpPr>
          <p:cNvPr id="18" name="Left Brace 17"/>
          <p:cNvSpPr/>
          <p:nvPr/>
        </p:nvSpPr>
        <p:spPr>
          <a:xfrm>
            <a:off x="2435629" y="1637607"/>
            <a:ext cx="731520" cy="3572568"/>
          </a:xfrm>
          <a:prstGeom prst="leftBrace">
            <a:avLst>
              <a:gd name="adj1" fmla="val 7629"/>
              <a:gd name="adj2" fmla="val 15083"/>
            </a:avLst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869" y="1191622"/>
            <a:ext cx="5673782" cy="511009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 rot="16200000">
            <a:off x="-475825" y="3464622"/>
            <a:ext cx="174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All Readmissions</a:t>
            </a:r>
          </a:p>
        </p:txBody>
      </p:sp>
      <p:sp>
        <p:nvSpPr>
          <p:cNvPr id="25" name="Left Brace 24"/>
          <p:cNvSpPr/>
          <p:nvPr/>
        </p:nvSpPr>
        <p:spPr>
          <a:xfrm>
            <a:off x="583022" y="1637607"/>
            <a:ext cx="296049" cy="3906982"/>
          </a:xfrm>
          <a:prstGeom prst="leftBrac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6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</a:t>
            </a:r>
            <a:br>
              <a:rPr lang="en-US" dirty="0" smtClean="0"/>
            </a:br>
            <a:r>
              <a:rPr lang="en-US" dirty="0" smtClean="0"/>
              <a:t>2016 User Workgroup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Case Mix and APCD User Groups </a:t>
            </a:r>
            <a:r>
              <a:rPr lang="en-US" dirty="0" smtClean="0"/>
              <a:t>separated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other month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presentations from CHIA’s users and external users</a:t>
            </a: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presentations will be categorized by topic and posted to the CHIA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Easier to find information</a:t>
            </a: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82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Frequent Users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78" y="1210654"/>
            <a:ext cx="7761881" cy="5028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76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1992"/>
            <a:ext cx="9144000" cy="548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/>
              <a:t>Risk-Standardized Rates (RSRRs) by Hospital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93254" y="6513276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7593" y="6513275"/>
            <a:ext cx="68159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5706" y="6513275"/>
            <a:ext cx="86113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HIDD</a:t>
            </a:r>
            <a:endParaRPr lang="en-US" sz="1000" dirty="0">
              <a:solidFill>
                <a:srgbClr val="00558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7542" y="6513275"/>
            <a:ext cx="667170" cy="246221"/>
          </a:xfrm>
          <a:prstGeom prst="rect">
            <a:avLst/>
          </a:prstGeom>
          <a:noFill/>
          <a:ln>
            <a:solidFill>
              <a:srgbClr val="00558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55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000" dirty="0">
              <a:solidFill>
                <a:srgbClr val="005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261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768" y="1893260"/>
            <a:ext cx="7304568" cy="3236997"/>
          </a:xfrm>
        </p:spPr>
        <p:txBody>
          <a:bodyPr/>
          <a:lstStyle/>
          <a:p>
            <a:pPr marL="0" indent="0" algn="ctr">
              <a:buNone/>
            </a:pPr>
            <a:r>
              <a:rPr lang="en-ZW" sz="3200" dirty="0"/>
              <a:t>Questions?</a:t>
            </a:r>
          </a:p>
          <a:p>
            <a:pPr marL="0" indent="0" algn="ctr">
              <a:buNone/>
            </a:pPr>
            <a:endParaRPr lang="en-ZW" dirty="0"/>
          </a:p>
          <a:p>
            <a:pPr marL="0" indent="0" algn="ctr">
              <a:buNone/>
            </a:pPr>
            <a:endParaRPr lang="en-ZW" dirty="0"/>
          </a:p>
          <a:p>
            <a:pPr marL="0" indent="0" algn="ctr">
              <a:buNone/>
            </a:pPr>
            <a:r>
              <a:rPr lang="en-ZW" sz="2000" dirty="0"/>
              <a:t>Contact:</a:t>
            </a:r>
          </a:p>
          <a:p>
            <a:pPr marL="0" indent="0" algn="ctr">
              <a:buNone/>
            </a:pPr>
            <a:r>
              <a:rPr lang="en-ZW" sz="2000" dirty="0"/>
              <a:t>Nick Huntington &amp; Zi Zhang</a:t>
            </a:r>
          </a:p>
          <a:p>
            <a:pPr marL="0" indent="0" algn="ctr">
              <a:buNone/>
            </a:pPr>
            <a:r>
              <a:rPr lang="en-ZW" sz="2000" dirty="0" err="1"/>
              <a:t>Center</a:t>
            </a:r>
            <a:r>
              <a:rPr lang="en-ZW" sz="2000" dirty="0"/>
              <a:t> for Health Information and Analysis</a:t>
            </a:r>
          </a:p>
          <a:p>
            <a:pPr marL="0" indent="0" algn="ctr">
              <a:buNone/>
            </a:pPr>
            <a:r>
              <a:rPr lang="en-ZW" sz="2000" dirty="0"/>
              <a:t>nick.huntington@state.ma.us</a:t>
            </a:r>
          </a:p>
          <a:p>
            <a:pPr marL="0" indent="0" algn="ctr">
              <a:buNone/>
            </a:pPr>
            <a:r>
              <a:rPr lang="en-ZW" sz="2000" dirty="0"/>
              <a:t>zi.zhang@state.ma.us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65432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atin typeface="+mn-lt"/>
              </a:rPr>
              <a:t>Questions </a:t>
            </a:r>
            <a:r>
              <a:rPr lang="en-US" sz="3200" dirty="0">
                <a:latin typeface="+mn-lt"/>
              </a:rPr>
              <a:t>related to APCD </a:t>
            </a:r>
            <a:r>
              <a:rPr lang="en-US" sz="3200" dirty="0" smtClean="0">
                <a:latin typeface="+mn-lt"/>
              </a:rPr>
              <a:t>: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>
                <a:latin typeface="+mn-lt"/>
                <a:hlinkClick r:id="rId3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</a:t>
            </a:r>
            <a:r>
              <a:rPr lang="en-US" sz="3200" dirty="0" smtClean="0">
                <a:latin typeface="+mn-lt"/>
              </a:rPr>
              <a:t>Case Mix</a:t>
            </a:r>
            <a:r>
              <a:rPr lang="en-US" sz="3200" dirty="0">
                <a:latin typeface="+mn-lt"/>
              </a:rPr>
              <a:t>: (</a:t>
            </a:r>
            <a:r>
              <a:rPr lang="en-US" sz="3200" dirty="0">
                <a:latin typeface="+mn-lt"/>
                <a:hlinkClick r:id="rId4"/>
              </a:rPr>
              <a:t>casemix.data@state.ma.us</a:t>
            </a:r>
            <a:r>
              <a:rPr lang="en-US" sz="3200" dirty="0" smtClean="0">
                <a:latin typeface="+mn-lt"/>
              </a:rPr>
              <a:t>)</a:t>
            </a:r>
            <a:br>
              <a:rPr lang="en-US" sz="3200" dirty="0" smtClean="0">
                <a:latin typeface="+mn-lt"/>
              </a:rPr>
            </a:br>
            <a:endParaRPr lang="en-US" sz="3200" dirty="0" smtClean="0">
              <a:latin typeface="+mn-lt"/>
            </a:endParaRPr>
          </a:p>
          <a:p>
            <a:pPr lvl="0" fontAlgn="auto">
              <a:spcAft>
                <a:spcPts val="0"/>
              </a:spcAft>
            </a:pPr>
            <a:r>
              <a:rPr lang="en-US" sz="3200" u="sng" dirty="0" smtClean="0">
                <a:latin typeface="+mn-lt"/>
              </a:rPr>
              <a:t>REMINDER</a:t>
            </a:r>
            <a:r>
              <a:rPr lang="en-US" sz="3200" dirty="0" smtClean="0">
                <a:latin typeface="+mn-lt"/>
              </a:rPr>
              <a:t>: Please include your </a:t>
            </a:r>
            <a:r>
              <a:rPr lang="en-US" sz="3200" b="1" dirty="0" smtClean="0">
                <a:latin typeface="+mn-lt"/>
              </a:rPr>
              <a:t>IRBNet ID#</a:t>
            </a:r>
            <a:r>
              <a:rPr lang="en-US" sz="3200" dirty="0" smtClean="0">
                <a:latin typeface="+mn-lt"/>
              </a:rPr>
              <a:t>, if you currently have a project using CHIA data</a:t>
            </a:r>
            <a:endParaRPr lang="en-US" sz="32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 for Topics and Presenters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400" dirty="0"/>
              <a:t>If </a:t>
            </a:r>
            <a:r>
              <a:rPr lang="en-US" sz="2400" dirty="0" smtClean="0"/>
              <a:t>there is a </a:t>
            </a:r>
            <a:r>
              <a:rPr lang="en-US" sz="2400" b="1" dirty="0" smtClean="0"/>
              <a:t>TOPIC</a:t>
            </a:r>
            <a:r>
              <a:rPr lang="en-US" sz="2400" dirty="0" smtClean="0"/>
              <a:t> that you would like to see discussed at an MA </a:t>
            </a:r>
            <a:r>
              <a:rPr lang="en-US" sz="2400" dirty="0"/>
              <a:t>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</a:t>
            </a:r>
            <a:r>
              <a:rPr lang="en-US" sz="2400" dirty="0" smtClean="0"/>
              <a:t>]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If you are interested in </a:t>
            </a:r>
            <a:r>
              <a:rPr lang="en-US" sz="2400" b="1" dirty="0"/>
              <a:t>PRESENTING</a:t>
            </a:r>
            <a:r>
              <a:rPr lang="en-US" sz="2400" dirty="0"/>
              <a:t> at an MA 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[adam.tapply@state.ma.us]</a:t>
            </a:r>
          </a:p>
          <a:p>
            <a:pPr lvl="1" algn="l"/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present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remotely from your own office, or in-person at CHIA.</a:t>
            </a:r>
          </a:p>
          <a:p>
            <a:pPr lvl="0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63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 Poll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what format would you prefer to receive Case Mix files?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Access files?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SAS files?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XML files?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Delimited text files?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 preference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err="1" smtClean="0"/>
              <a:t>GoToWebinar</a:t>
            </a:r>
            <a:r>
              <a:rPr lang="en-US" dirty="0" smtClean="0"/>
              <a:t> Poll should pop up shortly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2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Group Slides </a:t>
            </a:r>
            <a:r>
              <a:rPr lang="en-US" dirty="0" smtClean="0"/>
              <a:t>Posted Soon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/>
              <a:t>[</a:t>
            </a:r>
            <a:r>
              <a:rPr lang="en-US" sz="2200" dirty="0">
                <a:hlinkClick r:id="rId3"/>
              </a:rPr>
              <a:t>http://www.chiamass.gov/ma-apcd-and-case-mix-user-workgroup-information</a:t>
            </a:r>
            <a:r>
              <a:rPr lang="en-US" sz="2200" dirty="0" smtClean="0">
                <a:hlinkClick r:id="rId3"/>
              </a:rPr>
              <a:t>/]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feedback, grouped by topic and not date of meeting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Three categories: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Questions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(“When do fees need to be paid?”)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from Users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one PDF containing multiple questions (mostly short questions/answers with 1 or 2 slides each)</a:t>
            </a:r>
          </a:p>
          <a:p>
            <a:pPr marL="1257300" lvl="2" indent="-342900" algn="l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two sections will be tagged with keywords.  The list of keywords will be on the website and those keywords will be footnoted to each slide so people can Ctrl-F in the PDF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Tutorials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PDFs for each tutorial – hyperlink on the website will say what each tutorial is (Example: “How to Count Patients Admitted from the Emergency Dept. in the HDD file”)</a:t>
            </a:r>
            <a:endParaRPr lang="en-US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4235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Mix Limited Dataset (LDS)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Goal:  Protect patient privacy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predates HIPAA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Starting with FY2015 available in June 2016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Applies to non-government users 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only;  government 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may request additional elements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application forms will be available in early May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Changes are not retroactive to prior years of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DUAs and Data Management Plans are still required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changes in fees</a:t>
            </a:r>
          </a:p>
        </p:txBody>
      </p:sp>
    </p:spTree>
    <p:extLst>
      <p:ext uri="{BB962C8B-B14F-4D97-AF65-F5344CB8AC3E}">
        <p14:creationId xmlns:p14="http://schemas.microsoft.com/office/powerpoint/2010/main" val="16703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CHIA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Determined what must be excluded, including HIPAA-defined direct identifiers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elements that potentially should be excluded due to patient privacy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concerns (example: free text fields)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Exclude certain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quasi-identifiers, </a:t>
            </a:r>
            <a:r>
              <a:rPr lang="en-US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hich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individuals unique in the population and thus 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possibly be used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indirect 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re-identification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Ended up with a “Core” LDS available to all applicants and offer “buy-up” options for date granularity, geographic granularity, and physician ID#</a:t>
            </a:r>
            <a:endParaRPr lang="en-US" sz="2000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6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Mix LDS Options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26" y="1905666"/>
            <a:ext cx="8134770" cy="292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5126" y="5014452"/>
            <a:ext cx="8134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Applicants must justify their need for specific “buy-ups”: Date granularity, 3- or 5-digit Zip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ode, Geographic granularity, and Physician ID#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4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HCUP Age Groupings</a:t>
            </a:r>
            <a:br>
              <a:rPr lang="en-US" dirty="0" smtClean="0"/>
            </a:br>
            <a:r>
              <a:rPr lang="en-US" sz="2700" dirty="0" smtClean="0"/>
              <a:t>Calculated based on DOB and Discharge Date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numCol="2"/>
          <a:lstStyle/>
          <a:p>
            <a:pPr algn="ctr"/>
            <a:r>
              <a:rPr lang="en-US" sz="2400" dirty="0" smtClean="0"/>
              <a:t>0 </a:t>
            </a:r>
            <a:r>
              <a:rPr lang="en-US" sz="2400" dirty="0"/>
              <a:t>– 4</a:t>
            </a:r>
          </a:p>
          <a:p>
            <a:pPr algn="ctr"/>
            <a:r>
              <a:rPr lang="en-US" sz="2400" dirty="0"/>
              <a:t>5 – 9</a:t>
            </a:r>
          </a:p>
          <a:p>
            <a:pPr algn="ctr"/>
            <a:r>
              <a:rPr lang="en-US" sz="2400" dirty="0"/>
              <a:t>10 – 14</a:t>
            </a:r>
          </a:p>
          <a:p>
            <a:pPr algn="ctr"/>
            <a:r>
              <a:rPr lang="en-US" sz="2400" dirty="0"/>
              <a:t>15 – 19</a:t>
            </a:r>
          </a:p>
          <a:p>
            <a:pPr algn="ctr"/>
            <a:r>
              <a:rPr lang="en-US" sz="2400" dirty="0"/>
              <a:t>20 – 24</a:t>
            </a:r>
          </a:p>
          <a:p>
            <a:pPr algn="ctr"/>
            <a:r>
              <a:rPr lang="en-US" sz="2400" dirty="0"/>
              <a:t>25 – 29</a:t>
            </a:r>
          </a:p>
          <a:p>
            <a:pPr algn="ctr"/>
            <a:r>
              <a:rPr lang="en-US" sz="2400" dirty="0"/>
              <a:t>30 – 34</a:t>
            </a:r>
          </a:p>
          <a:p>
            <a:pPr algn="ctr"/>
            <a:r>
              <a:rPr lang="en-US" sz="2400" dirty="0"/>
              <a:t>35 – 39</a:t>
            </a:r>
          </a:p>
          <a:p>
            <a:pPr algn="ctr"/>
            <a:r>
              <a:rPr lang="en-US" sz="2400" dirty="0"/>
              <a:t>40 – 44</a:t>
            </a:r>
          </a:p>
          <a:p>
            <a:pPr algn="ctr"/>
            <a:r>
              <a:rPr lang="en-US" sz="2400" dirty="0" smtClean="0"/>
              <a:t>45 – 49</a:t>
            </a:r>
          </a:p>
          <a:p>
            <a:pPr algn="ctr"/>
            <a:r>
              <a:rPr lang="en-US" sz="2400" dirty="0" smtClean="0"/>
              <a:t>50 </a:t>
            </a:r>
            <a:r>
              <a:rPr lang="en-US" sz="2400" dirty="0"/>
              <a:t>– 54</a:t>
            </a:r>
          </a:p>
          <a:p>
            <a:pPr algn="ctr"/>
            <a:r>
              <a:rPr lang="en-US" sz="2400" dirty="0" smtClean="0"/>
              <a:t>55 – 59</a:t>
            </a:r>
          </a:p>
          <a:p>
            <a:pPr algn="ctr"/>
            <a:r>
              <a:rPr lang="en-US" sz="2400" dirty="0" smtClean="0"/>
              <a:t>60 </a:t>
            </a:r>
            <a:r>
              <a:rPr lang="en-US" sz="2400" dirty="0"/>
              <a:t>– 64</a:t>
            </a:r>
          </a:p>
          <a:p>
            <a:pPr algn="ctr"/>
            <a:r>
              <a:rPr lang="en-US" sz="2400" dirty="0"/>
              <a:t>65 – 69</a:t>
            </a:r>
          </a:p>
          <a:p>
            <a:pPr algn="ctr"/>
            <a:r>
              <a:rPr lang="en-US" sz="2400" dirty="0"/>
              <a:t>70 – 74</a:t>
            </a:r>
          </a:p>
          <a:p>
            <a:pPr algn="ctr"/>
            <a:r>
              <a:rPr lang="en-US" sz="2400" dirty="0"/>
              <a:t>75 – 79</a:t>
            </a:r>
          </a:p>
          <a:p>
            <a:pPr algn="ctr"/>
            <a:r>
              <a:rPr lang="en-US" sz="2400" dirty="0"/>
              <a:t>80 – 84</a:t>
            </a:r>
          </a:p>
          <a:p>
            <a:pPr algn="ctr"/>
            <a:r>
              <a:rPr lang="en-US" sz="2400" dirty="0"/>
              <a:t>85 – 89</a:t>
            </a:r>
          </a:p>
          <a:p>
            <a:pPr algn="ctr"/>
            <a:r>
              <a:rPr lang="en-US" sz="2400" dirty="0"/>
              <a:t>90</a:t>
            </a:r>
            <a:r>
              <a:rPr lang="en-US" sz="2400" dirty="0" smtClean="0"/>
              <a:t>+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46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Information in May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will be presenting more information on Case Mix LDS rollout at the May Case Mix User Workgroup, including: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Application Preview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Documentation Preview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Information for long-time/repeat requestors – how best to transition to the new format – no more “Levels”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03184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15807</TotalTime>
  <Words>1524</Words>
  <Application>Microsoft Office PowerPoint</Application>
  <PresentationFormat>On-screen Show (4:3)</PresentationFormat>
  <Paragraphs>349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content option A</vt:lpstr>
      <vt:lpstr>HIT January 2014</vt:lpstr>
      <vt:lpstr>1_content option A</vt:lpstr>
      <vt:lpstr>MA Center for Health Information &amp; Analysis  Case Mix User Workgroup</vt:lpstr>
      <vt:lpstr>Agenda</vt:lpstr>
      <vt:lpstr>Reminder 2016 User Workgroup Changes</vt:lpstr>
      <vt:lpstr>User Group Slides Posted Soon [http://www.chiamass.gov/ma-apcd-and-case-mix-user-workgroup-information/]</vt:lpstr>
      <vt:lpstr>Case Mix Limited Dataset (LDS)</vt:lpstr>
      <vt:lpstr>CHIA Methodology</vt:lpstr>
      <vt:lpstr>Case Mix LDS Options</vt:lpstr>
      <vt:lpstr>HCUP Age Groupings Calculated based on DOB and Discharge Date</vt:lpstr>
      <vt:lpstr>More Information in May</vt:lpstr>
      <vt:lpstr>NAHDO: Call for Abstracts</vt:lpstr>
      <vt:lpstr>Application Reminders</vt:lpstr>
      <vt:lpstr> QUESTIONS?</vt:lpstr>
      <vt:lpstr>PowerPoint Presentation</vt:lpstr>
      <vt:lpstr>Today</vt:lpstr>
      <vt:lpstr>All-Payer Readmissions Background</vt:lpstr>
      <vt:lpstr>CHIA Readmissions Products</vt:lpstr>
      <vt:lpstr>Yale/CMS Readmissions Measure</vt:lpstr>
      <vt:lpstr>CHIA’s Adaptations to the Measure</vt:lpstr>
      <vt:lpstr>Calculating Observed (“raw”) Readmission Rates</vt:lpstr>
      <vt:lpstr>Calculating Risk-Standardized Readmission Rates (RSRRs)</vt:lpstr>
      <vt:lpstr>Adapting Data Processing to the HIDD Data</vt:lpstr>
      <vt:lpstr>Forming Analytic Cohort with  HIDD Data (SFY14)</vt:lpstr>
      <vt:lpstr>Forming Analytic Cohort with  HIDD Data (SFY14)</vt:lpstr>
      <vt:lpstr>Potential for Hospital Feedback</vt:lpstr>
      <vt:lpstr>Potential Data Issue: Missing UHIN</vt:lpstr>
      <vt:lpstr>Trend in All-Payer Readmission Rate</vt:lpstr>
      <vt:lpstr>All-Payer Readmissions by Payer Type </vt:lpstr>
      <vt:lpstr>Readmissions by Discharge Setting</vt:lpstr>
      <vt:lpstr>Top Readmissions Diagnoses</vt:lpstr>
      <vt:lpstr>Frequent Users</vt:lpstr>
      <vt:lpstr>Risk-Standardized Rates (RSRRs) by Hospital</vt:lpstr>
      <vt:lpstr>PowerPoint Presentation</vt:lpstr>
      <vt:lpstr>Questions?</vt:lpstr>
      <vt:lpstr>Call for Topics and Presenters</vt:lpstr>
      <vt:lpstr>User Poll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Tapply, Adam</cp:lastModifiedBy>
  <cp:revision>377</cp:revision>
  <cp:lastPrinted>2016-03-22T17:31:16Z</cp:lastPrinted>
  <dcterms:created xsi:type="dcterms:W3CDTF">2014-04-22T00:14:56Z</dcterms:created>
  <dcterms:modified xsi:type="dcterms:W3CDTF">2016-03-22T18:50:52Z</dcterms:modified>
</cp:coreProperties>
</file>