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3"/>
  </p:notesMasterIdLst>
  <p:handoutMasterIdLst>
    <p:handoutMasterId r:id="rId24"/>
  </p:handoutMasterIdLst>
  <p:sldIdLst>
    <p:sldId id="317" r:id="rId5"/>
    <p:sldId id="264" r:id="rId6"/>
    <p:sldId id="587" r:id="rId7"/>
    <p:sldId id="618" r:id="rId8"/>
    <p:sldId id="619" r:id="rId9"/>
    <p:sldId id="612" r:id="rId10"/>
    <p:sldId id="588" r:id="rId11"/>
    <p:sldId id="625" r:id="rId12"/>
    <p:sldId id="574" r:id="rId13"/>
    <p:sldId id="593" r:id="rId14"/>
    <p:sldId id="626" r:id="rId15"/>
    <p:sldId id="627" r:id="rId16"/>
    <p:sldId id="628" r:id="rId17"/>
    <p:sldId id="629" r:id="rId18"/>
    <p:sldId id="630" r:id="rId19"/>
    <p:sldId id="296" r:id="rId20"/>
    <p:sldId id="624" r:id="rId21"/>
    <p:sldId id="560" r:id="rId2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1" autoAdjust="0"/>
    <p:restoredTop sz="80686" autoAdjust="0"/>
  </p:normalViewPr>
  <p:slideViewPr>
    <p:cSldViewPr snapToGrid="0" snapToObjects="1" showGuides="1">
      <p:cViewPr>
        <p:scale>
          <a:sx n="97" d="100"/>
          <a:sy n="97" d="100"/>
        </p:scale>
        <p:origin x="-2034" y="-7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5/23/2017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5/23/2017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6</a:t>
            </a:fld>
            <a:endParaRPr lang="en-US"/>
          </a:p>
        </p:txBody>
      </p:sp>
    </p:spTree>
    <p:extLst>
      <p:ext uri="{BB962C8B-B14F-4D97-AF65-F5344CB8AC3E}">
        <p14:creationId xmlns:p14="http://schemas.microsoft.com/office/powerpoint/2010/main" val="3961092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7</a:t>
            </a:fld>
            <a:endParaRPr lang="en-US"/>
          </a:p>
        </p:txBody>
      </p:sp>
    </p:spTree>
    <p:extLst>
      <p:ext uri="{BB962C8B-B14F-4D97-AF65-F5344CB8AC3E}">
        <p14:creationId xmlns:p14="http://schemas.microsoft.com/office/powerpoint/2010/main" val="1293349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51551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9</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10</a:t>
            </a:fld>
            <a:endParaRPr lang="en-US"/>
          </a:p>
        </p:txBody>
      </p:sp>
    </p:spTree>
    <p:extLst>
      <p:ext uri="{BB962C8B-B14F-4D97-AF65-F5344CB8AC3E}">
        <p14:creationId xmlns:p14="http://schemas.microsoft.com/office/powerpoint/2010/main" val="20728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9A3B508B-69AB-4BE0-A3E6-B71378DE2DB2}" type="datetime1">
              <a:rPr lang="en-US" altLang="en-US"/>
              <a:pPr/>
              <a:t>5/23/2017</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2C24C2C4-9FE3-47C3-9544-18BD5BEBDD82}" type="slidenum">
              <a:rPr lang="en-US" altLang="en-US"/>
              <a:pPr/>
              <a:t>‹#›</a:t>
            </a:fld>
            <a:endParaRPr lang="en-US" altLang="en-US"/>
          </a:p>
        </p:txBody>
      </p:sp>
    </p:spTree>
    <p:extLst>
      <p:ext uri="{BB962C8B-B14F-4D97-AF65-F5344CB8AC3E}">
        <p14:creationId xmlns:p14="http://schemas.microsoft.com/office/powerpoint/2010/main" val="15412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D85A40E6-CEE7-4211-9C10-099F0CD6BADE}" type="datetime1">
              <a:rPr lang="en-US" altLang="en-US"/>
              <a:pPr/>
              <a:t>5/23/2017</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84968E2-6D1B-452F-9568-6B3284E0613E}" type="slidenum">
              <a:rPr lang="en-US" altLang="en-US"/>
              <a:pPr/>
              <a:t>‹#›</a:t>
            </a:fld>
            <a:endParaRPr lang="en-US" altLang="en-US"/>
          </a:p>
        </p:txBody>
      </p:sp>
    </p:spTree>
    <p:extLst>
      <p:ext uri="{BB962C8B-B14F-4D97-AF65-F5344CB8AC3E}">
        <p14:creationId xmlns:p14="http://schemas.microsoft.com/office/powerpoint/2010/main" val="2479133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CCB46828-E394-4B91-8670-143B8985BA36}" type="datetime1">
              <a:rPr lang="en-US" altLang="en-US"/>
              <a:pPr/>
              <a:t>5/23/2017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9E920951-15BF-40C7-BD09-1CC7D58030C0}" type="slidenum">
              <a:rPr lang="en-US" altLang="en-US"/>
              <a:pPr/>
              <a:t>‹#›</a:t>
            </a:fld>
            <a:endParaRPr lang="en-US" altLang="en-US"/>
          </a:p>
        </p:txBody>
      </p:sp>
    </p:spTree>
    <p:extLst>
      <p:ext uri="{BB962C8B-B14F-4D97-AF65-F5344CB8AC3E}">
        <p14:creationId xmlns:p14="http://schemas.microsoft.com/office/powerpoint/2010/main" val="2004181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3973F6D-DE8A-4FA6-A197-0638E4A02FAB}" type="datetime1">
              <a:rPr lang="en-US" altLang="en-US"/>
              <a:pPr/>
              <a:t>5/23/2017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28822B1-2117-4445-9CE7-BEB8ADD745F0}" type="slidenum">
              <a:rPr lang="en-US" altLang="en-US"/>
              <a:pPr/>
              <a:t>‹#›</a:t>
            </a:fld>
            <a:endParaRPr lang="en-US" altLang="en-US"/>
          </a:p>
        </p:txBody>
      </p:sp>
    </p:spTree>
    <p:extLst>
      <p:ext uri="{BB962C8B-B14F-4D97-AF65-F5344CB8AC3E}">
        <p14:creationId xmlns:p14="http://schemas.microsoft.com/office/powerpoint/2010/main" val="395800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49CD17A7-8EAC-4CA7-923C-91A2B3F5536C}" type="datetime1">
              <a:rPr lang="en-US" altLang="en-US"/>
              <a:pPr/>
              <a:t>5/23/2017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80F5CAEE-5185-4D3E-B1F7-3F2DEBAC13F9}" type="slidenum">
              <a:rPr lang="en-US" altLang="en-US"/>
              <a:pPr/>
              <a:t>‹#›</a:t>
            </a:fld>
            <a:endParaRPr lang="en-US" altLang="en-US"/>
          </a:p>
        </p:txBody>
      </p:sp>
    </p:spTree>
    <p:extLst>
      <p:ext uri="{BB962C8B-B14F-4D97-AF65-F5344CB8AC3E}">
        <p14:creationId xmlns:p14="http://schemas.microsoft.com/office/powerpoint/2010/main" val="841494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4D24C8C-B07A-41CE-9B8C-7584E3B51F79}" type="datetime1">
              <a:rPr lang="en-US" altLang="en-US"/>
              <a:pPr/>
              <a:t>5/23/2017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CCFC4D9C-A278-4F9C-90A1-C8FDF757303E}" type="slidenum">
              <a:rPr lang="en-US" altLang="en-US"/>
              <a:pPr/>
              <a:t>‹#›</a:t>
            </a:fld>
            <a:endParaRPr lang="en-US" altLang="en-US"/>
          </a:p>
        </p:txBody>
      </p:sp>
    </p:spTree>
    <p:extLst>
      <p:ext uri="{BB962C8B-B14F-4D97-AF65-F5344CB8AC3E}">
        <p14:creationId xmlns:p14="http://schemas.microsoft.com/office/powerpoint/2010/main" val="258309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17C3DCC3-3FD1-4794-8DD9-4E790722D22B}" type="datetime1">
              <a:rPr lang="en-US" altLang="en-US"/>
              <a:pPr/>
              <a:t>5/23/2017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E6420523-9440-4082-B499-923364F39B2F}" type="slidenum">
              <a:rPr lang="en-US" altLang="en-US"/>
              <a:pPr/>
              <a:t>‹#›</a:t>
            </a:fld>
            <a:endParaRPr lang="en-US" altLang="en-US"/>
          </a:p>
        </p:txBody>
      </p:sp>
    </p:spTree>
    <p:extLst>
      <p:ext uri="{BB962C8B-B14F-4D97-AF65-F5344CB8AC3E}">
        <p14:creationId xmlns:p14="http://schemas.microsoft.com/office/powerpoint/2010/main" val="3964491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FA6DB66-3514-49B7-AE45-CCE04AA5402D}" type="datetime1">
              <a:rPr lang="en-US" altLang="en-US"/>
              <a:pPr/>
              <a:t>5/23/2017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2358FB56-94F9-4F1C-B00A-BD4F2A57696B}" type="slidenum">
              <a:rPr lang="en-US" altLang="en-US"/>
              <a:pPr/>
              <a:t>‹#›</a:t>
            </a:fld>
            <a:endParaRPr lang="en-US" altLang="en-US"/>
          </a:p>
        </p:txBody>
      </p:sp>
    </p:spTree>
    <p:extLst>
      <p:ext uri="{BB962C8B-B14F-4D97-AF65-F5344CB8AC3E}">
        <p14:creationId xmlns:p14="http://schemas.microsoft.com/office/powerpoint/2010/main" val="2988931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F17924EE-F196-43D3-B34D-66197DCFD709}" type="datetime1">
              <a:rPr lang="en-US" altLang="en-US"/>
              <a:pPr/>
              <a:t>5/23/2017</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45B9A7A-7A72-4DEC-80F4-50DBF5764CD4}" type="slidenum">
              <a:rPr lang="en-US" altLang="en-US"/>
              <a:pPr/>
              <a:t>‹#›</a:t>
            </a:fld>
            <a:endParaRPr lang="en-US" altLang="en-US"/>
          </a:p>
        </p:txBody>
      </p:sp>
    </p:spTree>
    <p:extLst>
      <p:ext uri="{BB962C8B-B14F-4D97-AF65-F5344CB8AC3E}">
        <p14:creationId xmlns:p14="http://schemas.microsoft.com/office/powerpoint/2010/main" val="2527456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D377FD10-B9FC-4B82-8AF2-E585DF0F3643}" type="datetime1">
              <a:rPr lang="en-US" altLang="en-US"/>
              <a:pPr/>
              <a:t>5/23/2017</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243F0A98-625E-4952-AED0-F6F9F78C6447}" type="slidenum">
              <a:rPr lang="en-US" altLang="en-US"/>
              <a:pPr/>
              <a:t>‹#›</a:t>
            </a:fld>
            <a:endParaRPr lang="en-US" altLang="en-US"/>
          </a:p>
        </p:txBody>
      </p:sp>
    </p:spTree>
    <p:extLst>
      <p:ext uri="{BB962C8B-B14F-4D97-AF65-F5344CB8AC3E}">
        <p14:creationId xmlns:p14="http://schemas.microsoft.com/office/powerpoint/2010/main" val="216708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F2BC5316-F25E-47FB-AC4E-2AFF66BF8194}" type="datetime1">
              <a:rPr lang="en-US" altLang="en-US"/>
              <a:pPr/>
              <a:t>5/23/2017</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A2DE618D-2E49-4981-9F32-539BE356CB6A}" type="slidenum">
              <a:rPr lang="en-US" altLang="en-US"/>
              <a:pPr/>
              <a:t>‹#›</a:t>
            </a:fld>
            <a:endParaRPr lang="en-US" altLang="en-US"/>
          </a:p>
        </p:txBody>
      </p:sp>
    </p:spTree>
    <p:extLst>
      <p:ext uri="{BB962C8B-B14F-4D97-AF65-F5344CB8AC3E}">
        <p14:creationId xmlns:p14="http://schemas.microsoft.com/office/powerpoint/2010/main" val="2728157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defTabSz="914400"/>
            <a:fld id="{50A5F698-AD5D-4289-8639-E8DA6105E27F}" type="datetime1">
              <a:rPr lang="en-US" altLang="en-US" smtClean="0">
                <a:latin typeface="Calibri" pitchFamily="-101" charset="0"/>
                <a:cs typeface="Arial" charset="0"/>
              </a:rPr>
              <a:pPr defTabSz="914400"/>
              <a:t>5/23/2017</a:t>
            </a:fld>
            <a:endParaRPr lang="en-US" altLang="en-US" smtClean="0">
              <a:latin typeface="Calibri" pitchFamily="-101"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defTabSz="91440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defTabSz="914400"/>
            <a:fld id="{10F90AA7-D75E-459B-AA42-59378AB68004}" type="slidenum">
              <a:rPr lang="en-US" altLang="en-US" smtClean="0">
                <a:latin typeface="Calibri" pitchFamily="-101" charset="0"/>
                <a:cs typeface="Arial" charset="0"/>
              </a:rPr>
              <a:pPr defTabSz="914400"/>
              <a:t>‹#›</a:t>
            </a:fld>
            <a:endParaRPr lang="en-US" altLang="en-US" smtClean="0">
              <a:latin typeface="Calibri" pitchFamily="-101" charset="0"/>
              <a:cs typeface="Arial" charset="0"/>
            </a:endParaRPr>
          </a:p>
        </p:txBody>
      </p:sp>
    </p:spTree>
    <p:extLst>
      <p:ext uri="{BB962C8B-B14F-4D97-AF65-F5344CB8AC3E}">
        <p14:creationId xmlns:p14="http://schemas.microsoft.com/office/powerpoint/2010/main" val="1191951997"/>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pitchFamily="-101" charset="-128"/>
          <a:cs typeface="ＭＳ Ｐゴシック" pitchFamily="-101"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101" charset="-128"/>
          <a:cs typeface="ＭＳ Ｐゴシック" pitchFamily="-101"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1" charset="-128"/>
          <a:cs typeface="ＭＳ Ｐゴシック" pitchFamily="-101"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1"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1"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1"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hiamass.gov/assets/docs/p/case-mix/Payer-Source-Codes-2007-2017.xlsx" TargetMode="External"/><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ved=0ahUKEwjrvvvIq4TUAhXo8YMKHWzqDqkQjRwIBw&amp;url=http://www.3m.com/3M/en_US/company-us/all-3m-products/~/3M-APR-DRG-Software?N%3D5002385%2B3293081278%26rt%3Drud&amp;psig=AFQjCNGQl93SZVQuCM1eFOMsowYmlsvUFg&amp;ust=1495571313828892" TargetMode="Externa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www.chiamass.gov/case-mix-application-documents/"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c="http://schemas.openxmlformats.org/markup-compatibility/2006" xmlns:mv="urn:schemas-microsoft-com:mac:vml" xmlns="" xmlns:ma14="http://schemas.microsoft.com/office/mac/drawingml/2011/main"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May 23,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tx2"/>
            </a:solidFill>
          </a:ln>
        </p:spPr>
        <p:txBody>
          <a:bodyPr/>
          <a:lstStyle/>
          <a:p>
            <a:r>
              <a:rPr lang="en-US" dirty="0" smtClean="0">
                <a:latin typeface="Arial" panose="020B0604020202020204" pitchFamily="34" charset="0"/>
                <a:cs typeface="Arial" panose="020B0604020202020204" pitchFamily="34" charset="0"/>
              </a:rPr>
              <a:t>QUESTIONS SUBMITTED BY USERS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10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367"/>
            <a:ext cx="7384730" cy="1325563"/>
          </a:xfrm>
        </p:spPr>
        <p:txBody>
          <a:bodyPr>
            <a:noAutofit/>
          </a:bodyPr>
          <a:lstStyle/>
          <a:p>
            <a:pPr algn="ctr"/>
            <a:r>
              <a:rPr lang="en-US" sz="2400" b="1" u="sng" dirty="0"/>
              <a:t>Question</a:t>
            </a:r>
            <a:r>
              <a:rPr lang="en-US" sz="2400" b="1" dirty="0"/>
              <a:t>: What is the </a:t>
            </a:r>
            <a:r>
              <a:rPr lang="en-US" sz="2400" b="1" dirty="0" smtClean="0"/>
              <a:t>difference </a:t>
            </a:r>
            <a:r>
              <a:rPr lang="en-US" sz="2400" b="1" dirty="0"/>
              <a:t>between </a:t>
            </a:r>
            <a:r>
              <a:rPr lang="en-US" sz="2400" b="1" dirty="0" smtClean="0"/>
              <a:t>the Primary and Secondary </a:t>
            </a:r>
            <a:r>
              <a:rPr lang="en-US" sz="2400" b="1" u="sng" dirty="0"/>
              <a:t>Payer </a:t>
            </a:r>
            <a:r>
              <a:rPr lang="en-US" sz="2400" b="1" u="sng" dirty="0" smtClean="0"/>
              <a:t>Type</a:t>
            </a:r>
            <a:r>
              <a:rPr lang="en-US" sz="2400" b="1" dirty="0" smtClean="0"/>
              <a:t> </a:t>
            </a:r>
            <a:r>
              <a:rPr lang="en-US" sz="2400" b="1" dirty="0" smtClean="0"/>
              <a:t>and </a:t>
            </a:r>
            <a:r>
              <a:rPr lang="en-US" sz="2400" b="1" u="sng" dirty="0"/>
              <a:t>Payer Source </a:t>
            </a:r>
            <a:r>
              <a:rPr lang="en-US" sz="2400" b="1" dirty="0"/>
              <a:t>fields in the </a:t>
            </a:r>
            <a:r>
              <a:rPr lang="en-US" sz="2400" b="1" dirty="0" smtClean="0"/>
              <a:t>Case </a:t>
            </a:r>
            <a:r>
              <a:rPr lang="en-US" sz="2400" b="1" dirty="0"/>
              <a:t>M</a:t>
            </a:r>
            <a:r>
              <a:rPr lang="en-US" sz="2400" b="1" dirty="0" smtClean="0"/>
              <a:t>ix </a:t>
            </a:r>
            <a:r>
              <a:rPr lang="en-US" sz="2400" b="1" dirty="0"/>
              <a:t>data and where do I find the look-up values?</a:t>
            </a:r>
          </a:p>
        </p:txBody>
      </p:sp>
      <p:sp>
        <p:nvSpPr>
          <p:cNvPr id="4" name="AutoShape 2" descr="http://qtxasset.com/2016-09/GettyImages-515313856.jpg?pz3x0yDo.IqJarEG4tiH5BWZ7xTtrAl0"/>
          <p:cNvSpPr>
            <a:spLocks noChangeAspect="1" noChangeArrowheads="1"/>
          </p:cNvSpPr>
          <p:nvPr/>
        </p:nvSpPr>
        <p:spPr bwMode="auto">
          <a:xfrm>
            <a:off x="4457700" y="3276600"/>
            <a:ext cx="2286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5" name="AutoShape 4" descr="Image result for health insurance payers"/>
          <p:cNvSpPr>
            <a:spLocks noChangeAspect="1" noChangeArrowheads="1"/>
          </p:cNvSpPr>
          <p:nvPr/>
        </p:nvSpPr>
        <p:spPr bwMode="auto">
          <a:xfrm>
            <a:off x="4572000" y="3429000"/>
            <a:ext cx="2286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707177748"/>
              </p:ext>
            </p:extLst>
          </p:nvPr>
        </p:nvGraphicFramePr>
        <p:xfrm>
          <a:off x="195935" y="2153217"/>
          <a:ext cx="4343400" cy="4486656"/>
        </p:xfrm>
        <a:graphic>
          <a:graphicData uri="http://schemas.openxmlformats.org/drawingml/2006/table">
            <a:tbl>
              <a:tblPr firstRow="1" firstCol="1" bandRow="1">
                <a:tableStyleId>{5C22544A-7EE6-4342-B048-85BDC9FD1C3A}</a:tableStyleId>
              </a:tblPr>
              <a:tblGrid>
                <a:gridCol w="609600"/>
                <a:gridCol w="3733800"/>
              </a:tblGrid>
              <a:tr h="190500">
                <a:tc>
                  <a:txBody>
                    <a:bodyPr/>
                    <a:lstStyle/>
                    <a:p>
                      <a:pPr marL="0" marR="0" algn="ctr">
                        <a:lnSpc>
                          <a:spcPct val="115000"/>
                        </a:lnSpc>
                        <a:spcBef>
                          <a:spcPts val="0"/>
                        </a:spcBef>
                        <a:spcAft>
                          <a:spcPts val="0"/>
                        </a:spcAft>
                      </a:pPr>
                      <a:r>
                        <a:rPr lang="en-US" sz="1400" dirty="0">
                          <a:effectLst/>
                        </a:rPr>
                        <a:t>Code</a:t>
                      </a:r>
                      <a:endParaRPr lang="en-US" sz="1400" dirty="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400" dirty="0">
                          <a:effectLst/>
                        </a:rPr>
                        <a:t>Payer </a:t>
                      </a:r>
                      <a:r>
                        <a:rPr lang="en-US" sz="1400" dirty="0" smtClean="0">
                          <a:effectLst/>
                        </a:rPr>
                        <a:t>Type Definition</a:t>
                      </a:r>
                      <a:endParaRPr lang="en-US" sz="14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Self Pay</a:t>
                      </a:r>
                      <a:endParaRPr lang="en-US" sz="11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Worker's Compensation</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3</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Medicare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Medicare Managed Care</a:t>
                      </a:r>
                      <a:endParaRPr lang="en-US" sz="11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4</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B</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Medicaid Managed Care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Other Government Payment</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Blue Cross</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C</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Blue Cross Managed Care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D</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Commercial Managed Care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8</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HMO</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9</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Free Care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Other Non-Managed Care Plans</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E</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PPO and Other Managed Care Plans Not Elsewhere Classified</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H</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Health Safety Net</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J</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Point-of-Service Plan</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K</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Exclusive Provider Organization</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T</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Auto Insurance</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N</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None (Valid only for Secondary Payer)</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Q</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Commonwealth Care/ConnectorCare Plans</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Z</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Dental Plans</a:t>
                      </a:r>
                      <a:endParaRPr lang="en-US" sz="1100" dirty="0">
                        <a:effectLst/>
                        <a:latin typeface="Calibri"/>
                        <a:ea typeface="Calibri"/>
                        <a:cs typeface="Times New Roman"/>
                      </a:endParaRPr>
                    </a:p>
                  </a:txBody>
                  <a:tcPr marL="68580" marR="68580" marT="0" marB="0" anchor="b"/>
                </a:tc>
              </a:tr>
            </a:tbl>
          </a:graphicData>
        </a:graphic>
      </p:graphicFrame>
      <p:grpSp>
        <p:nvGrpSpPr>
          <p:cNvPr id="11" name="Group 10"/>
          <p:cNvGrpSpPr/>
          <p:nvPr/>
        </p:nvGrpSpPr>
        <p:grpSpPr>
          <a:xfrm>
            <a:off x="0" y="149411"/>
            <a:ext cx="9164296" cy="5711191"/>
            <a:chOff x="0" y="149411"/>
            <a:chExt cx="9164296" cy="5711191"/>
          </a:xfrm>
        </p:grpSpPr>
        <p:pic>
          <p:nvPicPr>
            <p:cNvPr id="7" name="Picture 6" descr="A picture containing thing&#10;&#10;Description generated with high confide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2849" y="149411"/>
              <a:ext cx="1363858" cy="988143"/>
            </a:xfrm>
            <a:prstGeom prst="rect">
              <a:avLst/>
            </a:prstGeom>
          </p:spPr>
        </p:pic>
        <p:grpSp>
          <p:nvGrpSpPr>
            <p:cNvPr id="10" name="Group 9"/>
            <p:cNvGrpSpPr/>
            <p:nvPr/>
          </p:nvGrpSpPr>
          <p:grpSpPr>
            <a:xfrm>
              <a:off x="0" y="1137554"/>
              <a:ext cx="9164296" cy="4723048"/>
              <a:chOff x="0" y="1137554"/>
              <a:chExt cx="9164296" cy="4723048"/>
            </a:xfrm>
          </p:grpSpPr>
          <p:sp>
            <p:nvSpPr>
              <p:cNvPr id="8" name="TextBox 7"/>
              <p:cNvSpPr txBox="1"/>
              <p:nvPr/>
            </p:nvSpPr>
            <p:spPr>
              <a:xfrm>
                <a:off x="0" y="1137554"/>
                <a:ext cx="9144000" cy="707886"/>
              </a:xfrm>
              <a:prstGeom prst="rect">
                <a:avLst/>
              </a:prstGeom>
              <a:noFill/>
            </p:spPr>
            <p:txBody>
              <a:bodyPr wrap="square" rtlCol="0">
                <a:spAutoFit/>
              </a:bodyPr>
              <a:lstStyle/>
              <a:p>
                <a:r>
                  <a:rPr lang="en-US" sz="2000" b="1" u="sng" dirty="0">
                    <a:solidFill>
                      <a:prstClr val="black"/>
                    </a:solidFill>
                  </a:rPr>
                  <a:t>Answer</a:t>
                </a:r>
                <a:r>
                  <a:rPr lang="en-US" sz="2000" dirty="0">
                    <a:solidFill>
                      <a:prstClr val="black"/>
                    </a:solidFill>
                  </a:rPr>
                  <a:t>: This is one of most common questions CHIA receives from first time users of the case mix </a:t>
                </a:r>
                <a:r>
                  <a:rPr lang="en-US" sz="2000" dirty="0" smtClean="0">
                    <a:solidFill>
                      <a:prstClr val="black"/>
                    </a:solidFill>
                  </a:rPr>
                  <a:t>data. </a:t>
                </a:r>
                <a:r>
                  <a:rPr lang="en-US" sz="2000" b="1" dirty="0" smtClean="0">
                    <a:solidFill>
                      <a:prstClr val="black"/>
                    </a:solidFill>
                  </a:rPr>
                  <a:t>Payer Types </a:t>
                </a:r>
                <a:r>
                  <a:rPr lang="en-US" sz="2000" dirty="0" smtClean="0">
                    <a:solidFill>
                      <a:prstClr val="black"/>
                    </a:solidFill>
                  </a:rPr>
                  <a:t>are 22 categories used to classify the delivery coverage</a:t>
                </a:r>
              </a:p>
            </p:txBody>
          </p:sp>
          <p:sp>
            <p:nvSpPr>
              <p:cNvPr id="9" name="TextBox 8"/>
              <p:cNvSpPr txBox="1"/>
              <p:nvPr/>
            </p:nvSpPr>
            <p:spPr>
              <a:xfrm>
                <a:off x="4679272" y="1767174"/>
                <a:ext cx="4485024" cy="4093428"/>
              </a:xfrm>
              <a:prstGeom prst="rect">
                <a:avLst/>
              </a:prstGeom>
              <a:noFill/>
            </p:spPr>
            <p:txBody>
              <a:bodyPr wrap="square" rtlCol="0">
                <a:spAutoFit/>
              </a:bodyPr>
              <a:lstStyle/>
              <a:p>
                <a:r>
                  <a:rPr lang="en-US" sz="2000" dirty="0">
                    <a:solidFill>
                      <a:prstClr val="black"/>
                    </a:solidFill>
                  </a:rPr>
                  <a:t>p</a:t>
                </a:r>
                <a:r>
                  <a:rPr lang="en-US" sz="2000" dirty="0" smtClean="0">
                    <a:solidFill>
                      <a:prstClr val="black"/>
                    </a:solidFill>
                  </a:rPr>
                  <a:t>lan for health care payers in Massachusetts (</a:t>
                </a:r>
                <a:r>
                  <a:rPr lang="en-US" sz="2000" b="1" dirty="0" smtClean="0">
                    <a:solidFill>
                      <a:prstClr val="black"/>
                    </a:solidFill>
                  </a:rPr>
                  <a:t>see Table 1</a:t>
                </a:r>
                <a:r>
                  <a:rPr lang="en-US" sz="2000" dirty="0" smtClean="0">
                    <a:solidFill>
                      <a:prstClr val="black"/>
                    </a:solidFill>
                  </a:rPr>
                  <a:t>). </a:t>
                </a:r>
              </a:p>
              <a:p>
                <a:endParaRPr lang="en-US" sz="2000" dirty="0">
                  <a:solidFill>
                    <a:prstClr val="black"/>
                  </a:solidFill>
                </a:endParaRPr>
              </a:p>
              <a:p>
                <a:r>
                  <a:rPr lang="en-US" sz="2000" dirty="0" smtClean="0">
                    <a:solidFill>
                      <a:prstClr val="black"/>
                    </a:solidFill>
                  </a:rPr>
                  <a:t>In the case mix data, the Primary Payer Type and Secondary Payer Type must be compatible with Primary Payer Source and Secondary </a:t>
                </a:r>
                <a:r>
                  <a:rPr lang="en-US" sz="2000" dirty="0">
                    <a:solidFill>
                      <a:prstClr val="black"/>
                    </a:solidFill>
                  </a:rPr>
                  <a:t>Payer Source. </a:t>
                </a:r>
                <a:endParaRPr lang="en-US" sz="2000" dirty="0" smtClean="0">
                  <a:solidFill>
                    <a:prstClr val="black"/>
                  </a:solidFill>
                </a:endParaRPr>
              </a:p>
              <a:p>
                <a:endParaRPr lang="en-US" sz="2000" dirty="0">
                  <a:solidFill>
                    <a:prstClr val="black"/>
                  </a:solidFill>
                </a:endParaRPr>
              </a:p>
              <a:p>
                <a:r>
                  <a:rPr lang="en-US" sz="2000" dirty="0" smtClean="0">
                    <a:solidFill>
                      <a:prstClr val="black"/>
                    </a:solidFill>
                  </a:rPr>
                  <a:t>If </a:t>
                </a:r>
                <a:r>
                  <a:rPr lang="en-US" sz="2000" dirty="0">
                    <a:solidFill>
                      <a:prstClr val="black"/>
                    </a:solidFill>
                  </a:rPr>
                  <a:t>Medicaid </a:t>
                </a:r>
                <a:r>
                  <a:rPr lang="en-US" sz="2000" dirty="0" smtClean="0">
                    <a:solidFill>
                      <a:prstClr val="black"/>
                    </a:solidFill>
                  </a:rPr>
                  <a:t>is </a:t>
                </a:r>
                <a:r>
                  <a:rPr lang="en-US" sz="2000" dirty="0">
                    <a:solidFill>
                      <a:prstClr val="black"/>
                    </a:solidFill>
                  </a:rPr>
                  <a:t>one of two payers</a:t>
                </a:r>
                <a:r>
                  <a:rPr lang="en-US" sz="2000" dirty="0" smtClean="0">
                    <a:solidFill>
                      <a:prstClr val="black"/>
                    </a:solidFill>
                  </a:rPr>
                  <a:t>, Medicaid will be </a:t>
                </a:r>
                <a:r>
                  <a:rPr lang="en-US" sz="2000" dirty="0">
                    <a:solidFill>
                      <a:prstClr val="black"/>
                    </a:solidFill>
                  </a:rPr>
                  <a:t>coded as </a:t>
                </a:r>
                <a:r>
                  <a:rPr lang="en-US" sz="2000" dirty="0" smtClean="0">
                    <a:solidFill>
                      <a:prstClr val="black"/>
                    </a:solidFill>
                  </a:rPr>
                  <a:t>the </a:t>
                </a:r>
                <a:endParaRPr lang="en-US" sz="2000" dirty="0">
                  <a:solidFill>
                    <a:prstClr val="black"/>
                  </a:solidFill>
                </a:endParaRPr>
              </a:p>
              <a:p>
                <a:r>
                  <a:rPr lang="en-US" sz="2000" dirty="0">
                    <a:solidFill>
                      <a:prstClr val="black"/>
                    </a:solidFill>
                  </a:rPr>
                  <a:t>secondary </a:t>
                </a:r>
                <a:r>
                  <a:rPr lang="en-US" sz="2000" dirty="0" smtClean="0">
                    <a:solidFill>
                      <a:prstClr val="black"/>
                    </a:solidFill>
                  </a:rPr>
                  <a:t>Payer Type </a:t>
                </a:r>
                <a:r>
                  <a:rPr lang="en-US" sz="2000" dirty="0">
                    <a:solidFill>
                      <a:prstClr val="black"/>
                    </a:solidFill>
                  </a:rPr>
                  <a:t>and </a:t>
                </a:r>
                <a:r>
                  <a:rPr lang="en-US" sz="2000" dirty="0" smtClean="0">
                    <a:solidFill>
                      <a:prstClr val="black"/>
                    </a:solidFill>
                  </a:rPr>
                  <a:t>secondary Payer Source </a:t>
                </a:r>
                <a:r>
                  <a:rPr lang="en-US" sz="2000" i="1" dirty="0" smtClean="0">
                    <a:solidFill>
                      <a:prstClr val="black"/>
                    </a:solidFill>
                  </a:rPr>
                  <a:t>unless </a:t>
                </a:r>
                <a:r>
                  <a:rPr lang="en-US" sz="2000" i="1" dirty="0">
                    <a:solidFill>
                      <a:prstClr val="black"/>
                    </a:solidFill>
                  </a:rPr>
                  <a:t>Free Care is the</a:t>
                </a:r>
              </a:p>
              <a:p>
                <a:r>
                  <a:rPr lang="en-US" sz="2000" i="1" dirty="0">
                    <a:solidFill>
                      <a:prstClr val="black"/>
                    </a:solidFill>
                  </a:rPr>
                  <a:t>secondary type and source </a:t>
                </a:r>
                <a:r>
                  <a:rPr lang="en-US" sz="2000" i="1" dirty="0" smtClean="0">
                    <a:solidFill>
                      <a:prstClr val="black"/>
                    </a:solidFill>
                  </a:rPr>
                  <a:t>of payment</a:t>
                </a:r>
                <a:r>
                  <a:rPr lang="en-US" sz="2000" i="1" dirty="0">
                    <a:solidFill>
                      <a:prstClr val="black"/>
                    </a:solidFill>
                  </a:rPr>
                  <a:t>.</a:t>
                </a:r>
              </a:p>
            </p:txBody>
          </p:sp>
        </p:grpSp>
      </p:grpSp>
      <p:sp>
        <p:nvSpPr>
          <p:cNvPr id="6" name="TextBox 5"/>
          <p:cNvSpPr txBox="1"/>
          <p:nvPr/>
        </p:nvSpPr>
        <p:spPr>
          <a:xfrm>
            <a:off x="150275" y="1836443"/>
            <a:ext cx="4528997" cy="338554"/>
          </a:xfrm>
          <a:prstGeom prst="rect">
            <a:avLst/>
          </a:prstGeom>
          <a:noFill/>
        </p:spPr>
        <p:txBody>
          <a:bodyPr wrap="none" rtlCol="0">
            <a:spAutoFit/>
          </a:bodyPr>
          <a:lstStyle/>
          <a:p>
            <a:r>
              <a:rPr lang="en-US" sz="1600" b="1" u="sng" dirty="0" smtClean="0">
                <a:solidFill>
                  <a:srgbClr val="FF0000"/>
                </a:solidFill>
              </a:rPr>
              <a:t>Table 1. Case Mix Payer Type Codes and Definitions</a:t>
            </a:r>
            <a:endParaRPr lang="en-US" sz="1600" b="1" u="sng" dirty="0">
              <a:solidFill>
                <a:srgbClr val="FF0000"/>
              </a:solidFill>
            </a:endParaRPr>
          </a:p>
        </p:txBody>
      </p:sp>
    </p:spTree>
    <p:extLst>
      <p:ext uri="{BB962C8B-B14F-4D97-AF65-F5344CB8AC3E}">
        <p14:creationId xmlns:p14="http://schemas.microsoft.com/office/powerpoint/2010/main" val="2998441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http://qtxasset.com/2016-09/GettyImages-515313856.jpg?pz3x0yDo.IqJarEG4tiH5BWZ7xTtrAl0"/>
          <p:cNvSpPr>
            <a:spLocks noChangeAspect="1" noChangeArrowheads="1"/>
          </p:cNvSpPr>
          <p:nvPr/>
        </p:nvSpPr>
        <p:spPr bwMode="auto">
          <a:xfrm>
            <a:off x="4457700" y="3276600"/>
            <a:ext cx="2286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5" name="AutoShape 4" descr="Image result for health insurance payers"/>
          <p:cNvSpPr>
            <a:spLocks noChangeAspect="1" noChangeArrowheads="1"/>
          </p:cNvSpPr>
          <p:nvPr/>
        </p:nvSpPr>
        <p:spPr bwMode="auto">
          <a:xfrm>
            <a:off x="4572000" y="3429000"/>
            <a:ext cx="2286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pic>
        <p:nvPicPr>
          <p:cNvPr id="7" name="Picture 6" descr="A picture containing thing&#10;&#10;Description generated with high confidenc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2112" y="119641"/>
            <a:ext cx="1594595" cy="1168348"/>
          </a:xfrm>
          <a:prstGeom prst="rect">
            <a:avLst/>
          </a:prstGeom>
        </p:spPr>
      </p:pic>
      <p:sp>
        <p:nvSpPr>
          <p:cNvPr id="8" name="TextBox 7"/>
          <p:cNvSpPr txBox="1"/>
          <p:nvPr/>
        </p:nvSpPr>
        <p:spPr>
          <a:xfrm>
            <a:off x="247829" y="0"/>
            <a:ext cx="8853442" cy="3477875"/>
          </a:xfrm>
          <a:prstGeom prst="rect">
            <a:avLst/>
          </a:prstGeom>
          <a:noFill/>
        </p:spPr>
        <p:txBody>
          <a:bodyPr wrap="square" rtlCol="0">
            <a:spAutoFit/>
          </a:bodyPr>
          <a:lstStyle/>
          <a:p>
            <a:r>
              <a:rPr lang="en-US" b="1" i="1" dirty="0" smtClean="0">
                <a:solidFill>
                  <a:prstClr val="black"/>
                </a:solidFill>
              </a:rPr>
              <a:t>Answer (continued)</a:t>
            </a:r>
            <a:r>
              <a:rPr lang="en-US" dirty="0" smtClean="0">
                <a:solidFill>
                  <a:prstClr val="black"/>
                </a:solidFill>
              </a:rPr>
              <a:t>: The </a:t>
            </a:r>
            <a:r>
              <a:rPr lang="en-US" b="1" dirty="0" smtClean="0">
                <a:solidFill>
                  <a:prstClr val="black"/>
                </a:solidFill>
              </a:rPr>
              <a:t>Payer Source </a:t>
            </a:r>
            <a:r>
              <a:rPr lang="en-US" dirty="0" smtClean="0">
                <a:solidFill>
                  <a:prstClr val="black"/>
                </a:solidFill>
              </a:rPr>
              <a:t>is name of the health plan or </a:t>
            </a:r>
          </a:p>
          <a:p>
            <a:r>
              <a:rPr lang="en-US" dirty="0" smtClean="0">
                <a:solidFill>
                  <a:prstClr val="black"/>
                </a:solidFill>
              </a:rPr>
              <a:t>program through which the patient (health plan policy holder)</a:t>
            </a:r>
          </a:p>
          <a:p>
            <a:r>
              <a:rPr lang="en-US" dirty="0" smtClean="0">
                <a:solidFill>
                  <a:prstClr val="black"/>
                </a:solidFill>
              </a:rPr>
              <a:t>reimburses the health care provider.  A look-up table of Payer Source</a:t>
            </a:r>
          </a:p>
          <a:p>
            <a:r>
              <a:rPr lang="en-US" dirty="0" smtClean="0">
                <a:solidFill>
                  <a:prstClr val="black"/>
                </a:solidFill>
              </a:rPr>
              <a:t>codes and associated health plan names is available on CHIA’s website at:</a:t>
            </a:r>
          </a:p>
          <a:p>
            <a:endParaRPr lang="en-US" dirty="0">
              <a:solidFill>
                <a:prstClr val="black"/>
              </a:solidFill>
            </a:endParaRPr>
          </a:p>
          <a:p>
            <a:pPr algn="ctr"/>
            <a:r>
              <a:rPr lang="en-US" dirty="0">
                <a:solidFill>
                  <a:srgbClr val="FF0000"/>
                </a:solidFill>
                <a:hlinkClick r:id="rId3"/>
              </a:rPr>
              <a:t>http://</a:t>
            </a:r>
            <a:r>
              <a:rPr lang="en-US" dirty="0" smtClean="0">
                <a:solidFill>
                  <a:srgbClr val="FF0000"/>
                </a:solidFill>
                <a:hlinkClick r:id="rId3"/>
              </a:rPr>
              <a:t>www.chiamass.gov/assets/docs/p/case-mix/Payer-Source-Codes-2007-2017.xlsx</a:t>
            </a:r>
            <a:endParaRPr lang="en-US" sz="800" dirty="0" smtClean="0">
              <a:solidFill>
                <a:srgbClr val="FF0000"/>
              </a:solidFill>
            </a:endParaRPr>
          </a:p>
          <a:p>
            <a:pPr algn="ctr"/>
            <a:endParaRPr lang="en-US" sz="800" dirty="0">
              <a:solidFill>
                <a:srgbClr val="FF0000"/>
              </a:solidFill>
            </a:endParaRPr>
          </a:p>
          <a:p>
            <a:r>
              <a:rPr lang="en-US" sz="1600" dirty="0">
                <a:solidFill>
                  <a:prstClr val="black"/>
                </a:solidFill>
              </a:rPr>
              <a:t>This </a:t>
            </a:r>
            <a:r>
              <a:rPr lang="en-US" sz="1600" dirty="0" smtClean="0">
                <a:solidFill>
                  <a:prstClr val="black"/>
                </a:solidFill>
              </a:rPr>
              <a:t>online table </a:t>
            </a:r>
            <a:r>
              <a:rPr lang="en-US" sz="1600" dirty="0">
                <a:solidFill>
                  <a:prstClr val="black"/>
                </a:solidFill>
              </a:rPr>
              <a:t>includes </a:t>
            </a:r>
            <a:r>
              <a:rPr lang="en-US" sz="1600" dirty="0" smtClean="0">
                <a:solidFill>
                  <a:prstClr val="black"/>
                </a:solidFill>
              </a:rPr>
              <a:t>347 </a:t>
            </a:r>
            <a:r>
              <a:rPr lang="en-US" sz="1600" dirty="0">
                <a:solidFill>
                  <a:prstClr val="black"/>
                </a:solidFill>
              </a:rPr>
              <a:t>codes and names </a:t>
            </a:r>
            <a:r>
              <a:rPr lang="en-US" sz="1600" dirty="0" smtClean="0">
                <a:solidFill>
                  <a:prstClr val="black"/>
                </a:solidFill>
              </a:rPr>
              <a:t>for </a:t>
            </a:r>
            <a:r>
              <a:rPr lang="en-US" sz="1600" dirty="0">
                <a:solidFill>
                  <a:prstClr val="black"/>
                </a:solidFill>
              </a:rPr>
              <a:t>health plans </a:t>
            </a:r>
            <a:r>
              <a:rPr lang="en-US" sz="1600" dirty="0" smtClean="0">
                <a:solidFill>
                  <a:prstClr val="black"/>
                </a:solidFill>
              </a:rPr>
              <a:t>used </a:t>
            </a:r>
            <a:r>
              <a:rPr lang="en-US" sz="1600" dirty="0">
                <a:solidFill>
                  <a:prstClr val="black"/>
                </a:solidFill>
              </a:rPr>
              <a:t>in case mix data from 2007 through present. </a:t>
            </a:r>
            <a:r>
              <a:rPr lang="en-US" sz="1600" dirty="0" smtClean="0">
                <a:solidFill>
                  <a:prstClr val="black"/>
                </a:solidFill>
              </a:rPr>
              <a:t> If </a:t>
            </a:r>
            <a:r>
              <a:rPr lang="en-US" sz="1600" dirty="0">
                <a:solidFill>
                  <a:prstClr val="black"/>
                </a:solidFill>
              </a:rPr>
              <a:t>Medicaid is one of two payers, Medicaid </a:t>
            </a:r>
            <a:r>
              <a:rPr lang="en-US" sz="1600" dirty="0" smtClean="0">
                <a:solidFill>
                  <a:prstClr val="black"/>
                </a:solidFill>
              </a:rPr>
              <a:t>is </a:t>
            </a:r>
            <a:r>
              <a:rPr lang="en-US" sz="1600" dirty="0">
                <a:solidFill>
                  <a:prstClr val="black"/>
                </a:solidFill>
              </a:rPr>
              <a:t>coded as the secondary source of payment unless Free Care is the source of payment</a:t>
            </a:r>
            <a:r>
              <a:rPr lang="en-US" sz="1600" dirty="0" smtClean="0">
                <a:solidFill>
                  <a:prstClr val="black"/>
                </a:solidFill>
              </a:rPr>
              <a:t>. There are also certain supplemental “fill-the-gap” plans that cover parts of medical expenses and are valid only as secondary source of payment (</a:t>
            </a:r>
            <a:r>
              <a:rPr lang="en-US" sz="1600" b="1" dirty="0" smtClean="0">
                <a:solidFill>
                  <a:prstClr val="black"/>
                </a:solidFill>
              </a:rPr>
              <a:t>See Table 2</a:t>
            </a:r>
            <a:r>
              <a:rPr lang="en-US" sz="1600" dirty="0" smtClean="0">
                <a:solidFill>
                  <a:prstClr val="black"/>
                </a:solidFill>
              </a:rPr>
              <a:t>). </a:t>
            </a:r>
          </a:p>
          <a:p>
            <a:endParaRPr lang="en-US" sz="2000" dirty="0">
              <a:solidFill>
                <a:prstClr val="black"/>
              </a:solidFill>
            </a:endParaRPr>
          </a:p>
          <a:p>
            <a:endParaRPr lang="en-US" sz="2000" dirty="0">
              <a:solidFill>
                <a:prstClr val="black"/>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1629857748"/>
              </p:ext>
            </p:extLst>
          </p:nvPr>
        </p:nvGraphicFramePr>
        <p:xfrm>
          <a:off x="282011" y="3276600"/>
          <a:ext cx="8633389" cy="3487674"/>
        </p:xfrm>
        <a:graphic>
          <a:graphicData uri="http://schemas.openxmlformats.org/drawingml/2006/table">
            <a:tbl>
              <a:tblPr firstRow="1" firstCol="1" bandRow="1">
                <a:tableStyleId>{5C22544A-7EE6-4342-B048-85BDC9FD1C3A}</a:tableStyleId>
              </a:tblPr>
              <a:tblGrid>
                <a:gridCol w="1358782"/>
                <a:gridCol w="3717420"/>
                <a:gridCol w="1660759"/>
                <a:gridCol w="1896428"/>
              </a:tblGrid>
              <a:tr h="191898">
                <a:tc>
                  <a:txBody>
                    <a:bodyPr/>
                    <a:lstStyle/>
                    <a:p>
                      <a:pPr marL="0" marR="0" algn="ctr">
                        <a:lnSpc>
                          <a:spcPct val="115000"/>
                        </a:lnSpc>
                        <a:spcBef>
                          <a:spcPts val="0"/>
                        </a:spcBef>
                        <a:spcAft>
                          <a:spcPts val="0"/>
                        </a:spcAft>
                      </a:pPr>
                      <a:r>
                        <a:rPr lang="en-US" sz="1200" dirty="0">
                          <a:effectLst/>
                        </a:rPr>
                        <a:t>Payer Source Code</a:t>
                      </a:r>
                      <a:endParaRPr lang="en-US" sz="1200" dirty="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200" dirty="0">
                          <a:effectLst/>
                        </a:rPr>
                        <a:t>Payer </a:t>
                      </a:r>
                      <a:r>
                        <a:rPr lang="en-US" sz="1200" dirty="0" smtClean="0">
                          <a:effectLst/>
                        </a:rPr>
                        <a:t> Source  Name</a:t>
                      </a:r>
                      <a:endParaRPr lang="en-US" sz="1200" dirty="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200" dirty="0">
                          <a:effectLst/>
                        </a:rPr>
                        <a:t>Payer </a:t>
                      </a:r>
                      <a:r>
                        <a:rPr lang="en-US" sz="1200" dirty="0" smtClean="0">
                          <a:effectLst/>
                        </a:rPr>
                        <a:t> Type  Code</a:t>
                      </a:r>
                      <a:endParaRPr lang="en-US" sz="1200" dirty="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200" dirty="0" smtClean="0">
                          <a:effectLst/>
                        </a:rPr>
                        <a:t>Payer  </a:t>
                      </a:r>
                      <a:r>
                        <a:rPr lang="en-US" sz="1200" dirty="0">
                          <a:effectLst/>
                        </a:rPr>
                        <a:t>Type </a:t>
                      </a:r>
                      <a:r>
                        <a:rPr lang="en-US" sz="1200" dirty="0" smtClean="0">
                          <a:effectLst/>
                        </a:rPr>
                        <a:t> Definition</a:t>
                      </a:r>
                      <a:endParaRPr lang="en-US" sz="1200" dirty="0">
                        <a:effectLst/>
                        <a:latin typeface="Calibri"/>
                        <a:ea typeface="Calibri"/>
                        <a:cs typeface="Times New Roman"/>
                      </a:endParaRPr>
                    </a:p>
                  </a:txBody>
                  <a:tcPr marL="68264" marR="68264" marT="0" marB="0" anchor="b"/>
                </a:tc>
              </a:tr>
              <a:tr h="191898">
                <a:tc>
                  <a:txBody>
                    <a:bodyPr/>
                    <a:lstStyle/>
                    <a:p>
                      <a:pPr marL="0" marR="0" algn="ctr">
                        <a:lnSpc>
                          <a:spcPct val="115000"/>
                        </a:lnSpc>
                        <a:spcBef>
                          <a:spcPts val="0"/>
                        </a:spcBef>
                        <a:spcAft>
                          <a:spcPts val="0"/>
                        </a:spcAft>
                      </a:pPr>
                      <a:r>
                        <a:rPr lang="en-US" sz="1100">
                          <a:effectLst/>
                        </a:rPr>
                        <a:t>127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dirty="0">
                          <a:effectLst/>
                        </a:rPr>
                        <a:t>Medicare HMO -Health New England Medicare Wrap</a:t>
                      </a:r>
                      <a:endParaRPr lang="en-US" sz="1100" dirty="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dirty="0">
                          <a:effectLst/>
                        </a:rPr>
                        <a:t>F</a:t>
                      </a:r>
                      <a:endParaRPr lang="en-US" sz="1100" dirty="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128</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HMO -HMO Blue for Seniors</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129</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HMO-Kaiser Medicare Plus Plan</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131</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HMO-Pilgrim Enhance 65</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133</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HMO -Tufts Medicare Supplement (TMS)</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136</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BCBS Medex</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6</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Blue Cross</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AARP/Medigap Supplement</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138</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Banker’s Life and Casualty Insurance</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139</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Bankers Multiple Line</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140</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Combined Insurance Company of America</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141</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Other Medigap (not listed elsewhere)</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200</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Hartford Life Insurance co.</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201</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Mutual of Omaha</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202</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New York Life Insurance Company</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7</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Commercial Insurance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210</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HMO-Pilgrim Preferred 65</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211</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Neighborhood Health Plan Senior Health Plus</a:t>
                      </a:r>
                      <a:endParaRPr lang="en-US" sz="110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a:effectLst/>
                        </a:rPr>
                        <a:t>F</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a:effectLst/>
                        </a:rPr>
                        <a:t>Medicare Managed Care</a:t>
                      </a:r>
                      <a:endParaRPr lang="en-US" sz="1100">
                        <a:effectLst/>
                        <a:latin typeface="Calibri"/>
                        <a:ea typeface="Calibri"/>
                        <a:cs typeface="Times New Roman"/>
                      </a:endParaRPr>
                    </a:p>
                  </a:txBody>
                  <a:tcPr marL="68264" marR="68264" marT="0" marB="0" anchor="ctr"/>
                </a:tc>
              </a:tr>
              <a:tr h="191898">
                <a:tc>
                  <a:txBody>
                    <a:bodyPr/>
                    <a:lstStyle/>
                    <a:p>
                      <a:pPr marL="0" marR="0" algn="ctr">
                        <a:lnSpc>
                          <a:spcPct val="115000"/>
                        </a:lnSpc>
                        <a:spcBef>
                          <a:spcPts val="0"/>
                        </a:spcBef>
                        <a:spcAft>
                          <a:spcPts val="0"/>
                        </a:spcAft>
                      </a:pPr>
                      <a:r>
                        <a:rPr lang="en-US" sz="1100">
                          <a:effectLst/>
                        </a:rPr>
                        <a:t>212</a:t>
                      </a:r>
                      <a:endParaRPr lang="en-US" sz="110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dirty="0">
                          <a:effectLst/>
                        </a:rPr>
                        <a:t>Medicare HMO - Healthsource CMHC Central Care Supplement</a:t>
                      </a:r>
                      <a:endParaRPr lang="en-US" sz="1100" dirty="0">
                        <a:effectLst/>
                        <a:latin typeface="Calibri"/>
                        <a:ea typeface="Calibri"/>
                        <a:cs typeface="Times New Roman"/>
                      </a:endParaRPr>
                    </a:p>
                  </a:txBody>
                  <a:tcPr marL="68264" marR="68264" marT="0" marB="0" anchor="b"/>
                </a:tc>
                <a:tc>
                  <a:txBody>
                    <a:bodyPr/>
                    <a:lstStyle/>
                    <a:p>
                      <a:pPr marL="0" marR="0" algn="ctr">
                        <a:lnSpc>
                          <a:spcPct val="115000"/>
                        </a:lnSpc>
                        <a:spcBef>
                          <a:spcPts val="0"/>
                        </a:spcBef>
                        <a:spcAft>
                          <a:spcPts val="0"/>
                        </a:spcAft>
                      </a:pPr>
                      <a:r>
                        <a:rPr lang="en-US" sz="1100" dirty="0">
                          <a:effectLst/>
                        </a:rPr>
                        <a:t>F</a:t>
                      </a:r>
                      <a:endParaRPr lang="en-US" sz="1100" dirty="0">
                        <a:effectLst/>
                        <a:latin typeface="Calibri"/>
                        <a:ea typeface="Calibri"/>
                        <a:cs typeface="Times New Roman"/>
                      </a:endParaRPr>
                    </a:p>
                  </a:txBody>
                  <a:tcPr marL="68264" marR="68264" marT="0" marB="0" anchor="b"/>
                </a:tc>
                <a:tc>
                  <a:txBody>
                    <a:bodyPr/>
                    <a:lstStyle/>
                    <a:p>
                      <a:pPr marL="0" marR="0">
                        <a:lnSpc>
                          <a:spcPct val="115000"/>
                        </a:lnSpc>
                        <a:spcBef>
                          <a:spcPts val="0"/>
                        </a:spcBef>
                        <a:spcAft>
                          <a:spcPts val="0"/>
                        </a:spcAft>
                      </a:pPr>
                      <a:r>
                        <a:rPr lang="en-US" sz="1100" dirty="0">
                          <a:effectLst/>
                        </a:rPr>
                        <a:t>Medicare Managed Care</a:t>
                      </a:r>
                      <a:endParaRPr lang="en-US" sz="1100" dirty="0">
                        <a:effectLst/>
                        <a:latin typeface="Calibri"/>
                        <a:ea typeface="Calibri"/>
                        <a:cs typeface="Times New Roman"/>
                      </a:endParaRPr>
                    </a:p>
                  </a:txBody>
                  <a:tcPr marL="68264" marR="68264" marT="0" marB="0" anchor="ctr"/>
                </a:tc>
              </a:tr>
            </a:tbl>
          </a:graphicData>
        </a:graphic>
      </p:graphicFrame>
      <p:sp>
        <p:nvSpPr>
          <p:cNvPr id="12" name="TextBox 11"/>
          <p:cNvSpPr txBox="1"/>
          <p:nvPr/>
        </p:nvSpPr>
        <p:spPr>
          <a:xfrm>
            <a:off x="973116" y="2900420"/>
            <a:ext cx="7810408" cy="400110"/>
          </a:xfrm>
          <a:prstGeom prst="rect">
            <a:avLst/>
          </a:prstGeom>
          <a:noFill/>
        </p:spPr>
        <p:txBody>
          <a:bodyPr wrap="none" rtlCol="0">
            <a:spAutoFit/>
          </a:bodyPr>
          <a:lstStyle/>
          <a:p>
            <a:r>
              <a:rPr lang="en-US" sz="2000" b="1" u="sng" dirty="0" smtClean="0">
                <a:solidFill>
                  <a:srgbClr val="FF0000"/>
                </a:solidFill>
              </a:rPr>
              <a:t>Table 2. Supplemental Plans Valid Only as Secondary Source of Payment</a:t>
            </a:r>
            <a:endParaRPr lang="en-US" sz="2000" b="1" u="sng" dirty="0">
              <a:solidFill>
                <a:srgbClr val="FF0000"/>
              </a:solidFill>
            </a:endParaRPr>
          </a:p>
        </p:txBody>
      </p:sp>
    </p:spTree>
    <p:extLst>
      <p:ext uri="{BB962C8B-B14F-4D97-AF65-F5344CB8AC3E}">
        <p14:creationId xmlns:p14="http://schemas.microsoft.com/office/powerpoint/2010/main" val="1558101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4" name="Title 6"/>
          <p:cNvSpPr>
            <a:spLocks noGrp="1"/>
          </p:cNvSpPr>
          <p:nvPr>
            <p:ph type="ctrTitle"/>
          </p:nvPr>
        </p:nvSpPr>
        <p:spPr>
          <a:xfrm>
            <a:off x="0" y="370074"/>
            <a:ext cx="7708307" cy="487110"/>
          </a:xfrm>
        </p:spPr>
        <p:txBody>
          <a:bodyPr/>
          <a:lstStyle/>
          <a:p>
            <a:pPr eaLnBrk="1" hangingPunct="1"/>
            <a:r>
              <a:rPr lang="en-US" altLang="en-US" sz="2200" b="1" u="sng" dirty="0" smtClean="0"/>
              <a:t>Question</a:t>
            </a:r>
            <a:r>
              <a:rPr lang="en-US" altLang="en-US" sz="2200" b="1" dirty="0" smtClean="0"/>
              <a:t>: What new Diagnosis-Related Group (DRG) </a:t>
            </a:r>
            <a:r>
              <a:rPr lang="en-US" altLang="en-US" sz="2200" b="1" dirty="0"/>
              <a:t>v</a:t>
            </a:r>
            <a:r>
              <a:rPr lang="en-US" altLang="en-US" sz="2200" b="1" dirty="0" smtClean="0"/>
              <a:t>ersions will be available with FY2016 Inpatient Hospital Discharge Data</a:t>
            </a:r>
            <a:r>
              <a:rPr lang="en-US" altLang="en-US" sz="2200" b="1" dirty="0" smtClean="0">
                <a:solidFill>
                  <a:srgbClr val="0070C0"/>
                </a:solidFill>
              </a:rPr>
              <a:t>?</a:t>
            </a:r>
            <a:r>
              <a:rPr lang="en-US" altLang="en-US" sz="3600" b="1" dirty="0" smtClean="0">
                <a:solidFill>
                  <a:srgbClr val="0070C0"/>
                </a:solidFill>
              </a:rPr>
              <a:t/>
            </a:r>
            <a:br>
              <a:rPr lang="en-US" altLang="en-US" sz="3600" b="1" dirty="0" smtClean="0">
                <a:solidFill>
                  <a:srgbClr val="0070C0"/>
                </a:solidFill>
              </a:rPr>
            </a:br>
            <a:endParaRPr lang="en-US" altLang="en-US" sz="1800" i="1" dirty="0" smtClean="0">
              <a:solidFill>
                <a:srgbClr val="0070C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89554192"/>
              </p:ext>
            </p:extLst>
          </p:nvPr>
        </p:nvGraphicFramePr>
        <p:xfrm>
          <a:off x="200867" y="2214956"/>
          <a:ext cx="8597071" cy="1922804"/>
        </p:xfrm>
        <a:graphic>
          <a:graphicData uri="http://schemas.openxmlformats.org/drawingml/2006/table">
            <a:tbl>
              <a:tblPr>
                <a:tableStyleId>{22838BEF-8BB2-4498-84A7-C5851F593DF1}</a:tableStyleId>
              </a:tblPr>
              <a:tblGrid>
                <a:gridCol w="608580"/>
                <a:gridCol w="630030"/>
                <a:gridCol w="714901"/>
                <a:gridCol w="631773"/>
                <a:gridCol w="670665"/>
                <a:gridCol w="640935"/>
                <a:gridCol w="623843"/>
                <a:gridCol w="666572"/>
                <a:gridCol w="709301"/>
                <a:gridCol w="640934"/>
                <a:gridCol w="700756"/>
                <a:gridCol w="623843"/>
                <a:gridCol w="734938"/>
              </a:tblGrid>
              <a:tr h="414346">
                <a:tc>
                  <a:txBody>
                    <a:bodyPr/>
                    <a:lstStyle/>
                    <a:p>
                      <a:pPr algn="ctr" fontAlgn="b"/>
                      <a:r>
                        <a:rPr lang="en-US" sz="1000" b="1" u="none" strike="noStrike" dirty="0">
                          <a:effectLst/>
                        </a:rPr>
                        <a:t> </a:t>
                      </a:r>
                      <a:r>
                        <a:rPr lang="en-US" sz="1000" b="1" u="none" strike="noStrike" dirty="0" smtClean="0">
                          <a:effectLst/>
                        </a:rPr>
                        <a:t>HDD Fiscal </a:t>
                      </a:r>
                      <a:r>
                        <a:rPr lang="en-US" sz="1000" b="1" u="none" strike="noStrike" dirty="0">
                          <a:effectLst/>
                        </a:rPr>
                        <a:t>Year</a:t>
                      </a:r>
                      <a:endParaRPr lang="en-US" sz="1000" b="1" i="0" u="none" strike="noStrike" dirty="0">
                        <a:solidFill>
                          <a:srgbClr val="000000"/>
                        </a:solidFill>
                        <a:effectLst/>
                        <a:latin typeface="Calibri"/>
                      </a:endParaRPr>
                    </a:p>
                  </a:txBody>
                  <a:tcPr marL="5981" marR="5981" marT="5980" marB="0" anchor="b">
                    <a:solidFill>
                      <a:schemeClr val="bg2">
                        <a:lumMod val="90000"/>
                      </a:schemeClr>
                    </a:solidFill>
                  </a:tcPr>
                </a:tc>
                <a:tc>
                  <a:txBody>
                    <a:bodyPr/>
                    <a:lstStyle/>
                    <a:p>
                      <a:pPr algn="ctr" fontAlgn="b"/>
                      <a:r>
                        <a:rPr lang="en-US" sz="1000" b="1" u="none" strike="noStrike" dirty="0">
                          <a:effectLst/>
                        </a:rPr>
                        <a:t>APR-DRG Version 20</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APR-DRG Version 26.1</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APR-DRG Version 30</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i="0" u="none" strike="noStrike" dirty="0" smtClean="0">
                          <a:solidFill>
                            <a:srgbClr val="FF0000"/>
                          </a:solidFill>
                          <a:effectLst/>
                          <a:latin typeface="Calibri"/>
                        </a:rPr>
                        <a:t>APR-DRG Version 34</a:t>
                      </a:r>
                      <a:endParaRPr lang="en-US" sz="1000" b="1" i="0" u="none" strike="noStrike" dirty="0">
                        <a:solidFill>
                          <a:srgbClr val="FF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CMS-DRG Version 26</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CMS-DRG Version 27</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CMS-DRG Version 28</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CMS-DRG Version 29</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u="none" strike="noStrike" dirty="0">
                          <a:effectLst/>
                        </a:rPr>
                        <a:t>CMS-DRG Version 30</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i="0" u="none" strike="noStrike" dirty="0" smtClean="0">
                          <a:solidFill>
                            <a:srgbClr val="000000"/>
                          </a:solidFill>
                          <a:effectLst/>
                          <a:latin typeface="Calibri"/>
                        </a:rPr>
                        <a:t>CMS-DRG</a:t>
                      </a:r>
                      <a:r>
                        <a:rPr lang="en-US" sz="1000" b="1" i="0" u="none" strike="noStrike" baseline="0" dirty="0" smtClean="0">
                          <a:solidFill>
                            <a:srgbClr val="000000"/>
                          </a:solidFill>
                          <a:effectLst/>
                          <a:latin typeface="Calibri"/>
                        </a:rPr>
                        <a:t> Version 31</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i="0" u="none" strike="noStrike" dirty="0" smtClean="0">
                          <a:solidFill>
                            <a:srgbClr val="000000"/>
                          </a:solidFill>
                          <a:effectLst/>
                          <a:latin typeface="Calibri"/>
                        </a:rPr>
                        <a:t>CMS-DRG</a:t>
                      </a:r>
                      <a:r>
                        <a:rPr lang="en-US" sz="1000" b="1" i="0" u="none" strike="noStrike" baseline="0" dirty="0" smtClean="0">
                          <a:solidFill>
                            <a:srgbClr val="000000"/>
                          </a:solidFill>
                          <a:effectLst/>
                          <a:latin typeface="Calibri"/>
                        </a:rPr>
                        <a:t> Version 32</a:t>
                      </a:r>
                      <a:endParaRPr lang="en-US" sz="1000" b="1" i="0" u="none" strike="noStrike" dirty="0">
                        <a:solidFill>
                          <a:srgbClr val="000000"/>
                        </a:solidFill>
                        <a:effectLst/>
                        <a:latin typeface="Calibri"/>
                      </a:endParaRPr>
                    </a:p>
                  </a:txBody>
                  <a:tcPr marL="5981" marR="5981" marT="5980" marB="0" anchor="b">
                    <a:solidFill>
                      <a:schemeClr val="bg1">
                        <a:lumMod val="85000"/>
                      </a:schemeClr>
                    </a:solidFill>
                  </a:tcPr>
                </a:tc>
                <a:tc>
                  <a:txBody>
                    <a:bodyPr/>
                    <a:lstStyle/>
                    <a:p>
                      <a:pPr algn="ctr" fontAlgn="b"/>
                      <a:r>
                        <a:rPr lang="en-US" sz="1000" b="1" i="0" u="none" strike="noStrike" dirty="0" smtClean="0">
                          <a:solidFill>
                            <a:srgbClr val="FF0000"/>
                          </a:solidFill>
                          <a:effectLst/>
                          <a:latin typeface="Calibri"/>
                        </a:rPr>
                        <a:t>CMS-DRG</a:t>
                      </a:r>
                      <a:r>
                        <a:rPr lang="en-US" sz="1000" b="1" i="0" u="none" strike="noStrike" baseline="0" dirty="0" smtClean="0">
                          <a:solidFill>
                            <a:srgbClr val="FF0000"/>
                          </a:solidFill>
                          <a:effectLst/>
                          <a:latin typeface="Calibri"/>
                        </a:rPr>
                        <a:t> Version 33</a:t>
                      </a:r>
                      <a:endParaRPr lang="en-US" sz="1000" b="1" i="0" u="none" strike="noStrike" dirty="0">
                        <a:solidFill>
                          <a:srgbClr val="FF0000"/>
                        </a:solidFill>
                        <a:effectLst/>
                        <a:latin typeface="Calibri"/>
                      </a:endParaRPr>
                    </a:p>
                  </a:txBody>
                  <a:tcPr marL="5981" marR="5981" marT="5980" marB="0" anchor="b">
                    <a:solidFill>
                      <a:schemeClr val="bg1">
                        <a:lumMod val="85000"/>
                      </a:schemeClr>
                    </a:solidFill>
                  </a:tcPr>
                </a:tc>
              </a:tr>
              <a:tr h="194986">
                <a:tc>
                  <a:txBody>
                    <a:bodyPr/>
                    <a:lstStyle/>
                    <a:p>
                      <a:pPr algn="ctr" fontAlgn="b"/>
                      <a:r>
                        <a:rPr lang="en-US" sz="1100" b="1" i="0" u="none" strike="noStrike" dirty="0" smtClean="0">
                          <a:solidFill>
                            <a:schemeClr val="tx1"/>
                          </a:solidFill>
                          <a:effectLst/>
                          <a:latin typeface="Calibri"/>
                        </a:rPr>
                        <a:t>2016</a:t>
                      </a:r>
                      <a:endParaRPr lang="en-US" sz="1100" b="1" i="0" u="none" strike="noStrike" dirty="0">
                        <a:solidFill>
                          <a:schemeClr val="tx1"/>
                        </a:solidFill>
                        <a:effectLst/>
                        <a:latin typeface="Calibri"/>
                      </a:endParaRPr>
                    </a:p>
                  </a:txBody>
                  <a:tcPr marL="5981" marR="5981" marT="5980" marB="0" anchor="b">
                    <a:solidFill>
                      <a:schemeClr val="bg2">
                        <a:lumMod val="9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FF0000"/>
                          </a:solidFill>
                          <a:effectLst/>
                          <a:latin typeface="Calibri"/>
                        </a:rPr>
                        <a:t>X</a:t>
                      </a:r>
                      <a:endParaRPr lang="en-US" sz="1050" b="0" i="0" u="none" strike="noStrike" dirty="0">
                        <a:solidFill>
                          <a:srgbClr val="FF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FF0000"/>
                          </a:solidFill>
                          <a:effectLst/>
                          <a:latin typeface="Calibri"/>
                        </a:rPr>
                        <a:t>X</a:t>
                      </a:r>
                      <a:endParaRPr lang="en-US" sz="1050" b="0" i="0" u="none" strike="noStrike" dirty="0">
                        <a:solidFill>
                          <a:srgbClr val="FF0000"/>
                        </a:solidFill>
                        <a:effectLst/>
                        <a:latin typeface="Calibri"/>
                      </a:endParaRPr>
                    </a:p>
                  </a:txBody>
                  <a:tcPr marL="5981" marR="5981" marT="5980" marB="0" anchor="b">
                    <a:solidFill>
                      <a:schemeClr val="accent6">
                        <a:lumMod val="20000"/>
                        <a:lumOff val="80000"/>
                      </a:schemeClr>
                    </a:solidFill>
                  </a:tcPr>
                </a:tc>
              </a:tr>
              <a:tr h="165059">
                <a:tc>
                  <a:txBody>
                    <a:bodyPr/>
                    <a:lstStyle/>
                    <a:p>
                      <a:pPr algn="ctr" fontAlgn="b"/>
                      <a:r>
                        <a:rPr lang="en-US" sz="1100" b="1" i="0" u="none" strike="noStrike" dirty="0" smtClean="0">
                          <a:solidFill>
                            <a:schemeClr val="tx1"/>
                          </a:solidFill>
                          <a:effectLst/>
                          <a:latin typeface="Calibri"/>
                        </a:rPr>
                        <a:t>2015</a:t>
                      </a:r>
                      <a:endParaRPr lang="en-US" sz="1100" b="1" i="0" u="none" strike="noStrike" dirty="0">
                        <a:solidFill>
                          <a:schemeClr val="tx1"/>
                        </a:solidFill>
                        <a:effectLst/>
                        <a:latin typeface="Calibri"/>
                      </a:endParaRPr>
                    </a:p>
                  </a:txBody>
                  <a:tcPr marL="5981" marR="5981" marT="5980" marB="0" anchor="b">
                    <a:solidFill>
                      <a:schemeClr val="bg2">
                        <a:lumMod val="9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r h="165059">
                <a:tc>
                  <a:txBody>
                    <a:bodyPr/>
                    <a:lstStyle/>
                    <a:p>
                      <a:pPr algn="ctr" fontAlgn="b"/>
                      <a:r>
                        <a:rPr lang="en-US" sz="1100" b="1" i="0" u="none" strike="noStrike" dirty="0" smtClean="0">
                          <a:solidFill>
                            <a:schemeClr val="tx1"/>
                          </a:solidFill>
                          <a:effectLst/>
                          <a:latin typeface="Calibri"/>
                        </a:rPr>
                        <a:t>2014</a:t>
                      </a:r>
                      <a:endParaRPr lang="en-US" sz="1100" b="1" i="0" u="none" strike="noStrike" dirty="0">
                        <a:solidFill>
                          <a:schemeClr val="tx1"/>
                        </a:solidFill>
                        <a:effectLst/>
                        <a:latin typeface="Calibri"/>
                      </a:endParaRPr>
                    </a:p>
                  </a:txBody>
                  <a:tcPr marL="5981" marR="5981" marT="5980" marB="0" anchor="b">
                    <a:solidFill>
                      <a:schemeClr val="bg2">
                        <a:lumMod val="9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b="0" i="0" u="none" strike="noStrike" dirty="0" smtClean="0">
                          <a:solidFill>
                            <a:srgbClr val="000000"/>
                          </a:solidFill>
                          <a:effectLst/>
                          <a:latin typeface="Calibri"/>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r h="165059">
                <a:tc>
                  <a:txBody>
                    <a:bodyPr/>
                    <a:lstStyle/>
                    <a:p>
                      <a:pPr algn="ctr" fontAlgn="b"/>
                      <a:r>
                        <a:rPr lang="en-US" sz="1100" b="1" u="none" strike="noStrike" dirty="0">
                          <a:effectLst/>
                        </a:rPr>
                        <a:t>2013</a:t>
                      </a:r>
                      <a:endParaRPr lang="en-US" sz="1100" b="1" i="0" u="none" strike="noStrike" dirty="0">
                        <a:solidFill>
                          <a:srgbClr val="0070C0"/>
                        </a:solidFill>
                        <a:effectLst/>
                        <a:latin typeface="Calibri"/>
                      </a:endParaRPr>
                    </a:p>
                  </a:txBody>
                  <a:tcPr marL="5981" marR="5981" marT="5980" marB="0" anchor="b">
                    <a:solidFill>
                      <a:schemeClr val="bg2">
                        <a:lumMod val="9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r h="171025">
                <a:tc>
                  <a:txBody>
                    <a:bodyPr/>
                    <a:lstStyle/>
                    <a:p>
                      <a:pPr algn="ctr" fontAlgn="b"/>
                      <a:r>
                        <a:rPr lang="en-US" sz="1100" b="1" u="none" strike="noStrike" dirty="0">
                          <a:effectLst/>
                        </a:rPr>
                        <a:t>2012</a:t>
                      </a:r>
                      <a:endParaRPr lang="en-US" sz="1100" b="1" i="0" u="none" strike="noStrike" dirty="0">
                        <a:solidFill>
                          <a:srgbClr val="0070C0"/>
                        </a:solidFill>
                        <a:effectLst/>
                        <a:latin typeface="Calibri"/>
                      </a:endParaRPr>
                    </a:p>
                  </a:txBody>
                  <a:tcPr marL="5981" marR="5981" marT="5980" marB="0" anchor="b">
                    <a:solidFill>
                      <a:schemeClr val="bg2">
                        <a:lumMod val="9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r h="208794">
                <a:tc>
                  <a:txBody>
                    <a:bodyPr/>
                    <a:lstStyle/>
                    <a:p>
                      <a:pPr algn="ctr" fontAlgn="b"/>
                      <a:r>
                        <a:rPr lang="en-US" sz="1100" b="1" u="none" strike="noStrike" dirty="0">
                          <a:effectLst/>
                        </a:rPr>
                        <a:t>2011</a:t>
                      </a:r>
                      <a:endParaRPr lang="en-US" sz="1100" b="1" i="0" u="none" strike="noStrike" dirty="0">
                        <a:solidFill>
                          <a:srgbClr val="0070C0"/>
                        </a:solidFill>
                        <a:effectLst/>
                        <a:latin typeface="Calibri"/>
                      </a:endParaRPr>
                    </a:p>
                  </a:txBody>
                  <a:tcPr marL="5981" marR="5981" marT="5980" marB="0" anchor="b">
                    <a:solidFill>
                      <a:schemeClr val="bg2">
                        <a:lumMod val="9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 </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a:effectLst/>
                        </a:rPr>
                        <a:t>X</a:t>
                      </a:r>
                      <a:endParaRPr lang="en-US" sz="1050" b="0" i="0" u="none" strike="noStrike">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r h="205099">
                <a:tc>
                  <a:txBody>
                    <a:bodyPr/>
                    <a:lstStyle/>
                    <a:p>
                      <a:pPr marL="0" algn="ctr" defTabSz="914400" rtl="0" eaLnBrk="1" fontAlgn="b" latinLnBrk="0" hangingPunct="1"/>
                      <a:r>
                        <a:rPr lang="en-US" sz="1100" b="1" u="none" strike="noStrike" kern="1200" dirty="0">
                          <a:solidFill>
                            <a:schemeClr val="dk1"/>
                          </a:solidFill>
                          <a:effectLst/>
                          <a:latin typeface="+mn-lt"/>
                          <a:ea typeface="+mn-ea"/>
                          <a:cs typeface="+mn-cs"/>
                        </a:rPr>
                        <a:t>2010</a:t>
                      </a:r>
                    </a:p>
                  </a:txBody>
                  <a:tcPr marL="5981" marR="5981" marT="5980" marB="0" anchor="b">
                    <a:solidFill>
                      <a:schemeClr val="bg2">
                        <a:lumMod val="9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X</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X</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X</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endParaRPr lang="en-US" sz="1050" b="0" i="0" u="none" strike="noStrike" kern="1200" dirty="0">
                        <a:solidFill>
                          <a:srgbClr val="000000"/>
                        </a:solidFill>
                        <a:effectLst/>
                        <a:latin typeface="Calibri"/>
                        <a:ea typeface="+mn-ea"/>
                        <a:cs typeface="+mn-cs"/>
                      </a:endParaRP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 </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X</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 </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a:solidFill>
                            <a:srgbClr val="000000"/>
                          </a:solidFill>
                          <a:effectLst/>
                          <a:latin typeface="Calibri"/>
                          <a:ea typeface="+mn-ea"/>
                          <a:cs typeface="+mn-cs"/>
                        </a:rPr>
                        <a:t> </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r>
                        <a:rPr lang="en-US" sz="1050" b="0" i="0" u="none" strike="noStrike" kern="1200" dirty="0">
                          <a:solidFill>
                            <a:srgbClr val="000000"/>
                          </a:solidFill>
                          <a:effectLst/>
                          <a:latin typeface="Calibri"/>
                          <a:ea typeface="+mn-ea"/>
                          <a:cs typeface="+mn-cs"/>
                        </a:rPr>
                        <a:t> </a:t>
                      </a:r>
                    </a:p>
                  </a:txBody>
                  <a:tcPr marL="5981" marR="5981" marT="5980" marB="0" anchor="b">
                    <a:solidFill>
                      <a:schemeClr val="accent6">
                        <a:lumMod val="20000"/>
                        <a:lumOff val="80000"/>
                      </a:schemeClr>
                    </a:solidFill>
                  </a:tcPr>
                </a:tc>
                <a:tc>
                  <a:txBody>
                    <a:bodyPr/>
                    <a:lstStyle/>
                    <a:p>
                      <a:pPr marL="0" algn="ctr" defTabSz="914400" rtl="0" eaLnBrk="1" fontAlgn="b" latinLnBrk="0" hangingPunct="1"/>
                      <a:endParaRPr lang="en-US" sz="1050" b="0" i="0" u="none" strike="noStrike" kern="1200" dirty="0">
                        <a:solidFill>
                          <a:srgbClr val="000000"/>
                        </a:solidFill>
                        <a:effectLst/>
                        <a:latin typeface="Calibri"/>
                        <a:ea typeface="+mn-ea"/>
                        <a:cs typeface="+mn-cs"/>
                      </a:endParaRPr>
                    </a:p>
                  </a:txBody>
                  <a:tcPr marL="5981" marR="5981" marT="5980" marB="0" anchor="b">
                    <a:solidFill>
                      <a:schemeClr val="accent6">
                        <a:lumMod val="20000"/>
                        <a:lumOff val="80000"/>
                      </a:schemeClr>
                    </a:solidFill>
                  </a:tcPr>
                </a:tc>
                <a:tc>
                  <a:txBody>
                    <a:bodyPr/>
                    <a:lstStyle/>
                    <a:p>
                      <a:pPr marL="0" algn="ctr" defTabSz="914400" rtl="0" eaLnBrk="1" fontAlgn="b" latinLnBrk="0" hangingPunct="1"/>
                      <a:endParaRPr lang="en-US" sz="1050" b="0" i="0" u="none" strike="noStrike" kern="1200" dirty="0">
                        <a:solidFill>
                          <a:srgbClr val="000000"/>
                        </a:solidFill>
                        <a:effectLst/>
                        <a:latin typeface="Calibri"/>
                        <a:ea typeface="+mn-ea"/>
                        <a:cs typeface="+mn-cs"/>
                      </a:endParaRPr>
                    </a:p>
                  </a:txBody>
                  <a:tcPr marL="5981" marR="5981" marT="5980" marB="0" anchor="b">
                    <a:solidFill>
                      <a:schemeClr val="accent6">
                        <a:lumMod val="20000"/>
                        <a:lumOff val="80000"/>
                      </a:schemeClr>
                    </a:solidFill>
                  </a:tcPr>
                </a:tc>
                <a:tc>
                  <a:txBody>
                    <a:bodyPr/>
                    <a:lstStyle/>
                    <a:p>
                      <a:pPr marL="0" algn="ctr" defTabSz="914400" rtl="0" eaLnBrk="1" fontAlgn="b" latinLnBrk="0" hangingPunct="1"/>
                      <a:endParaRPr lang="en-US" sz="1050" b="0" i="0" u="none" strike="noStrike" kern="1200" dirty="0">
                        <a:solidFill>
                          <a:srgbClr val="000000"/>
                        </a:solidFill>
                        <a:effectLst/>
                        <a:latin typeface="Calibri"/>
                        <a:ea typeface="+mn-ea"/>
                        <a:cs typeface="+mn-cs"/>
                      </a:endParaRPr>
                    </a:p>
                  </a:txBody>
                  <a:tcPr marL="5981" marR="5981" marT="5980" marB="0" anchor="b">
                    <a:solidFill>
                      <a:schemeClr val="accent6">
                        <a:lumMod val="20000"/>
                        <a:lumOff val="80000"/>
                      </a:schemeClr>
                    </a:solidFill>
                  </a:tcPr>
                </a:tc>
              </a:tr>
              <a:tr h="205099">
                <a:tc>
                  <a:txBody>
                    <a:bodyPr/>
                    <a:lstStyle/>
                    <a:p>
                      <a:pPr algn="ctr" fontAlgn="b"/>
                      <a:r>
                        <a:rPr lang="en-US" sz="1100" b="1" u="none" strike="noStrike" dirty="0">
                          <a:effectLst/>
                        </a:rPr>
                        <a:t>2009</a:t>
                      </a:r>
                      <a:endParaRPr lang="en-US" sz="1100" b="1" i="0" u="none" strike="noStrike" dirty="0">
                        <a:solidFill>
                          <a:srgbClr val="0070C0"/>
                        </a:solidFill>
                        <a:effectLst/>
                        <a:latin typeface="Calibri"/>
                      </a:endParaRPr>
                    </a:p>
                  </a:txBody>
                  <a:tcPr marL="5981" marR="5981" marT="5980" marB="0" anchor="b">
                    <a:solidFill>
                      <a:schemeClr val="bg2">
                        <a:lumMod val="90000"/>
                      </a:schemeClr>
                    </a:solidFill>
                  </a:tcPr>
                </a:tc>
                <a:tc>
                  <a:txBody>
                    <a:bodyPr/>
                    <a:lstStyle/>
                    <a:p>
                      <a:pPr algn="ctr" fontAlgn="b"/>
                      <a:r>
                        <a:rPr lang="en-US" sz="1050" b="0" i="0" u="none" strike="noStrike" dirty="0" smtClean="0">
                          <a:solidFill>
                            <a:schemeClr val="dk1"/>
                          </a:solidFill>
                          <a:effectLst/>
                          <a:latin typeface="+mn-l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X</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r>
                        <a:rPr lang="en-US" sz="1050" u="none" strike="noStrike" dirty="0">
                          <a:effectLst/>
                        </a:rPr>
                        <a:t> </a:t>
                      </a:r>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c>
                  <a:txBody>
                    <a:bodyPr/>
                    <a:lstStyle/>
                    <a:p>
                      <a:pPr algn="ctr" fontAlgn="b"/>
                      <a:endParaRPr lang="en-US" sz="1050" b="0" i="0" u="none" strike="noStrike" dirty="0">
                        <a:solidFill>
                          <a:srgbClr val="000000"/>
                        </a:solidFill>
                        <a:effectLst/>
                        <a:latin typeface="Calibri"/>
                      </a:endParaRPr>
                    </a:p>
                  </a:txBody>
                  <a:tcPr marL="5981" marR="5981" marT="5980" marB="0" anchor="b">
                    <a:solidFill>
                      <a:schemeClr val="accent6">
                        <a:lumMod val="20000"/>
                        <a:lumOff val="80000"/>
                      </a:schemeClr>
                    </a:solidFill>
                  </a:tcPr>
                </a:tc>
              </a:tr>
            </a:tbl>
          </a:graphicData>
        </a:graphic>
      </p:graphicFrame>
      <p:pic>
        <p:nvPicPr>
          <p:cNvPr id="1026" name="Picture 2" descr="Image result for drgs and 3m">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8306" y="1"/>
            <a:ext cx="1351535" cy="128015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33231" y="1863975"/>
            <a:ext cx="8010013" cy="338554"/>
          </a:xfrm>
          <a:prstGeom prst="rect">
            <a:avLst/>
          </a:prstGeom>
          <a:noFill/>
        </p:spPr>
        <p:txBody>
          <a:bodyPr wrap="none" rtlCol="0">
            <a:spAutoFit/>
          </a:bodyPr>
          <a:lstStyle/>
          <a:p>
            <a:r>
              <a:rPr lang="en-US" sz="1600" b="1" u="sng" dirty="0" smtClean="0">
                <a:solidFill>
                  <a:srgbClr val="0070C0"/>
                </a:solidFill>
              </a:rPr>
              <a:t>Table 1. DRG Versions Available in FY2009 through FY2016 Inpatient Hospital Discharge Data</a:t>
            </a:r>
            <a:endParaRPr lang="en-US" sz="1600" b="1" u="sng" dirty="0">
              <a:solidFill>
                <a:srgbClr val="0070C0"/>
              </a:solidFill>
            </a:endParaRPr>
          </a:p>
        </p:txBody>
      </p:sp>
      <p:sp>
        <p:nvSpPr>
          <p:cNvPr id="2" name="TextBox 1"/>
          <p:cNvSpPr txBox="1"/>
          <p:nvPr/>
        </p:nvSpPr>
        <p:spPr>
          <a:xfrm>
            <a:off x="88306" y="865979"/>
            <a:ext cx="8167420" cy="923330"/>
          </a:xfrm>
          <a:prstGeom prst="rect">
            <a:avLst/>
          </a:prstGeom>
          <a:noFill/>
        </p:spPr>
        <p:txBody>
          <a:bodyPr wrap="square" rtlCol="0">
            <a:spAutoFit/>
          </a:bodyPr>
          <a:lstStyle/>
          <a:p>
            <a:r>
              <a:rPr lang="en-US" b="1" u="sng" dirty="0" smtClean="0">
                <a:solidFill>
                  <a:prstClr val="black"/>
                </a:solidFill>
              </a:rPr>
              <a:t>Answer</a:t>
            </a:r>
            <a:r>
              <a:rPr lang="en-US" b="1" dirty="0" smtClean="0">
                <a:solidFill>
                  <a:prstClr val="black"/>
                </a:solidFill>
              </a:rPr>
              <a:t>: </a:t>
            </a:r>
            <a:r>
              <a:rPr lang="en-US" dirty="0" smtClean="0">
                <a:solidFill>
                  <a:prstClr val="black"/>
                </a:solidFill>
              </a:rPr>
              <a:t>In addition to APR-DRG Version 20.0, </a:t>
            </a:r>
            <a:r>
              <a:rPr lang="en-US" dirty="0">
                <a:solidFill>
                  <a:prstClr val="black"/>
                </a:solidFill>
              </a:rPr>
              <a:t>APR-DRG Version </a:t>
            </a:r>
            <a:r>
              <a:rPr lang="en-US" dirty="0" smtClean="0">
                <a:solidFill>
                  <a:prstClr val="black"/>
                </a:solidFill>
              </a:rPr>
              <a:t>26.1, </a:t>
            </a:r>
            <a:r>
              <a:rPr lang="en-US" dirty="0">
                <a:solidFill>
                  <a:prstClr val="black"/>
                </a:solidFill>
              </a:rPr>
              <a:t>APR-DRG Version </a:t>
            </a:r>
            <a:r>
              <a:rPr lang="en-US" dirty="0" smtClean="0">
                <a:solidFill>
                  <a:prstClr val="black"/>
                </a:solidFill>
              </a:rPr>
              <a:t>30.0,  new DRGs included will be  </a:t>
            </a:r>
            <a:r>
              <a:rPr lang="en-US" b="1" dirty="0" smtClean="0">
                <a:solidFill>
                  <a:srgbClr val="FF0000"/>
                </a:solidFill>
              </a:rPr>
              <a:t>APR-DRG Version 34.0 </a:t>
            </a:r>
            <a:r>
              <a:rPr lang="en-US" dirty="0" smtClean="0">
                <a:solidFill>
                  <a:prstClr val="black"/>
                </a:solidFill>
              </a:rPr>
              <a:t>and  Version </a:t>
            </a:r>
            <a:r>
              <a:rPr lang="en-US" dirty="0">
                <a:solidFill>
                  <a:prstClr val="black"/>
                </a:solidFill>
              </a:rPr>
              <a:t>33.0 annual update to the CMS-DRG  </a:t>
            </a:r>
            <a:r>
              <a:rPr lang="en-US" dirty="0" smtClean="0">
                <a:solidFill>
                  <a:prstClr val="black"/>
                </a:solidFill>
              </a:rPr>
              <a:t>(</a:t>
            </a:r>
            <a:r>
              <a:rPr lang="en-US" b="1" dirty="0" smtClean="0">
                <a:solidFill>
                  <a:prstClr val="black"/>
                </a:solidFill>
              </a:rPr>
              <a:t>see Table 1 below</a:t>
            </a:r>
            <a:r>
              <a:rPr lang="en-US" dirty="0" smtClean="0">
                <a:solidFill>
                  <a:prstClr val="black"/>
                </a:solidFill>
              </a:rPr>
              <a:t>).</a:t>
            </a:r>
            <a:endParaRPr lang="en-US" dirty="0">
              <a:solidFill>
                <a:prstClr val="black"/>
              </a:solidFill>
            </a:endParaRPr>
          </a:p>
        </p:txBody>
      </p:sp>
      <p:sp>
        <p:nvSpPr>
          <p:cNvPr id="7" name="TextBox 6"/>
          <p:cNvSpPr txBox="1"/>
          <p:nvPr/>
        </p:nvSpPr>
        <p:spPr>
          <a:xfrm>
            <a:off x="88306" y="4130093"/>
            <a:ext cx="9238004" cy="646331"/>
          </a:xfrm>
          <a:prstGeom prst="rect">
            <a:avLst/>
          </a:prstGeom>
          <a:noFill/>
        </p:spPr>
        <p:txBody>
          <a:bodyPr wrap="square" rtlCol="0">
            <a:spAutoFit/>
          </a:bodyPr>
          <a:lstStyle/>
          <a:p>
            <a:r>
              <a:rPr lang="en-US" b="1" dirty="0" smtClean="0">
                <a:solidFill>
                  <a:srgbClr val="FF0000"/>
                </a:solidFill>
              </a:rPr>
              <a:t>APR-DRG Version 34.0 </a:t>
            </a:r>
            <a:r>
              <a:rPr lang="en-US" dirty="0" smtClean="0">
                <a:solidFill>
                  <a:prstClr val="black"/>
                </a:solidFill>
              </a:rPr>
              <a:t>contains all of the classifications available in previous APR-DRG versions with 7 new classification DRG classifications (</a:t>
            </a:r>
            <a:r>
              <a:rPr lang="en-US" b="1" dirty="0" smtClean="0">
                <a:solidFill>
                  <a:prstClr val="black"/>
                </a:solidFill>
              </a:rPr>
              <a:t>see Table 2 below</a:t>
            </a:r>
            <a:r>
              <a:rPr lang="en-US" dirty="0" smtClean="0">
                <a:solidFill>
                  <a:prstClr val="black"/>
                </a:solidFill>
              </a:rPr>
              <a:t>).</a:t>
            </a:r>
            <a:endParaRPr lang="en-US"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586119249"/>
              </p:ext>
            </p:extLst>
          </p:nvPr>
        </p:nvGraphicFramePr>
        <p:xfrm>
          <a:off x="2577209" y="5114976"/>
          <a:ext cx="3562334" cy="1611872"/>
        </p:xfrm>
        <a:graphic>
          <a:graphicData uri="http://schemas.openxmlformats.org/drawingml/2006/table">
            <a:tbl>
              <a:tblPr firstRow="1" firstCol="1" bandRow="1">
                <a:tableStyleId>{5C22544A-7EE6-4342-B048-85BDC9FD1C3A}</a:tableStyleId>
              </a:tblPr>
              <a:tblGrid>
                <a:gridCol w="650160"/>
                <a:gridCol w="2912174"/>
              </a:tblGrid>
              <a:tr h="201484">
                <a:tc>
                  <a:txBody>
                    <a:bodyPr/>
                    <a:lstStyle/>
                    <a:p>
                      <a:pPr marL="0" marR="0" algn="ctr">
                        <a:lnSpc>
                          <a:spcPct val="115000"/>
                        </a:lnSpc>
                        <a:spcBef>
                          <a:spcPts val="0"/>
                        </a:spcBef>
                        <a:spcAft>
                          <a:spcPts val="0"/>
                        </a:spcAft>
                      </a:pPr>
                      <a:r>
                        <a:rPr lang="en-US" sz="1100">
                          <a:effectLst/>
                        </a:rPr>
                        <a:t>DRG</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DRG Code Description</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181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Lower extremity arterial procedures</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182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Other peripheral vascular procedures</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322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Shoulder and elbow joint replacement</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469</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Acute Kidney Injury</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470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Chronic Kidney Disease</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695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Chemotherapy for acute leukemia</a:t>
                      </a:r>
                      <a:endParaRPr lang="en-US" sz="1100">
                        <a:effectLst/>
                        <a:latin typeface="Calibri"/>
                        <a:ea typeface="Calibri"/>
                        <a:cs typeface="Times New Roman"/>
                      </a:endParaRPr>
                    </a:p>
                  </a:txBody>
                  <a:tcPr marL="68580" marR="68580" marT="0" marB="0" anchor="b"/>
                </a:tc>
              </a:tr>
              <a:tr h="201484">
                <a:tc>
                  <a:txBody>
                    <a:bodyPr/>
                    <a:lstStyle/>
                    <a:p>
                      <a:pPr marL="0" marR="0" algn="ctr">
                        <a:lnSpc>
                          <a:spcPct val="115000"/>
                        </a:lnSpc>
                        <a:spcBef>
                          <a:spcPts val="0"/>
                        </a:spcBef>
                        <a:spcAft>
                          <a:spcPts val="0"/>
                        </a:spcAft>
                      </a:pPr>
                      <a:r>
                        <a:rPr lang="en-US" sz="1100">
                          <a:effectLst/>
                        </a:rPr>
                        <a:t>696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Other Chemotherapy</a:t>
                      </a:r>
                      <a:endParaRPr lang="en-US" sz="1100" dirty="0">
                        <a:effectLst/>
                        <a:latin typeface="Calibri"/>
                        <a:ea typeface="Calibri"/>
                        <a:cs typeface="Times New Roman"/>
                      </a:endParaRPr>
                    </a:p>
                  </a:txBody>
                  <a:tcPr marL="68580" marR="68580" marT="0" marB="0" anchor="b"/>
                </a:tc>
              </a:tr>
            </a:tbl>
          </a:graphicData>
        </a:graphic>
      </p:graphicFrame>
      <p:sp>
        <p:nvSpPr>
          <p:cNvPr id="9" name="TextBox 8"/>
          <p:cNvSpPr txBox="1"/>
          <p:nvPr/>
        </p:nvSpPr>
        <p:spPr>
          <a:xfrm>
            <a:off x="755448" y="4771841"/>
            <a:ext cx="7195303" cy="338554"/>
          </a:xfrm>
          <a:prstGeom prst="rect">
            <a:avLst/>
          </a:prstGeom>
          <a:noFill/>
        </p:spPr>
        <p:txBody>
          <a:bodyPr wrap="none" rtlCol="0">
            <a:spAutoFit/>
          </a:bodyPr>
          <a:lstStyle/>
          <a:p>
            <a:r>
              <a:rPr lang="en-US" sz="1600" b="1" u="sng" dirty="0" smtClean="0">
                <a:solidFill>
                  <a:srgbClr val="0070C0"/>
                </a:solidFill>
              </a:rPr>
              <a:t>Table 2. Seven New DRG Classification Codes added to 3M’s update to APR-DRG 34</a:t>
            </a:r>
            <a:endParaRPr lang="en-US" sz="1600" b="1" u="sng" dirty="0">
              <a:solidFill>
                <a:srgbClr val="0070C0"/>
              </a:solidFill>
            </a:endParaRPr>
          </a:p>
        </p:txBody>
      </p:sp>
    </p:spTree>
    <p:extLst>
      <p:ext uri="{BB962C8B-B14F-4D97-AF65-F5344CB8AC3E}">
        <p14:creationId xmlns:p14="http://schemas.microsoft.com/office/powerpoint/2010/main" val="3018251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306" y="212267"/>
            <a:ext cx="6384955" cy="1143000"/>
          </a:xfrm>
        </p:spPr>
        <p:txBody>
          <a:bodyPr/>
          <a:lstStyle/>
          <a:p>
            <a:r>
              <a:rPr lang="en-US" sz="3600" b="1" u="sng" dirty="0"/>
              <a:t>Question</a:t>
            </a:r>
            <a:r>
              <a:rPr lang="en-US" sz="3600" b="1" dirty="0"/>
              <a:t>: Does CHIA still create DRG’s using 15 Diagnosis Codes?</a:t>
            </a:r>
          </a:p>
        </p:txBody>
      </p:sp>
      <p:pic>
        <p:nvPicPr>
          <p:cNvPr id="4100" name="Picture 4" descr="http://icd10cmcode.com/images/icd10cod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0261" y="236527"/>
            <a:ext cx="2381250" cy="11906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2195" y="1951783"/>
            <a:ext cx="8749255" cy="4031873"/>
          </a:xfrm>
          <a:prstGeom prst="rect">
            <a:avLst/>
          </a:prstGeom>
          <a:noFill/>
        </p:spPr>
        <p:txBody>
          <a:bodyPr wrap="square" rtlCol="0">
            <a:spAutoFit/>
          </a:bodyPr>
          <a:lstStyle/>
          <a:p>
            <a:r>
              <a:rPr lang="en-US" sz="2000" b="1" u="sng" dirty="0" smtClean="0">
                <a:solidFill>
                  <a:prstClr val="black"/>
                </a:solidFill>
              </a:rPr>
              <a:t>Answer</a:t>
            </a:r>
            <a:r>
              <a:rPr lang="en-US" sz="2000" b="1" dirty="0" smtClean="0">
                <a:solidFill>
                  <a:prstClr val="black"/>
                </a:solidFill>
              </a:rPr>
              <a:t>:  </a:t>
            </a:r>
            <a:r>
              <a:rPr lang="en-US" sz="2000" dirty="0" smtClean="0">
                <a:solidFill>
                  <a:prstClr val="black"/>
                </a:solidFill>
              </a:rPr>
              <a:t>In the FY2016 Inpatient Hospital Discharge </a:t>
            </a:r>
            <a:r>
              <a:rPr lang="en-US" sz="2000" dirty="0" smtClean="0">
                <a:solidFill>
                  <a:prstClr val="black"/>
                </a:solidFill>
              </a:rPr>
              <a:t>Data, </a:t>
            </a:r>
            <a:r>
              <a:rPr lang="en-US" sz="2000" dirty="0" smtClean="0">
                <a:solidFill>
                  <a:prstClr val="black"/>
                </a:solidFill>
              </a:rPr>
              <a:t>CHIA used all diagnosis codes in the discharge record to calculate the DRG in alignment with the lifting of the limit in the case mix filing specifications on </a:t>
            </a:r>
            <a:r>
              <a:rPr lang="en-US" sz="2000" dirty="0">
                <a:solidFill>
                  <a:prstClr val="black"/>
                </a:solidFill>
              </a:rPr>
              <a:t>the number of diagnosis codes submitted </a:t>
            </a:r>
            <a:r>
              <a:rPr lang="en-US" sz="2000" dirty="0" smtClean="0">
                <a:solidFill>
                  <a:prstClr val="black"/>
                </a:solidFill>
              </a:rPr>
              <a:t>CHIA to </a:t>
            </a:r>
            <a:r>
              <a:rPr lang="en-US" sz="2000" dirty="0">
                <a:solidFill>
                  <a:prstClr val="black"/>
                </a:solidFill>
              </a:rPr>
              <a:t>accommodate </a:t>
            </a:r>
            <a:r>
              <a:rPr lang="en-US" sz="2000" dirty="0" smtClean="0">
                <a:solidFill>
                  <a:prstClr val="black"/>
                </a:solidFill>
              </a:rPr>
              <a:t>ICD-10-CM/PCS</a:t>
            </a:r>
            <a:r>
              <a:rPr lang="en-US" sz="2000" dirty="0" smtClean="0">
                <a:solidFill>
                  <a:prstClr val="black"/>
                </a:solidFill>
              </a:rPr>
              <a:t>.</a:t>
            </a:r>
          </a:p>
          <a:p>
            <a:endParaRPr lang="en-US" sz="2000" dirty="0">
              <a:solidFill>
                <a:prstClr val="black"/>
              </a:solidFill>
            </a:endParaRPr>
          </a:p>
          <a:p>
            <a:r>
              <a:rPr lang="en-US" sz="2000" dirty="0" smtClean="0">
                <a:solidFill>
                  <a:prstClr val="black"/>
                </a:solidFill>
              </a:rPr>
              <a:t>CHIA IT ran several tests and found that the lifting of the limit demonstrated improved accuracy in the severity </a:t>
            </a:r>
            <a:r>
              <a:rPr lang="en-US" sz="2000" dirty="0" smtClean="0">
                <a:solidFill>
                  <a:prstClr val="black"/>
                </a:solidFill>
              </a:rPr>
              <a:t>of </a:t>
            </a:r>
            <a:r>
              <a:rPr lang="en-US" sz="2000" dirty="0" smtClean="0">
                <a:solidFill>
                  <a:prstClr val="black"/>
                </a:solidFill>
              </a:rPr>
              <a:t>illness and risk of mortality noted for patients with a discharge status code of 20 (expired). </a:t>
            </a:r>
            <a:r>
              <a:rPr lang="en-US" sz="2000" dirty="0">
                <a:solidFill>
                  <a:prstClr val="black"/>
                </a:solidFill>
              </a:rPr>
              <a:t> </a:t>
            </a:r>
            <a:r>
              <a:rPr lang="en-US" sz="2000" dirty="0" smtClean="0">
                <a:solidFill>
                  <a:prstClr val="black"/>
                </a:solidFill>
              </a:rPr>
              <a:t>Also, in comparing 15 diagnosis to unlimited diagnosis, some unspecific DRGs, </a:t>
            </a:r>
            <a:r>
              <a:rPr lang="en-US" sz="2000" dirty="0" smtClean="0">
                <a:solidFill>
                  <a:prstClr val="black"/>
                </a:solidFill>
              </a:rPr>
              <a:t>such </a:t>
            </a:r>
            <a:r>
              <a:rPr lang="en-US" sz="2000" dirty="0" smtClean="0">
                <a:solidFill>
                  <a:prstClr val="black"/>
                </a:solidFill>
              </a:rPr>
              <a:t>as </a:t>
            </a:r>
            <a:r>
              <a:rPr lang="en-US" sz="2000" b="1" i="1" dirty="0" smtClean="0">
                <a:solidFill>
                  <a:prstClr val="black"/>
                </a:solidFill>
              </a:rPr>
              <a:t>other nervous system and related disorders</a:t>
            </a:r>
            <a:r>
              <a:rPr lang="en-US" sz="2000" dirty="0" smtClean="0">
                <a:solidFill>
                  <a:prstClr val="black"/>
                </a:solidFill>
              </a:rPr>
              <a:t>, were reassigned to more clinically specific DRGs</a:t>
            </a:r>
            <a:r>
              <a:rPr lang="en-US" sz="2000" dirty="0">
                <a:solidFill>
                  <a:prstClr val="black"/>
                </a:solidFill>
              </a:rPr>
              <a:t>, such as </a:t>
            </a:r>
            <a:r>
              <a:rPr lang="en-US" sz="2000" b="1" i="1" dirty="0">
                <a:solidFill>
                  <a:prstClr val="black"/>
                </a:solidFill>
              </a:rPr>
              <a:t>multiple sclerosis and other demyelinating diseases.</a:t>
            </a:r>
          </a:p>
          <a:p>
            <a:endParaRPr lang="en-US" dirty="0" smtClean="0">
              <a:solidFill>
                <a:prstClr val="black"/>
              </a:solidFill>
            </a:endParaRPr>
          </a:p>
          <a:p>
            <a:endParaRPr lang="en-US" dirty="0">
              <a:solidFill>
                <a:prstClr val="black"/>
              </a:solidFill>
            </a:endParaRPr>
          </a:p>
        </p:txBody>
      </p:sp>
    </p:spTree>
    <p:extLst>
      <p:ext uri="{BB962C8B-B14F-4D97-AF65-F5344CB8AC3E}">
        <p14:creationId xmlns:p14="http://schemas.microsoft.com/office/powerpoint/2010/main" val="40566625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3"/>
            <a:ext cx="7473297" cy="1143000"/>
          </a:xfrm>
        </p:spPr>
        <p:txBody>
          <a:bodyPr/>
          <a:lstStyle/>
          <a:p>
            <a:r>
              <a:rPr lang="en-US" sz="3200" b="1" u="sng" dirty="0"/>
              <a:t>Question</a:t>
            </a:r>
            <a:r>
              <a:rPr lang="en-US" sz="3200" b="1" dirty="0"/>
              <a:t>: What is the Difference between 3-Digit and 5-Digit Population Counts?</a:t>
            </a:r>
          </a:p>
        </p:txBody>
      </p:sp>
      <p:sp>
        <p:nvSpPr>
          <p:cNvPr id="4" name="TextBox 3"/>
          <p:cNvSpPr txBox="1"/>
          <p:nvPr/>
        </p:nvSpPr>
        <p:spPr>
          <a:xfrm>
            <a:off x="282011" y="1069703"/>
            <a:ext cx="8861989" cy="1569660"/>
          </a:xfrm>
          <a:prstGeom prst="rect">
            <a:avLst/>
          </a:prstGeom>
          <a:noFill/>
        </p:spPr>
        <p:txBody>
          <a:bodyPr wrap="square" rtlCol="0">
            <a:spAutoFit/>
          </a:bodyPr>
          <a:lstStyle/>
          <a:p>
            <a:r>
              <a:rPr lang="en-US" sz="1600" b="1" u="sng" dirty="0" smtClean="0">
                <a:solidFill>
                  <a:prstClr val="black"/>
                </a:solidFill>
              </a:rPr>
              <a:t>Answer</a:t>
            </a:r>
            <a:r>
              <a:rPr lang="en-US" sz="1600" dirty="0" smtClean="0">
                <a:solidFill>
                  <a:prstClr val="black"/>
                </a:solidFill>
              </a:rPr>
              <a:t>:  Many researchers request 5-Digit ZIP for the purposes of linking with the Census ZIP Code Tabulation areas. </a:t>
            </a:r>
            <a:r>
              <a:rPr lang="en-US" sz="1600" b="1" dirty="0" smtClean="0">
                <a:solidFill>
                  <a:srgbClr val="FF0000"/>
                </a:solidFill>
              </a:rPr>
              <a:t>The Census Bureau records 550 ZIP Code Tabulation Areas (ZCTA) for Massachusetts</a:t>
            </a:r>
            <a:r>
              <a:rPr lang="en-US" sz="1600" dirty="0" smtClean="0">
                <a:solidFill>
                  <a:prstClr val="black"/>
                </a:solidFill>
              </a:rPr>
              <a:t>. The population for the smallest  ZCTA requires cell suppression. The largest ZCTA is 02301 (Brockton) which has a ZCTA population of 61,025.  Both the ZCTA 3-Digit and the MassGIS</a:t>
            </a:r>
            <a:r>
              <a:rPr lang="en-US" sz="1600" dirty="0" smtClean="0">
                <a:solidFill>
                  <a:prstClr val="black"/>
                </a:solidFill>
              </a:rPr>
              <a:t> quarterly update from US Postal Service for Massachusetts 3-Digit ZIP Code contain 18 grouping with the largest population (1,283,942) in 021 and the smallest population (28,215) </a:t>
            </a:r>
            <a:r>
              <a:rPr lang="en-US" sz="1600" dirty="0" smtClean="0">
                <a:solidFill>
                  <a:prstClr val="black"/>
                </a:solidFill>
              </a:rPr>
              <a:t>in </a:t>
            </a:r>
            <a:r>
              <a:rPr lang="en-US" sz="1600" dirty="0" smtClean="0">
                <a:solidFill>
                  <a:prstClr val="black"/>
                </a:solidFill>
              </a:rPr>
              <a:t>022 (see Table 1 below) </a:t>
            </a:r>
            <a:r>
              <a:rPr lang="en-US" sz="1600" dirty="0" smtClean="0">
                <a:solidFill>
                  <a:prstClr val="black"/>
                </a:solidFill>
              </a:rPr>
              <a:t>.</a:t>
            </a:r>
            <a:endParaRPr lang="en-US" sz="1600" dirty="0">
              <a:solidFill>
                <a:prstClr val="black"/>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567932053"/>
              </p:ext>
            </p:extLst>
          </p:nvPr>
        </p:nvGraphicFramePr>
        <p:xfrm>
          <a:off x="457201" y="3064343"/>
          <a:ext cx="2965806" cy="3680460"/>
        </p:xfrm>
        <a:graphic>
          <a:graphicData uri="http://schemas.openxmlformats.org/drawingml/2006/table">
            <a:tbl>
              <a:tblPr firstRow="1" firstCol="1" bandRow="1">
                <a:tableStyleId>{5C22544A-7EE6-4342-B048-85BDC9FD1C3A}</a:tableStyleId>
              </a:tblPr>
              <a:tblGrid>
                <a:gridCol w="822882"/>
                <a:gridCol w="2142924"/>
              </a:tblGrid>
              <a:tr h="0">
                <a:tc>
                  <a:txBody>
                    <a:bodyPr/>
                    <a:lstStyle/>
                    <a:p>
                      <a:pPr marL="0" marR="0" algn="ctr">
                        <a:lnSpc>
                          <a:spcPct val="115000"/>
                        </a:lnSpc>
                        <a:spcBef>
                          <a:spcPts val="0"/>
                        </a:spcBef>
                        <a:spcAft>
                          <a:spcPts val="0"/>
                        </a:spcAft>
                      </a:pPr>
                      <a:r>
                        <a:rPr lang="en-US" sz="1200" dirty="0">
                          <a:effectLst/>
                        </a:rPr>
                        <a:t>ZIP CODE</a:t>
                      </a:r>
                      <a:endParaRPr lang="en-US" sz="12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200" dirty="0">
                          <a:effectLst/>
                        </a:rPr>
                        <a:t>3-Digit Population</a:t>
                      </a:r>
                      <a:endParaRPr lang="en-US" sz="1200" dirty="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469,375</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168,835</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130,689</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83,111</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211,812</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373,719</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188,402</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379,027</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713,126</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019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476,314</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400,371</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1,283,942</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28,215</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441,063</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408,771</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116,621</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147,883</a:t>
                      </a:r>
                      <a:endParaRPr lang="en-US" sz="1100">
                        <a:effectLst/>
                        <a:latin typeface="Calibri"/>
                        <a:ea typeface="Calibri"/>
                        <a:cs typeface="Times New Roman"/>
                      </a:endParaRPr>
                    </a:p>
                  </a:txBody>
                  <a:tcPr marL="68580" marR="68580" marT="0" marB="0" anchor="b"/>
                </a:tc>
              </a:tr>
              <a:tr h="190500">
                <a:tc>
                  <a:txBody>
                    <a:bodyPr/>
                    <a:lstStyle/>
                    <a:p>
                      <a:pPr marL="0" marR="0" algn="ctr">
                        <a:lnSpc>
                          <a:spcPct val="115000"/>
                        </a:lnSpc>
                        <a:spcBef>
                          <a:spcPts val="0"/>
                        </a:spcBef>
                        <a:spcAft>
                          <a:spcPts val="0"/>
                        </a:spcAft>
                      </a:pPr>
                      <a:r>
                        <a:rPr lang="en-US" sz="1100">
                          <a:effectLst/>
                        </a:rPr>
                        <a:t>027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526,336</a:t>
                      </a:r>
                      <a:endParaRPr lang="en-US" sz="1100" dirty="0">
                        <a:effectLst/>
                        <a:latin typeface="Calibri"/>
                        <a:ea typeface="Calibri"/>
                        <a:cs typeface="Times New Roman"/>
                      </a:endParaRPr>
                    </a:p>
                  </a:txBody>
                  <a:tcPr marL="68580" marR="68580" marT="0" marB="0" anchor="b"/>
                </a:tc>
              </a:tr>
            </a:tbl>
          </a:graphicData>
        </a:graphic>
      </p:graphicFrame>
      <p:sp>
        <p:nvSpPr>
          <p:cNvPr id="6" name="TextBox 5"/>
          <p:cNvSpPr txBox="1"/>
          <p:nvPr/>
        </p:nvSpPr>
        <p:spPr>
          <a:xfrm>
            <a:off x="307649" y="2720904"/>
            <a:ext cx="3247401" cy="307777"/>
          </a:xfrm>
          <a:prstGeom prst="rect">
            <a:avLst/>
          </a:prstGeom>
          <a:noFill/>
        </p:spPr>
        <p:txBody>
          <a:bodyPr wrap="square" rtlCol="0">
            <a:spAutoFit/>
          </a:bodyPr>
          <a:lstStyle/>
          <a:p>
            <a:r>
              <a:rPr lang="en-US" sz="1400" b="1" u="sng" dirty="0" smtClean="0">
                <a:solidFill>
                  <a:srgbClr val="FF0000"/>
                </a:solidFill>
              </a:rPr>
              <a:t>Table 1. MA 3-Digit ZIP Code Populations</a:t>
            </a:r>
            <a:endParaRPr lang="en-US" sz="1400" b="1" u="sng" dirty="0">
              <a:solidFill>
                <a:srgbClr val="FF0000"/>
              </a:solidFill>
            </a:endParaRPr>
          </a:p>
        </p:txBody>
      </p:sp>
      <p:pic>
        <p:nvPicPr>
          <p:cNvPr id="7" name="Picture 2" descr="C:\today\MUNZIP2.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5050" y="3077837"/>
            <a:ext cx="5094606" cy="3311494"/>
          </a:xfrm>
          <a:prstGeom prst="rect">
            <a:avLst/>
          </a:prstGeom>
          <a:noFill/>
          <a:extLst>
            <a:ext uri="{909E8E84-426E-40DD-AFC4-6F175D3DCCD1}">
              <a14:hiddenFill xmlns:a14="http://schemas.microsoft.com/office/drawing/2010/main">
                <a:solidFill>
                  <a:srgbClr val="FFFFFF"/>
                </a:solidFill>
              </a14:hiddenFill>
            </a:ext>
          </a:extLst>
        </p:spPr>
      </p:pic>
      <p:sp>
        <p:nvSpPr>
          <p:cNvPr id="8" name="Text Box 3"/>
          <p:cNvSpPr txBox="1">
            <a:spLocks noChangeArrowheads="1"/>
          </p:cNvSpPr>
          <p:nvPr/>
        </p:nvSpPr>
        <p:spPr bwMode="auto">
          <a:xfrm>
            <a:off x="3794332" y="5205537"/>
            <a:ext cx="2896312"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000" dirty="0">
                <a:solidFill>
                  <a:srgbClr val="FF0000"/>
                </a:solidFill>
                <a:latin typeface="Arial" charset="0"/>
                <a:cs typeface="Times New Roman" pitchFamily="18" charset="0"/>
              </a:rPr>
              <a:t>ZIP Codes generally do not show any respect for state, municipal, county, or census statistical area boundaries. They are administrative units for mail carrier routes that intertwine across political geographic boundaries like spaghetti, and are subject to continuous alteration or elimination.</a:t>
            </a:r>
            <a:r>
              <a:rPr lang="en-US" altLang="en-US" sz="1000" dirty="0">
                <a:solidFill>
                  <a:srgbClr val="EEECE1"/>
                </a:solidFill>
                <a:latin typeface="Arial" charset="0"/>
              </a:rPr>
              <a:t> </a:t>
            </a:r>
          </a:p>
        </p:txBody>
      </p:sp>
      <p:grpSp>
        <p:nvGrpSpPr>
          <p:cNvPr id="9" name="Group 5"/>
          <p:cNvGrpSpPr>
            <a:grpSpLocks/>
          </p:cNvGrpSpPr>
          <p:nvPr/>
        </p:nvGrpSpPr>
        <p:grpSpPr bwMode="auto">
          <a:xfrm>
            <a:off x="7550315" y="3845578"/>
            <a:ext cx="1593685" cy="646118"/>
            <a:chOff x="4320" y="1370"/>
            <a:chExt cx="1178" cy="696"/>
          </a:xfrm>
        </p:grpSpPr>
        <p:sp>
          <p:nvSpPr>
            <p:cNvPr id="10" name="Rectangle 6"/>
            <p:cNvSpPr>
              <a:spLocks noChangeArrowheads="1"/>
            </p:cNvSpPr>
            <p:nvPr/>
          </p:nvSpPr>
          <p:spPr bwMode="auto">
            <a:xfrm>
              <a:off x="4320" y="1466"/>
              <a:ext cx="288" cy="144"/>
            </a:xfrm>
            <a:prstGeom prst="rect">
              <a:avLst/>
            </a:prstGeom>
            <a:noFill/>
            <a:ln w="28575" cap="sq">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sp>
          <p:nvSpPr>
            <p:cNvPr id="11" name="Rectangle 7"/>
            <p:cNvSpPr>
              <a:spLocks noChangeArrowheads="1"/>
            </p:cNvSpPr>
            <p:nvPr/>
          </p:nvSpPr>
          <p:spPr bwMode="auto">
            <a:xfrm>
              <a:off x="4320" y="1754"/>
              <a:ext cx="288" cy="144"/>
            </a:xfrm>
            <a:prstGeom prst="rect">
              <a:avLst/>
            </a:prstGeom>
            <a:noFill/>
            <a:ln w="28575" cap="sq">
              <a:solidFill>
                <a:srgbClr val="FF0000"/>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prstClr val="black"/>
                </a:solidFill>
              </a:endParaRPr>
            </a:p>
          </p:txBody>
        </p:sp>
        <p:sp>
          <p:nvSpPr>
            <p:cNvPr id="12" name="Text Box 8"/>
            <p:cNvSpPr txBox="1">
              <a:spLocks noChangeArrowheads="1"/>
            </p:cNvSpPr>
            <p:nvPr/>
          </p:nvSpPr>
          <p:spPr bwMode="auto">
            <a:xfrm>
              <a:off x="4608" y="1370"/>
              <a:ext cx="890" cy="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150000"/>
                </a:lnSpc>
              </a:pPr>
              <a:r>
                <a:rPr lang="en-US" altLang="en-US" sz="1200" b="1" dirty="0">
                  <a:solidFill>
                    <a:prstClr val="black"/>
                  </a:solidFill>
                  <a:latin typeface="Arial" charset="0"/>
                </a:rPr>
                <a:t>Municipalities</a:t>
              </a:r>
            </a:p>
            <a:p>
              <a:pPr>
                <a:lnSpc>
                  <a:spcPct val="150000"/>
                </a:lnSpc>
              </a:pPr>
              <a:r>
                <a:rPr lang="en-US" altLang="en-US" sz="1200" b="1" dirty="0">
                  <a:solidFill>
                    <a:prstClr val="black"/>
                  </a:solidFill>
                  <a:latin typeface="Arial" charset="0"/>
                </a:rPr>
                <a:t>Zip Codes</a:t>
              </a:r>
            </a:p>
          </p:txBody>
        </p:sp>
      </p:grpSp>
      <p:sp>
        <p:nvSpPr>
          <p:cNvPr id="13" name="Rectangle 12"/>
          <p:cNvSpPr/>
          <p:nvPr/>
        </p:nvSpPr>
        <p:spPr>
          <a:xfrm>
            <a:off x="3614872" y="2711071"/>
            <a:ext cx="5298392" cy="584775"/>
          </a:xfrm>
          <a:prstGeom prst="rect">
            <a:avLst/>
          </a:prstGeom>
        </p:spPr>
        <p:txBody>
          <a:bodyPr wrap="square">
            <a:spAutoFit/>
          </a:bodyPr>
          <a:lstStyle/>
          <a:p>
            <a:r>
              <a:rPr lang="en-US" altLang="en-US" sz="1600" b="1" dirty="0" smtClean="0">
                <a:solidFill>
                  <a:srgbClr val="FF0000"/>
                </a:solidFill>
                <a:latin typeface="Arial" charset="0"/>
              </a:rPr>
              <a:t>Always Keep in Mind that Zip </a:t>
            </a:r>
            <a:r>
              <a:rPr lang="en-US" altLang="en-US" sz="1600" b="1" dirty="0">
                <a:solidFill>
                  <a:srgbClr val="FF0000"/>
                </a:solidFill>
                <a:latin typeface="Arial" charset="0"/>
              </a:rPr>
              <a:t>Codes Cut Across Multiple Political Boundaries</a:t>
            </a:r>
            <a:endParaRPr lang="en-US" sz="1600" dirty="0">
              <a:solidFill>
                <a:prstClr val="black"/>
              </a:solidFill>
            </a:endParaRPr>
          </a:p>
        </p:txBody>
      </p:sp>
    </p:spTree>
    <p:extLst>
      <p:ext uri="{BB962C8B-B14F-4D97-AF65-F5344CB8AC3E}">
        <p14:creationId xmlns:p14="http://schemas.microsoft.com/office/powerpoint/2010/main" val="3162440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FY15/FY16</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a:t>
            </a:r>
            <a:r>
              <a:rPr lang="en-US" sz="2800" dirty="0" smtClean="0">
                <a:latin typeface="Arial" panose="020B0604020202020204" pitchFamily="34" charset="0"/>
                <a:cs typeface="Arial" panose="020B0604020202020204" pitchFamily="34" charset="0"/>
              </a:rPr>
              <a:t>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FY15 Release Update</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a:solidFill>
                  <a:schemeClr val="tx2"/>
                </a:solidFill>
                <a:latin typeface="Arial" panose="020B0604020202020204" pitchFamily="34" charset="0"/>
                <a:cs typeface="Arial" panose="020B0604020202020204" pitchFamily="34" charset="0"/>
              </a:rPr>
              <a:t>Outpatient </a:t>
            </a:r>
            <a:r>
              <a:rPr lang="en-US" sz="2000" dirty="0" smtClean="0">
                <a:solidFill>
                  <a:schemeClr val="tx2"/>
                </a:solidFill>
                <a:latin typeface="Arial" panose="020B0604020202020204" pitchFamily="34" charset="0"/>
                <a:cs typeface="Arial" panose="020B0604020202020204" pitchFamily="34" charset="0"/>
              </a:rPr>
              <a:t>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COMPLETE</a:t>
            </a:r>
            <a:endParaRPr lang="en-US" sz="1600" b="1" dirty="0" smtClean="0">
              <a:solidFill>
                <a:srgbClr val="00B05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170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JUNE</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SEPTEMBER</a:t>
            </a:r>
            <a:endParaRPr lang="en-US" sz="1600" b="1" dirty="0" smtClean="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3712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Application Process	</a:t>
            </a:r>
            <a:endParaRPr lang="en-US" dirty="0"/>
          </a:p>
        </p:txBody>
      </p:sp>
      <p:sp>
        <p:nvSpPr>
          <p:cNvPr id="3" name="Subtitle 2"/>
          <p:cNvSpPr>
            <a:spLocks noGrp="1"/>
          </p:cNvSpPr>
          <p:nvPr>
            <p:ph type="subTitle" idx="1"/>
          </p:nvPr>
        </p:nvSpPr>
        <p:spPr/>
        <p:txBody>
          <a:bodyPr/>
          <a:lstStyle/>
          <a:p>
            <a:r>
              <a:rPr lang="en-US" u="sng" dirty="0" smtClean="0"/>
              <a:t>Recap of Changes for 2017</a:t>
            </a:r>
            <a:r>
              <a:rPr lang="en-US" dirty="0" smtClean="0"/>
              <a:t>:</a:t>
            </a:r>
          </a:p>
          <a:p>
            <a:pPr marL="342900" indent="-342900">
              <a:buFont typeface="Arial" panose="020B0604020202020204" pitchFamily="34" charset="0"/>
              <a:buChar char="•"/>
            </a:pPr>
            <a:r>
              <a:rPr lang="en-US" dirty="0" smtClean="0"/>
              <a:t>Now charge </a:t>
            </a:r>
            <a:r>
              <a:rPr lang="en-US" b="1" dirty="0" smtClean="0"/>
              <a:t>per year </a:t>
            </a:r>
            <a:r>
              <a:rPr lang="en-US" dirty="0" smtClean="0"/>
              <a:t>of data requested</a:t>
            </a:r>
          </a:p>
          <a:p>
            <a:pPr marL="342900" indent="-342900">
              <a:buFont typeface="Arial" panose="020B0604020202020204" pitchFamily="34" charset="0"/>
              <a:buChar char="•"/>
            </a:pPr>
            <a:r>
              <a:rPr lang="en-US" dirty="0" smtClean="0"/>
              <a:t>Can </a:t>
            </a:r>
            <a:r>
              <a:rPr lang="en-US" dirty="0" smtClean="0"/>
              <a:t>now request </a:t>
            </a:r>
            <a:r>
              <a:rPr lang="en-US" b="1" dirty="0" smtClean="0"/>
              <a:t>future years of </a:t>
            </a:r>
            <a:r>
              <a:rPr lang="en-US" b="1" dirty="0" smtClean="0"/>
              <a:t>data</a:t>
            </a:r>
          </a:p>
          <a:p>
            <a:pPr marL="800100" lvl="1" indent="-342900" algn="l">
              <a:buFont typeface="Wingdings" panose="05000000000000000000" pitchFamily="2" charset="2"/>
              <a:buChar char="§"/>
            </a:pPr>
            <a:r>
              <a:rPr lang="en-US" sz="1800" dirty="0" smtClean="0">
                <a:solidFill>
                  <a:schemeClr val="tx2"/>
                </a:solidFill>
              </a:rPr>
              <a:t>Future years require no DRC review, absent major changes to the project or data being requested</a:t>
            </a:r>
            <a:endParaRPr lang="en-US" sz="1800" dirty="0" smtClean="0">
              <a:solidFill>
                <a:schemeClr val="tx2"/>
              </a:solidFill>
            </a:endParaRPr>
          </a:p>
          <a:p>
            <a:pPr marL="342900" indent="-342900">
              <a:buFont typeface="Arial" panose="020B0604020202020204" pitchFamily="34" charset="0"/>
              <a:buChar char="•"/>
            </a:pPr>
            <a:r>
              <a:rPr lang="en-US" dirty="0" smtClean="0"/>
              <a:t>Can request to use data for one project for a </a:t>
            </a:r>
            <a:r>
              <a:rPr lang="en-US" b="1" dirty="0" smtClean="0"/>
              <a:t>subsequent project</a:t>
            </a:r>
          </a:p>
          <a:p>
            <a:pPr marL="342900" indent="-342900">
              <a:buFont typeface="Arial" panose="020B0604020202020204" pitchFamily="34" charset="0"/>
              <a:buChar char="•"/>
            </a:pPr>
            <a:r>
              <a:rPr lang="en-US" dirty="0" smtClean="0"/>
              <a:t>Comprehensive DUAs for each organization (will cover all projects instead of multiple DUAs for each specific project)</a:t>
            </a:r>
          </a:p>
          <a:p>
            <a:endParaRPr lang="en-US" dirty="0"/>
          </a:p>
        </p:txBody>
      </p:sp>
    </p:spTree>
    <p:extLst>
      <p:ext uri="{BB962C8B-B14F-4D97-AF65-F5344CB8AC3E}">
        <p14:creationId xmlns:p14="http://schemas.microsoft.com/office/powerpoint/2010/main" val="24144633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a:t>
            </a:r>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2217026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0374" y="570991"/>
            <a:ext cx="7385767" cy="1017981"/>
          </a:xfrm>
        </p:spPr>
        <p:txBody>
          <a:bodyPr>
            <a:normAutofit/>
          </a:bodyPr>
          <a:lstStyle/>
          <a:p>
            <a:r>
              <a:rPr lang="en-US" sz="2800" dirty="0" smtClean="0"/>
              <a:t>Revised Non-Gov’t Application Forms</a:t>
            </a:r>
            <a:endParaRPr lang="en-US" sz="2800"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3"/>
              </a:rPr>
              <a:t>http://www.chiamass.gov/case-mix-application-documents</a:t>
            </a:r>
            <a:r>
              <a:rPr lang="en-US" dirty="0" smtClean="0">
                <a:hlinkClick r:id="rId3"/>
              </a:rPr>
              <a:t>/</a:t>
            </a:r>
            <a:r>
              <a:rPr lang="en-US" dirty="0" smtClean="0"/>
              <a:t> </a:t>
            </a:r>
          </a:p>
          <a:p>
            <a:endParaRPr lang="en-US" dirty="0"/>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10682" y="2399071"/>
            <a:ext cx="6259335" cy="4088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78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400" dirty="0"/>
              <a:t>Applicants should not use “de-identified” in their application in referring to the data received from CHIA.  CHIA datasets are not de-identified as the term </a:t>
            </a:r>
            <a:r>
              <a:rPr lang="en-US" sz="2400" dirty="0" smtClean="0"/>
              <a:t>is defined by HIPAA.</a:t>
            </a:r>
          </a:p>
          <a:p>
            <a:pPr marL="457200" indent="-4572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Also, make sure your IRB approval is valid for the period you intend to use the data.</a:t>
            </a:r>
          </a:p>
          <a:p>
            <a:pPr marL="457200" lvl="0" indent="-457200">
              <a:buFont typeface="Arial" panose="020B0604020202020204" pitchFamily="34" charset="0"/>
              <a:buChar char="•"/>
            </a:pPr>
            <a:r>
              <a:rPr lang="en-US" sz="2400" dirty="0" smtClean="0"/>
              <a:t>Please remember your application documents must be </a:t>
            </a:r>
            <a:r>
              <a:rPr lang="en-US" sz="2400" b="1" u="sng" dirty="0" smtClean="0"/>
              <a:t>signed</a:t>
            </a:r>
            <a:r>
              <a:rPr lang="en-US" sz="2400" dirty="0" smtClean="0"/>
              <a:t> by the appropriate people when you submit them on </a:t>
            </a:r>
            <a:r>
              <a:rPr lang="en-US" sz="2400" dirty="0" err="1" smtClean="0"/>
              <a:t>IRBNet</a:t>
            </a:r>
            <a:r>
              <a:rPr lang="en-US" sz="2400" dirty="0" smtClean="0"/>
              <a:t>.</a:t>
            </a:r>
          </a:p>
        </p:txBody>
      </p:sp>
    </p:spTree>
    <p:extLst>
      <p:ext uri="{BB962C8B-B14F-4D97-AF65-F5344CB8AC3E}">
        <p14:creationId xmlns:p14="http://schemas.microsoft.com/office/powerpoint/2010/main" val="3361440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20329</TotalTime>
  <Words>1504</Words>
  <Application>Microsoft Office PowerPoint</Application>
  <PresentationFormat>On-screen Show (4:3)</PresentationFormat>
  <Paragraphs>352</Paragraphs>
  <Slides>18</Slides>
  <Notes>12</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content option A</vt:lpstr>
      <vt:lpstr>HIT January 2014</vt:lpstr>
      <vt:lpstr>1_content option A</vt:lpstr>
      <vt:lpstr>1_Office Theme</vt:lpstr>
      <vt:lpstr>MA Center for Health Information &amp; Analysis  Case Mix User Workgroup</vt:lpstr>
      <vt:lpstr>Agenda</vt:lpstr>
      <vt:lpstr>Case Mix FY15 Release Update</vt:lpstr>
      <vt:lpstr>Case Mix FY16 Release Calendar</vt:lpstr>
      <vt:lpstr>Case Mix Application Process </vt:lpstr>
      <vt:lpstr>Revised Data Release Process</vt:lpstr>
      <vt:lpstr>Revised Non-Gov’t Application Forms</vt:lpstr>
      <vt:lpstr>Application Reminders</vt:lpstr>
      <vt:lpstr> QUESTIONS?</vt:lpstr>
      <vt:lpstr>QUESTIONS SUBMITTED BY USERS</vt:lpstr>
      <vt:lpstr>Question: What is the difference between the Primary and Secondary Payer Type and Payer Source fields in the Case Mix data and where do I find the look-up values?</vt:lpstr>
      <vt:lpstr>PowerPoint Presentation</vt:lpstr>
      <vt:lpstr>Question: What new Diagnosis-Related Group (DRG) versions will be available with FY2016 Inpatient Hospital Discharge Data? </vt:lpstr>
      <vt:lpstr>Question: Does CHIA still create DRG’s using 15 Diagnosis Codes?</vt:lpstr>
      <vt:lpstr>Question: What is the Difference between 3-Digit and 5-Digit Population Counts?</vt:lpstr>
      <vt:lpstr>Questions?</vt:lpstr>
      <vt:lpstr>Where can I find old User Workgroup presentations?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user</cp:lastModifiedBy>
  <cp:revision>425</cp:revision>
  <cp:lastPrinted>2017-01-24T19:36:21Z</cp:lastPrinted>
  <dcterms:created xsi:type="dcterms:W3CDTF">2014-04-22T00:14:56Z</dcterms:created>
  <dcterms:modified xsi:type="dcterms:W3CDTF">2017-05-23T18:43:45Z</dcterms:modified>
</cp:coreProperties>
</file>